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tif" ContentType="image/tiff"/>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rts/chart1.xml" ContentType="application/vnd.openxmlformats-officedocument.drawingml.chart+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charts/chart2.xml" ContentType="application/vnd.openxmlformats-officedocument.drawingml.chart+xml"/>
  <Override PartName="/ppt/notesSlides/notesSlide123.xml" ContentType="application/vnd.openxmlformats-officedocument.presentationml.notesSlide+xml"/>
  <Override PartName="/ppt/charts/chart3.xml" ContentType="application/vnd.openxmlformats-officedocument.drawingml.chart+xml"/>
  <Override PartName="/ppt/drawings/drawing1.xml" ContentType="application/vnd.openxmlformats-officedocument.drawingml.chartshape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65"/>
  </p:notesMasterIdLst>
  <p:sldIdLst>
    <p:sldId id="256" r:id="rId2"/>
    <p:sldId id="649" r:id="rId3"/>
    <p:sldId id="1856" r:id="rId4"/>
    <p:sldId id="257" r:id="rId5"/>
    <p:sldId id="262" r:id="rId6"/>
    <p:sldId id="810" r:id="rId7"/>
    <p:sldId id="650" r:id="rId8"/>
    <p:sldId id="502" r:id="rId9"/>
    <p:sldId id="373" r:id="rId10"/>
    <p:sldId id="745" r:id="rId11"/>
    <p:sldId id="688" r:id="rId12"/>
    <p:sldId id="344" r:id="rId13"/>
    <p:sldId id="1859" r:id="rId14"/>
    <p:sldId id="275" r:id="rId15"/>
    <p:sldId id="276" r:id="rId16"/>
    <p:sldId id="280" r:id="rId17"/>
    <p:sldId id="277" r:id="rId18"/>
    <p:sldId id="345" r:id="rId19"/>
    <p:sldId id="343" r:id="rId20"/>
    <p:sldId id="286" r:id="rId21"/>
    <p:sldId id="278" r:id="rId22"/>
    <p:sldId id="1876" r:id="rId23"/>
    <p:sldId id="1877" r:id="rId24"/>
    <p:sldId id="1878" r:id="rId25"/>
    <p:sldId id="1643" r:id="rId26"/>
    <p:sldId id="1848" r:id="rId27"/>
    <p:sldId id="1561" r:id="rId28"/>
    <p:sldId id="1562" r:id="rId29"/>
    <p:sldId id="1563" r:id="rId30"/>
    <p:sldId id="1564" r:id="rId31"/>
    <p:sldId id="1565" r:id="rId32"/>
    <p:sldId id="1652" r:id="rId33"/>
    <p:sldId id="1571" r:id="rId34"/>
    <p:sldId id="1653" r:id="rId35"/>
    <p:sldId id="1569" r:id="rId36"/>
    <p:sldId id="1658" r:id="rId37"/>
    <p:sldId id="1570" r:id="rId38"/>
    <p:sldId id="1572" r:id="rId39"/>
    <p:sldId id="1566" r:id="rId40"/>
    <p:sldId id="1567" r:id="rId41"/>
    <p:sldId id="1568" r:id="rId42"/>
    <p:sldId id="1645" r:id="rId43"/>
    <p:sldId id="1646" r:id="rId44"/>
    <p:sldId id="1872" r:id="rId45"/>
    <p:sldId id="1628" r:id="rId46"/>
    <p:sldId id="1644" r:id="rId47"/>
    <p:sldId id="1871" r:id="rId48"/>
    <p:sldId id="1654" r:id="rId49"/>
    <p:sldId id="1650" r:id="rId50"/>
    <p:sldId id="1655" r:id="rId51"/>
    <p:sldId id="1656" r:id="rId52"/>
    <p:sldId id="1657" r:id="rId53"/>
    <p:sldId id="1636" r:id="rId54"/>
    <p:sldId id="1637" r:id="rId55"/>
    <p:sldId id="1638" r:id="rId56"/>
    <p:sldId id="1639" r:id="rId57"/>
    <p:sldId id="1660" r:id="rId58"/>
    <p:sldId id="1832" r:id="rId59"/>
    <p:sldId id="1634" r:id="rId60"/>
    <p:sldId id="1633" r:id="rId61"/>
    <p:sldId id="1642" r:id="rId62"/>
    <p:sldId id="1648" r:id="rId63"/>
    <p:sldId id="1649" r:id="rId64"/>
    <p:sldId id="1664" r:id="rId65"/>
    <p:sldId id="1651" r:id="rId66"/>
    <p:sldId id="258" r:id="rId67"/>
    <p:sldId id="1730" r:id="rId68"/>
    <p:sldId id="1731" r:id="rId69"/>
    <p:sldId id="1732" r:id="rId70"/>
    <p:sldId id="1733" r:id="rId71"/>
    <p:sldId id="1734" r:id="rId72"/>
    <p:sldId id="1794" r:id="rId73"/>
    <p:sldId id="264" r:id="rId74"/>
    <p:sldId id="265" r:id="rId75"/>
    <p:sldId id="266" r:id="rId76"/>
    <p:sldId id="267" r:id="rId77"/>
    <p:sldId id="1739" r:id="rId78"/>
    <p:sldId id="1740" r:id="rId79"/>
    <p:sldId id="1741" r:id="rId80"/>
    <p:sldId id="268" r:id="rId81"/>
    <p:sldId id="1743" r:id="rId82"/>
    <p:sldId id="1744" r:id="rId83"/>
    <p:sldId id="1745" r:id="rId84"/>
    <p:sldId id="1746" r:id="rId85"/>
    <p:sldId id="1747" r:id="rId86"/>
    <p:sldId id="1849" r:id="rId87"/>
    <p:sldId id="1748" r:id="rId88"/>
    <p:sldId id="1749" r:id="rId89"/>
    <p:sldId id="269" r:id="rId90"/>
    <p:sldId id="270" r:id="rId91"/>
    <p:sldId id="271" r:id="rId92"/>
    <p:sldId id="272" r:id="rId93"/>
    <p:sldId id="273" r:id="rId94"/>
    <p:sldId id="274" r:id="rId95"/>
    <p:sldId id="1762" r:id="rId96"/>
    <p:sldId id="1763" r:id="rId97"/>
    <p:sldId id="1764" r:id="rId98"/>
    <p:sldId id="1765" r:id="rId99"/>
    <p:sldId id="1766" r:id="rId100"/>
    <p:sldId id="1767" r:id="rId101"/>
    <p:sldId id="1768" r:id="rId102"/>
    <p:sldId id="1769" r:id="rId103"/>
    <p:sldId id="1772" r:id="rId104"/>
    <p:sldId id="1773" r:id="rId105"/>
    <p:sldId id="1774" r:id="rId106"/>
    <p:sldId id="1775" r:id="rId107"/>
    <p:sldId id="1776" r:id="rId108"/>
    <p:sldId id="1777" r:id="rId109"/>
    <p:sldId id="1778" r:id="rId110"/>
    <p:sldId id="1779" r:id="rId111"/>
    <p:sldId id="1780" r:id="rId112"/>
    <p:sldId id="1867" r:id="rId113"/>
    <p:sldId id="560" r:id="rId114"/>
    <p:sldId id="1795" r:id="rId115"/>
    <p:sldId id="1873" r:id="rId116"/>
    <p:sldId id="259" r:id="rId117"/>
    <p:sldId id="376" r:id="rId118"/>
    <p:sldId id="377" r:id="rId119"/>
    <p:sldId id="1853" r:id="rId120"/>
    <p:sldId id="379" r:id="rId121"/>
    <p:sldId id="380" r:id="rId122"/>
    <p:sldId id="287" r:id="rId123"/>
    <p:sldId id="288" r:id="rId124"/>
    <p:sldId id="289" r:id="rId125"/>
    <p:sldId id="290" r:id="rId126"/>
    <p:sldId id="291" r:id="rId127"/>
    <p:sldId id="292" r:id="rId128"/>
    <p:sldId id="293" r:id="rId129"/>
    <p:sldId id="294" r:id="rId130"/>
    <p:sldId id="295" r:id="rId131"/>
    <p:sldId id="296" r:id="rId132"/>
    <p:sldId id="297" r:id="rId133"/>
    <p:sldId id="381" r:id="rId134"/>
    <p:sldId id="382" r:id="rId135"/>
    <p:sldId id="383" r:id="rId136"/>
    <p:sldId id="384" r:id="rId137"/>
    <p:sldId id="385" r:id="rId138"/>
    <p:sldId id="386" r:id="rId139"/>
    <p:sldId id="387" r:id="rId140"/>
    <p:sldId id="388" r:id="rId141"/>
    <p:sldId id="316" r:id="rId142"/>
    <p:sldId id="317" r:id="rId143"/>
    <p:sldId id="318" r:id="rId144"/>
    <p:sldId id="319" r:id="rId145"/>
    <p:sldId id="320" r:id="rId146"/>
    <p:sldId id="1868" r:id="rId147"/>
    <p:sldId id="1869" r:id="rId148"/>
    <p:sldId id="321" r:id="rId149"/>
    <p:sldId id="1870" r:id="rId150"/>
    <p:sldId id="323" r:id="rId151"/>
    <p:sldId id="324" r:id="rId152"/>
    <p:sldId id="325" r:id="rId153"/>
    <p:sldId id="326" r:id="rId154"/>
    <p:sldId id="327" r:id="rId155"/>
    <p:sldId id="328" r:id="rId156"/>
    <p:sldId id="329" r:id="rId157"/>
    <p:sldId id="330" r:id="rId158"/>
    <p:sldId id="331" r:id="rId159"/>
    <p:sldId id="332" r:id="rId160"/>
    <p:sldId id="340" r:id="rId161"/>
    <p:sldId id="334" r:id="rId162"/>
    <p:sldId id="336" r:id="rId163"/>
    <p:sldId id="335" r:id="rId164"/>
    <p:sldId id="337" r:id="rId165"/>
    <p:sldId id="338" r:id="rId166"/>
    <p:sldId id="339" r:id="rId167"/>
    <p:sldId id="341" r:id="rId168"/>
    <p:sldId id="342" r:id="rId169"/>
    <p:sldId id="1857" r:id="rId170"/>
    <p:sldId id="1874" r:id="rId171"/>
    <p:sldId id="260" r:id="rId172"/>
    <p:sldId id="355" r:id="rId173"/>
    <p:sldId id="357" r:id="rId174"/>
    <p:sldId id="1866" r:id="rId175"/>
    <p:sldId id="356" r:id="rId176"/>
    <p:sldId id="1669" r:id="rId177"/>
    <p:sldId id="279" r:id="rId178"/>
    <p:sldId id="1865" r:id="rId179"/>
    <p:sldId id="1864" r:id="rId180"/>
    <p:sldId id="362" r:id="rId181"/>
    <p:sldId id="361" r:id="rId182"/>
    <p:sldId id="365" r:id="rId183"/>
    <p:sldId id="1670" r:id="rId184"/>
    <p:sldId id="1671" r:id="rId185"/>
    <p:sldId id="1879" r:id="rId186"/>
    <p:sldId id="261" r:id="rId187"/>
    <p:sldId id="354" r:id="rId188"/>
    <p:sldId id="363" r:id="rId189"/>
    <p:sldId id="348" r:id="rId190"/>
    <p:sldId id="346" r:id="rId191"/>
    <p:sldId id="347" r:id="rId192"/>
    <p:sldId id="352" r:id="rId193"/>
    <p:sldId id="353" r:id="rId194"/>
    <p:sldId id="349" r:id="rId195"/>
    <p:sldId id="350" r:id="rId196"/>
    <p:sldId id="351" r:id="rId197"/>
    <p:sldId id="370" r:id="rId198"/>
    <p:sldId id="1855" r:id="rId199"/>
    <p:sldId id="657" r:id="rId200"/>
    <p:sldId id="820" r:id="rId201"/>
    <p:sldId id="748" r:id="rId202"/>
    <p:sldId id="1850" r:id="rId203"/>
    <p:sldId id="1851" r:id="rId204"/>
    <p:sldId id="1852" r:id="rId205"/>
    <p:sldId id="1858" r:id="rId206"/>
    <p:sldId id="369" r:id="rId207"/>
    <p:sldId id="368" r:id="rId208"/>
    <p:sldId id="398" r:id="rId209"/>
    <p:sldId id="399" r:id="rId210"/>
    <p:sldId id="400" r:id="rId211"/>
    <p:sldId id="401" r:id="rId212"/>
    <p:sldId id="402" r:id="rId213"/>
    <p:sldId id="403" r:id="rId214"/>
    <p:sldId id="404" r:id="rId215"/>
    <p:sldId id="405" r:id="rId216"/>
    <p:sldId id="406" r:id="rId217"/>
    <p:sldId id="485" r:id="rId218"/>
    <p:sldId id="486" r:id="rId219"/>
    <p:sldId id="487" r:id="rId220"/>
    <p:sldId id="408" r:id="rId221"/>
    <p:sldId id="489" r:id="rId222"/>
    <p:sldId id="490" r:id="rId223"/>
    <p:sldId id="491" r:id="rId224"/>
    <p:sldId id="492" r:id="rId225"/>
    <p:sldId id="411" r:id="rId226"/>
    <p:sldId id="412" r:id="rId227"/>
    <p:sldId id="413" r:id="rId228"/>
    <p:sldId id="414" r:id="rId229"/>
    <p:sldId id="415" r:id="rId230"/>
    <p:sldId id="416" r:id="rId231"/>
    <p:sldId id="417" r:id="rId232"/>
    <p:sldId id="418" r:id="rId233"/>
    <p:sldId id="419" r:id="rId234"/>
    <p:sldId id="420" r:id="rId235"/>
    <p:sldId id="421" r:id="rId236"/>
    <p:sldId id="1860" r:id="rId237"/>
    <p:sldId id="1861" r:id="rId238"/>
    <p:sldId id="1862" r:id="rId239"/>
    <p:sldId id="469" r:id="rId240"/>
    <p:sldId id="470" r:id="rId241"/>
    <p:sldId id="471" r:id="rId242"/>
    <p:sldId id="472" r:id="rId243"/>
    <p:sldId id="473" r:id="rId244"/>
    <p:sldId id="474" r:id="rId245"/>
    <p:sldId id="475" r:id="rId246"/>
    <p:sldId id="476" r:id="rId247"/>
    <p:sldId id="477" r:id="rId248"/>
    <p:sldId id="478" r:id="rId249"/>
    <p:sldId id="479" r:id="rId250"/>
    <p:sldId id="480" r:id="rId251"/>
    <p:sldId id="1863" r:id="rId252"/>
    <p:sldId id="390" r:id="rId253"/>
    <p:sldId id="391" r:id="rId254"/>
    <p:sldId id="392" r:id="rId255"/>
    <p:sldId id="393" r:id="rId256"/>
    <p:sldId id="394" r:id="rId257"/>
    <p:sldId id="395" r:id="rId258"/>
    <p:sldId id="396" r:id="rId259"/>
    <p:sldId id="397" r:id="rId260"/>
    <p:sldId id="423" r:id="rId261"/>
    <p:sldId id="424" r:id="rId262"/>
    <p:sldId id="425" r:id="rId263"/>
    <p:sldId id="426" r:id="rId2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96283A0-71AA-AE4A-B3AD-3E58FA4BA367}">
          <p14:sldIdLst>
            <p14:sldId id="256"/>
            <p14:sldId id="649"/>
            <p14:sldId id="1856"/>
            <p14:sldId id="257"/>
            <p14:sldId id="262"/>
            <p14:sldId id="810"/>
          </p14:sldIdLst>
        </p14:section>
        <p14:section name="Introductions" id="{4476B016-3745-EC4A-91D7-3155EDED71AB}">
          <p14:sldIdLst>
            <p14:sldId id="650"/>
            <p14:sldId id="502"/>
            <p14:sldId id="373"/>
            <p14:sldId id="745"/>
            <p14:sldId id="688"/>
          </p14:sldIdLst>
        </p14:section>
        <p14:section name="Why forecast?" id="{284125BF-32AE-484E-A4BB-674453748B35}">
          <p14:sldIdLst>
            <p14:sldId id="344"/>
            <p14:sldId id="1859"/>
            <p14:sldId id="275"/>
            <p14:sldId id="276"/>
            <p14:sldId id="280"/>
            <p14:sldId id="277"/>
            <p14:sldId id="345"/>
            <p14:sldId id="343"/>
            <p14:sldId id="286"/>
            <p14:sldId id="278"/>
          </p14:sldIdLst>
        </p14:section>
        <p14:section name="Fore- Back-casting" id="{D7A36C06-3894-9743-831F-192BA5FE5CED}">
          <p14:sldIdLst>
            <p14:sldId id="1876"/>
            <p14:sldId id="1877"/>
            <p14:sldId id="1878"/>
          </p14:sldIdLst>
        </p14:section>
        <p14:section name="Variability" id="{69A3DDD3-C089-C645-B25E-CBDFE76702E4}">
          <p14:sldIdLst>
            <p14:sldId id="1643"/>
            <p14:sldId id="1848"/>
            <p14:sldId id="1561"/>
            <p14:sldId id="1562"/>
            <p14:sldId id="1563"/>
            <p14:sldId id="1564"/>
            <p14:sldId id="1565"/>
            <p14:sldId id="1652"/>
            <p14:sldId id="1571"/>
            <p14:sldId id="1653"/>
            <p14:sldId id="1569"/>
            <p14:sldId id="1658"/>
            <p14:sldId id="1570"/>
            <p14:sldId id="1572"/>
            <p14:sldId id="1566"/>
            <p14:sldId id="1567"/>
            <p14:sldId id="1568"/>
            <p14:sldId id="1645"/>
            <p14:sldId id="1646"/>
            <p14:sldId id="1872"/>
          </p14:sldIdLst>
        </p14:section>
        <p14:section name="Metrics" id="{3516DDC0-E384-3548-AF59-7858C787D6B5}">
          <p14:sldIdLst>
            <p14:sldId id="1628"/>
            <p14:sldId id="1644"/>
            <p14:sldId id="1871"/>
            <p14:sldId id="1654"/>
            <p14:sldId id="1650"/>
            <p14:sldId id="1655"/>
            <p14:sldId id="1656"/>
            <p14:sldId id="1657"/>
            <p14:sldId id="1636"/>
            <p14:sldId id="1637"/>
            <p14:sldId id="1638"/>
            <p14:sldId id="1639"/>
            <p14:sldId id="1660"/>
            <p14:sldId id="1832"/>
            <p14:sldId id="1634"/>
            <p14:sldId id="1633"/>
            <p14:sldId id="1642"/>
            <p14:sldId id="1648"/>
            <p14:sldId id="1649"/>
            <p14:sldId id="1664"/>
            <p14:sldId id="1651"/>
          </p14:sldIdLst>
        </p14:section>
        <p14:section name="How big?" id="{6E611C89-1855-E945-93F6-A709016A95E8}">
          <p14:sldIdLst>
            <p14:sldId id="258"/>
            <p14:sldId id="1730"/>
            <p14:sldId id="1731"/>
            <p14:sldId id="1732"/>
            <p14:sldId id="1733"/>
            <p14:sldId id="1734"/>
            <p14:sldId id="1794"/>
            <p14:sldId id="264"/>
            <p14:sldId id="265"/>
            <p14:sldId id="266"/>
            <p14:sldId id="267"/>
            <p14:sldId id="1739"/>
            <p14:sldId id="1740"/>
            <p14:sldId id="1741"/>
            <p14:sldId id="268"/>
            <p14:sldId id="1743"/>
            <p14:sldId id="1744"/>
            <p14:sldId id="1745"/>
            <p14:sldId id="1746"/>
            <p14:sldId id="1747"/>
            <p14:sldId id="1849"/>
            <p14:sldId id="1748"/>
            <p14:sldId id="1749"/>
            <p14:sldId id="269"/>
            <p14:sldId id="270"/>
            <p14:sldId id="271"/>
            <p14:sldId id="272"/>
            <p14:sldId id="273"/>
            <p14:sldId id="274"/>
            <p14:sldId id="1762"/>
            <p14:sldId id="1763"/>
            <p14:sldId id="1764"/>
            <p14:sldId id="1765"/>
            <p14:sldId id="1766"/>
            <p14:sldId id="1767"/>
            <p14:sldId id="1768"/>
            <p14:sldId id="1769"/>
            <p14:sldId id="1772"/>
            <p14:sldId id="1773"/>
            <p14:sldId id="1774"/>
            <p14:sldId id="1775"/>
            <p14:sldId id="1776"/>
            <p14:sldId id="1777"/>
            <p14:sldId id="1778"/>
            <p14:sldId id="1779"/>
            <p14:sldId id="1780"/>
            <p14:sldId id="1867"/>
            <p14:sldId id="560"/>
            <p14:sldId id="1795"/>
            <p14:sldId id="1873"/>
          </p14:sldIdLst>
        </p14:section>
        <p14:section name="How long?" id="{F16F3872-7A43-6F48-8856-011FC83B1A41}">
          <p14:sldIdLst>
            <p14:sldId id="259"/>
            <p14:sldId id="376"/>
            <p14:sldId id="377"/>
            <p14:sldId id="1853"/>
            <p14:sldId id="379"/>
            <p14:sldId id="380"/>
            <p14:sldId id="287"/>
            <p14:sldId id="288"/>
            <p14:sldId id="289"/>
            <p14:sldId id="290"/>
            <p14:sldId id="291"/>
            <p14:sldId id="292"/>
            <p14:sldId id="293"/>
            <p14:sldId id="294"/>
            <p14:sldId id="295"/>
            <p14:sldId id="296"/>
            <p14:sldId id="297"/>
            <p14:sldId id="381"/>
            <p14:sldId id="382"/>
            <p14:sldId id="383"/>
            <p14:sldId id="384"/>
            <p14:sldId id="385"/>
            <p14:sldId id="386"/>
            <p14:sldId id="387"/>
            <p14:sldId id="388"/>
            <p14:sldId id="316"/>
            <p14:sldId id="317"/>
            <p14:sldId id="318"/>
            <p14:sldId id="319"/>
            <p14:sldId id="320"/>
            <p14:sldId id="1868"/>
            <p14:sldId id="1869"/>
            <p14:sldId id="321"/>
            <p14:sldId id="1870"/>
            <p14:sldId id="323"/>
            <p14:sldId id="324"/>
            <p14:sldId id="325"/>
            <p14:sldId id="326"/>
            <p14:sldId id="327"/>
            <p14:sldId id="328"/>
            <p14:sldId id="329"/>
            <p14:sldId id="330"/>
            <p14:sldId id="331"/>
            <p14:sldId id="332"/>
            <p14:sldId id="340"/>
            <p14:sldId id="334"/>
            <p14:sldId id="336"/>
            <p14:sldId id="335"/>
            <p14:sldId id="337"/>
            <p14:sldId id="338"/>
            <p14:sldId id="339"/>
            <p14:sldId id="341"/>
            <p14:sldId id="342"/>
            <p14:sldId id="1857"/>
            <p14:sldId id="1874"/>
          </p14:sldIdLst>
        </p14:section>
        <p14:section name="How much?" id="{DBA6FAA2-AE70-C34E-A568-F3254BF80A36}">
          <p14:sldIdLst>
            <p14:sldId id="260"/>
            <p14:sldId id="355"/>
            <p14:sldId id="357"/>
            <p14:sldId id="1866"/>
            <p14:sldId id="356"/>
            <p14:sldId id="1669"/>
            <p14:sldId id="279"/>
            <p14:sldId id="1865"/>
            <p14:sldId id="1864"/>
            <p14:sldId id="362"/>
            <p14:sldId id="361"/>
            <p14:sldId id="365"/>
            <p14:sldId id="1670"/>
            <p14:sldId id="1671"/>
          </p14:sldIdLst>
        </p14:section>
        <p14:section name="Calculate WIP" id="{3ED6D673-4F76-0F42-9EE7-AD4C9F8535A2}">
          <p14:sldIdLst>
            <p14:sldId id="1879"/>
          </p14:sldIdLst>
        </p14:section>
        <p14:section name="Project buffer" id="{300E5CB7-13DA-AA43-868F-2E4632D11879}">
          <p14:sldIdLst>
            <p14:sldId id="261"/>
            <p14:sldId id="354"/>
            <p14:sldId id="363"/>
            <p14:sldId id="348"/>
            <p14:sldId id="346"/>
            <p14:sldId id="347"/>
            <p14:sldId id="352"/>
            <p14:sldId id="353"/>
            <p14:sldId id="349"/>
            <p14:sldId id="350"/>
            <p14:sldId id="351"/>
            <p14:sldId id="370"/>
            <p14:sldId id="1855"/>
          </p14:sldIdLst>
        </p14:section>
        <p14:section name="Finish" id="{767F7B73-FCC4-4F49-A218-20D9690806EC}">
          <p14:sldIdLst>
            <p14:sldId id="657"/>
            <p14:sldId id="820"/>
            <p14:sldId id="748"/>
            <p14:sldId id="1850"/>
          </p14:sldIdLst>
        </p14:section>
        <p14:section name="Other" id="{643588E0-561A-AF41-BFEF-61E33B1B59C3}">
          <p14:sldIdLst>
            <p14:sldId id="1851"/>
            <p14:sldId id="1852"/>
            <p14:sldId id="1858"/>
            <p14:sldId id="369"/>
            <p14:sldId id="368"/>
          </p14:sldIdLst>
        </p14:section>
        <p14:section name="Classification" id="{95D10C96-23FC-3C41-8F4A-33462C81C71F}">
          <p14:sldIdLst>
            <p14:sldId id="398"/>
            <p14:sldId id="399"/>
            <p14:sldId id="400"/>
            <p14:sldId id="401"/>
            <p14:sldId id="402"/>
            <p14:sldId id="403"/>
            <p14:sldId id="404"/>
            <p14:sldId id="405"/>
            <p14:sldId id="406"/>
            <p14:sldId id="485"/>
            <p14:sldId id="486"/>
            <p14:sldId id="487"/>
            <p14:sldId id="408"/>
            <p14:sldId id="489"/>
            <p14:sldId id="490"/>
            <p14:sldId id="491"/>
            <p14:sldId id="492"/>
            <p14:sldId id="411"/>
            <p14:sldId id="412"/>
            <p14:sldId id="413"/>
            <p14:sldId id="414"/>
            <p14:sldId id="415"/>
            <p14:sldId id="416"/>
            <p14:sldId id="417"/>
            <p14:sldId id="418"/>
            <p14:sldId id="419"/>
            <p14:sldId id="420"/>
            <p14:sldId id="421"/>
            <p14:sldId id="1860"/>
            <p14:sldId id="1861"/>
            <p14:sldId id="1862"/>
            <p14:sldId id="469"/>
            <p14:sldId id="470"/>
            <p14:sldId id="471"/>
            <p14:sldId id="472"/>
            <p14:sldId id="473"/>
            <p14:sldId id="474"/>
            <p14:sldId id="475"/>
            <p14:sldId id="476"/>
            <p14:sldId id="477"/>
            <p14:sldId id="478"/>
            <p14:sldId id="479"/>
            <p14:sldId id="480"/>
            <p14:sldId id="1863"/>
            <p14:sldId id="390"/>
            <p14:sldId id="391"/>
            <p14:sldId id="392"/>
            <p14:sldId id="393"/>
            <p14:sldId id="394"/>
            <p14:sldId id="395"/>
            <p14:sldId id="396"/>
            <p14:sldId id="397"/>
            <p14:sldId id="423"/>
            <p14:sldId id="424"/>
            <p14:sldId id="425"/>
            <p14:sldId id="4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0"/>
    <p:restoredTop sz="91971" autoAdjust="0"/>
  </p:normalViewPr>
  <p:slideViewPr>
    <p:cSldViewPr snapToGrid="0" snapToObjects="1">
      <p:cViewPr varScale="1">
        <p:scale>
          <a:sx n="85" d="100"/>
          <a:sy n="85" d="100"/>
        </p:scale>
        <p:origin x="1016" y="184"/>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59" d="100"/>
          <a:sy n="59" d="100"/>
        </p:scale>
        <p:origin x="-276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notesMaster" Target="notesMasters/notesMaster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dimitarbakardzhiev:Google%20Drive:kanban:presentations:Probabilistic%20Planning%20Workshop:Flow%20Metrics%20Calculator%20VR.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dimitarbakardzhiev:Google%20Drive:kanban:presentations:Probabilistic%20Planning%20Workshop:Flow%20Metrics%20Calculator%20Empty.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Macintosh%20HD:Users:dimitarbakardzhiev:Google%20Drive:kanban:presentations:Probabilistic%20Planning%20Workshop:Flow%20Metrics%20Calculator%20Empt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Buffer Usage</a:t>
            </a:r>
          </a:p>
        </c:rich>
      </c:tx>
      <c:overlay val="0"/>
    </c:title>
    <c:autoTitleDeleted val="0"/>
    <c:plotArea>
      <c:layout/>
      <c:lineChart>
        <c:grouping val="standard"/>
        <c:varyColors val="0"/>
        <c:ser>
          <c:idx val="0"/>
          <c:order val="0"/>
          <c:tx>
            <c:strRef>
              <c:f>Days!$AD$1</c:f>
              <c:strCache>
                <c:ptCount val="1"/>
                <c:pt idx="0">
                  <c:v>Buffer usage %</c:v>
                </c:pt>
              </c:strCache>
            </c:strRef>
          </c:tx>
          <c:cat>
            <c:numRef>
              <c:f>Days!$AC$4:$AC$203</c:f>
              <c:numCache>
                <c:formatCode>0.00%</c:formatCode>
                <c:ptCount val="200"/>
                <c:pt idx="0">
                  <c:v>0</c:v>
                </c:pt>
                <c:pt idx="1">
                  <c:v>0</c:v>
                </c:pt>
                <c:pt idx="2">
                  <c:v>4.20168067226891E-3</c:v>
                </c:pt>
                <c:pt idx="3">
                  <c:v>4.20168067226891E-3</c:v>
                </c:pt>
                <c:pt idx="4">
                  <c:v>4.20168067226891E-3</c:v>
                </c:pt>
                <c:pt idx="5">
                  <c:v>4.20168067226891E-3</c:v>
                </c:pt>
                <c:pt idx="6">
                  <c:v>8.4033613445378096E-3</c:v>
                </c:pt>
                <c:pt idx="7">
                  <c:v>1.26050420168067E-2</c:v>
                </c:pt>
                <c:pt idx="8">
                  <c:v>1.6806722689075598E-2</c:v>
                </c:pt>
                <c:pt idx="9">
                  <c:v>1.6806722689075598E-2</c:v>
                </c:pt>
                <c:pt idx="10">
                  <c:v>1.6806722689075598E-2</c:v>
                </c:pt>
                <c:pt idx="11">
                  <c:v>1.6806722689075598E-2</c:v>
                </c:pt>
                <c:pt idx="12">
                  <c:v>1.6806722689075598E-2</c:v>
                </c:pt>
                <c:pt idx="13">
                  <c:v>1.6806722689075598E-2</c:v>
                </c:pt>
                <c:pt idx="14">
                  <c:v>1.6806722689075598E-2</c:v>
                </c:pt>
                <c:pt idx="15">
                  <c:v>1.6806722689075598E-2</c:v>
                </c:pt>
                <c:pt idx="16">
                  <c:v>1.6806722689075598E-2</c:v>
                </c:pt>
                <c:pt idx="17">
                  <c:v>1.6806722689075598E-2</c:v>
                </c:pt>
                <c:pt idx="18">
                  <c:v>1.6806722689075598E-2</c:v>
                </c:pt>
                <c:pt idx="19">
                  <c:v>1.6806722689075598E-2</c:v>
                </c:pt>
                <c:pt idx="20">
                  <c:v>1.6806722689075598E-2</c:v>
                </c:pt>
                <c:pt idx="21">
                  <c:v>1.6806722689075598E-2</c:v>
                </c:pt>
                <c:pt idx="22">
                  <c:v>1.6806722689075598E-2</c:v>
                </c:pt>
                <c:pt idx="23">
                  <c:v>1.6806722689075598E-2</c:v>
                </c:pt>
                <c:pt idx="24">
                  <c:v>1.6806722689075598E-2</c:v>
                </c:pt>
                <c:pt idx="25">
                  <c:v>1.6806722689075598E-2</c:v>
                </c:pt>
                <c:pt idx="26">
                  <c:v>1.6806722689075598E-2</c:v>
                </c:pt>
                <c:pt idx="27">
                  <c:v>1.6806722689075598E-2</c:v>
                </c:pt>
                <c:pt idx="28">
                  <c:v>1.6806722689075598E-2</c:v>
                </c:pt>
                <c:pt idx="29">
                  <c:v>2.1008403361344501E-2</c:v>
                </c:pt>
                <c:pt idx="30">
                  <c:v>2.1008403361344501E-2</c:v>
                </c:pt>
                <c:pt idx="31">
                  <c:v>2.1008403361344501E-2</c:v>
                </c:pt>
                <c:pt idx="32">
                  <c:v>2.1008403361344501E-2</c:v>
                </c:pt>
                <c:pt idx="33">
                  <c:v>2.1008403361344501E-2</c:v>
                </c:pt>
                <c:pt idx="34">
                  <c:v>2.1008403361344501E-2</c:v>
                </c:pt>
                <c:pt idx="35">
                  <c:v>2.5210084033613401E-2</c:v>
                </c:pt>
                <c:pt idx="36">
                  <c:v>4.20168067226891E-2</c:v>
                </c:pt>
                <c:pt idx="37">
                  <c:v>5.4621848739495799E-2</c:v>
                </c:pt>
                <c:pt idx="38">
                  <c:v>5.8823529411764698E-2</c:v>
                </c:pt>
                <c:pt idx="39">
                  <c:v>5.8823529411764698E-2</c:v>
                </c:pt>
                <c:pt idx="40">
                  <c:v>6.3025210084033598E-2</c:v>
                </c:pt>
                <c:pt idx="41">
                  <c:v>6.7226890756302504E-2</c:v>
                </c:pt>
                <c:pt idx="42">
                  <c:v>6.7226890756302504E-2</c:v>
                </c:pt>
                <c:pt idx="43">
                  <c:v>7.1428571428571397E-2</c:v>
                </c:pt>
                <c:pt idx="44">
                  <c:v>7.1428571428571397E-2</c:v>
                </c:pt>
                <c:pt idx="45">
                  <c:v>7.1428571428571397E-2</c:v>
                </c:pt>
                <c:pt idx="46">
                  <c:v>7.1428571428571397E-2</c:v>
                </c:pt>
                <c:pt idx="47">
                  <c:v>7.1428571428571397E-2</c:v>
                </c:pt>
                <c:pt idx="48">
                  <c:v>7.1428571428571397E-2</c:v>
                </c:pt>
                <c:pt idx="49">
                  <c:v>7.1428571428571397E-2</c:v>
                </c:pt>
                <c:pt idx="50">
                  <c:v>7.1428571428571397E-2</c:v>
                </c:pt>
                <c:pt idx="51">
                  <c:v>7.1428571428571397E-2</c:v>
                </c:pt>
                <c:pt idx="52">
                  <c:v>7.1428571428571397E-2</c:v>
                </c:pt>
                <c:pt idx="53">
                  <c:v>7.1428571428571397E-2</c:v>
                </c:pt>
                <c:pt idx="54">
                  <c:v>7.1428571428571397E-2</c:v>
                </c:pt>
                <c:pt idx="55">
                  <c:v>7.1428571428571397E-2</c:v>
                </c:pt>
                <c:pt idx="56">
                  <c:v>7.1428571428571397E-2</c:v>
                </c:pt>
                <c:pt idx="57">
                  <c:v>7.1428571428571397E-2</c:v>
                </c:pt>
                <c:pt idx="58">
                  <c:v>7.1428571428571397E-2</c:v>
                </c:pt>
                <c:pt idx="59">
                  <c:v>7.9831932773109196E-2</c:v>
                </c:pt>
                <c:pt idx="60">
                  <c:v>7.9831932773109196E-2</c:v>
                </c:pt>
                <c:pt idx="61">
                  <c:v>7.9831932773109196E-2</c:v>
                </c:pt>
                <c:pt idx="62">
                  <c:v>7.9831932773109196E-2</c:v>
                </c:pt>
                <c:pt idx="63">
                  <c:v>7.9831932773109196E-2</c:v>
                </c:pt>
                <c:pt idx="64">
                  <c:v>7.9831932773109196E-2</c:v>
                </c:pt>
                <c:pt idx="65">
                  <c:v>7.9831932773109196E-2</c:v>
                </c:pt>
                <c:pt idx="66">
                  <c:v>7.9831932773109196E-2</c:v>
                </c:pt>
                <c:pt idx="67">
                  <c:v>7.9831932773109196E-2</c:v>
                </c:pt>
                <c:pt idx="68">
                  <c:v>7.9831932773109196E-2</c:v>
                </c:pt>
                <c:pt idx="69">
                  <c:v>7.9831932773109196E-2</c:v>
                </c:pt>
                <c:pt idx="70">
                  <c:v>7.9831932773109196E-2</c:v>
                </c:pt>
                <c:pt idx="71">
                  <c:v>7.9831932773109196E-2</c:v>
                </c:pt>
                <c:pt idx="72">
                  <c:v>7.9831932773109196E-2</c:v>
                </c:pt>
                <c:pt idx="73">
                  <c:v>7.9831932773109196E-2</c:v>
                </c:pt>
                <c:pt idx="74">
                  <c:v>7.9831932773109196E-2</c:v>
                </c:pt>
                <c:pt idx="75">
                  <c:v>7.9831932773109196E-2</c:v>
                </c:pt>
                <c:pt idx="76">
                  <c:v>7.9831932773109196E-2</c:v>
                </c:pt>
                <c:pt idx="77">
                  <c:v>7.9831932773109196E-2</c:v>
                </c:pt>
                <c:pt idx="78">
                  <c:v>8.4033613445378103E-2</c:v>
                </c:pt>
                <c:pt idx="79">
                  <c:v>8.4033613445378103E-2</c:v>
                </c:pt>
                <c:pt idx="80">
                  <c:v>8.4033613445378103E-2</c:v>
                </c:pt>
                <c:pt idx="81">
                  <c:v>8.4033613445378103E-2</c:v>
                </c:pt>
                <c:pt idx="82">
                  <c:v>8.4033613445378103E-2</c:v>
                </c:pt>
                <c:pt idx="83">
                  <c:v>8.8235294117646995E-2</c:v>
                </c:pt>
                <c:pt idx="84">
                  <c:v>9.2436974789915902E-2</c:v>
                </c:pt>
                <c:pt idx="85">
                  <c:v>9.2436974789915902E-2</c:v>
                </c:pt>
                <c:pt idx="86">
                  <c:v>9.2436974789915902E-2</c:v>
                </c:pt>
                <c:pt idx="87">
                  <c:v>9.6638655462184905E-2</c:v>
                </c:pt>
                <c:pt idx="88">
                  <c:v>9.6638655462184905E-2</c:v>
                </c:pt>
                <c:pt idx="89">
                  <c:v>9.6638655462184905E-2</c:v>
                </c:pt>
                <c:pt idx="90">
                  <c:v>0.11344537815126</c:v>
                </c:pt>
                <c:pt idx="91">
                  <c:v>0.121848739495798</c:v>
                </c:pt>
                <c:pt idx="92">
                  <c:v>0.121848739495798</c:v>
                </c:pt>
                <c:pt idx="93">
                  <c:v>0.130252100840336</c:v>
                </c:pt>
                <c:pt idx="94">
                  <c:v>0.13445378151260501</c:v>
                </c:pt>
                <c:pt idx="95">
                  <c:v>0.13445378151260501</c:v>
                </c:pt>
                <c:pt idx="96">
                  <c:v>0.13865546218487401</c:v>
                </c:pt>
                <c:pt idx="97">
                  <c:v>0.13865546218487401</c:v>
                </c:pt>
                <c:pt idx="98">
                  <c:v>0.159663865546218</c:v>
                </c:pt>
                <c:pt idx="99">
                  <c:v>0.16386554621848701</c:v>
                </c:pt>
                <c:pt idx="100">
                  <c:v>0.16386554621848701</c:v>
                </c:pt>
                <c:pt idx="101">
                  <c:v>0.16806722689075601</c:v>
                </c:pt>
                <c:pt idx="102">
                  <c:v>0.16806722689075601</c:v>
                </c:pt>
                <c:pt idx="103">
                  <c:v>0.16806722689075601</c:v>
                </c:pt>
                <c:pt idx="104">
                  <c:v>0.16806722689075601</c:v>
                </c:pt>
                <c:pt idx="105">
                  <c:v>0.17647058823529399</c:v>
                </c:pt>
                <c:pt idx="106">
                  <c:v>0.17647058823529399</c:v>
                </c:pt>
                <c:pt idx="107">
                  <c:v>0.17647058823529399</c:v>
                </c:pt>
                <c:pt idx="108">
                  <c:v>0.189075630252101</c:v>
                </c:pt>
                <c:pt idx="109">
                  <c:v>0.189075630252101</c:v>
                </c:pt>
                <c:pt idx="110">
                  <c:v>0.189075630252101</c:v>
                </c:pt>
                <c:pt idx="111">
                  <c:v>0.21008403361344499</c:v>
                </c:pt>
                <c:pt idx="112">
                  <c:v>0.214285714285714</c:v>
                </c:pt>
                <c:pt idx="113">
                  <c:v>0.222689075630252</c:v>
                </c:pt>
                <c:pt idx="114">
                  <c:v>0.23529411764705899</c:v>
                </c:pt>
                <c:pt idx="115">
                  <c:v>0.26470588235294101</c:v>
                </c:pt>
                <c:pt idx="116">
                  <c:v>0.26470588235294101</c:v>
                </c:pt>
                <c:pt idx="117">
                  <c:v>0.26470588235294101</c:v>
                </c:pt>
                <c:pt idx="118">
                  <c:v>0.29411764705882398</c:v>
                </c:pt>
                <c:pt idx="119">
                  <c:v>0.29411764705882398</c:v>
                </c:pt>
                <c:pt idx="120">
                  <c:v>0.310924369747899</c:v>
                </c:pt>
                <c:pt idx="121">
                  <c:v>0.34033613445378103</c:v>
                </c:pt>
                <c:pt idx="122">
                  <c:v>0.34033613445378103</c:v>
                </c:pt>
                <c:pt idx="123">
                  <c:v>0.34033613445378103</c:v>
                </c:pt>
                <c:pt idx="124">
                  <c:v>0.34033613445378103</c:v>
                </c:pt>
                <c:pt idx="125">
                  <c:v>0.35294117647058798</c:v>
                </c:pt>
                <c:pt idx="126">
                  <c:v>0.35714285714285698</c:v>
                </c:pt>
                <c:pt idx="127">
                  <c:v>0.373949579831933</c:v>
                </c:pt>
                <c:pt idx="128">
                  <c:v>0.38655462184873901</c:v>
                </c:pt>
                <c:pt idx="129">
                  <c:v>0.39915966386554602</c:v>
                </c:pt>
                <c:pt idx="130">
                  <c:v>0.39915966386554602</c:v>
                </c:pt>
                <c:pt idx="131">
                  <c:v>0.39915966386554602</c:v>
                </c:pt>
                <c:pt idx="132">
                  <c:v>0.39915966386554602</c:v>
                </c:pt>
                <c:pt idx="133">
                  <c:v>0.41176470588235298</c:v>
                </c:pt>
                <c:pt idx="134">
                  <c:v>0.42436974789915999</c:v>
                </c:pt>
                <c:pt idx="135">
                  <c:v>0.432773109243697</c:v>
                </c:pt>
                <c:pt idx="136">
                  <c:v>0.44537815126050401</c:v>
                </c:pt>
                <c:pt idx="137">
                  <c:v>0.44537815126050401</c:v>
                </c:pt>
                <c:pt idx="138">
                  <c:v>0.44537815126050401</c:v>
                </c:pt>
                <c:pt idx="139">
                  <c:v>0.47058823529411797</c:v>
                </c:pt>
                <c:pt idx="140">
                  <c:v>0.49159663865546199</c:v>
                </c:pt>
                <c:pt idx="141">
                  <c:v>0.51260504201680701</c:v>
                </c:pt>
                <c:pt idx="142">
                  <c:v>0.52521008403361302</c:v>
                </c:pt>
                <c:pt idx="143">
                  <c:v>0.58403361344537796</c:v>
                </c:pt>
                <c:pt idx="144">
                  <c:v>0.58403361344537796</c:v>
                </c:pt>
                <c:pt idx="145">
                  <c:v>0.58403361344537796</c:v>
                </c:pt>
                <c:pt idx="146">
                  <c:v>0.60084033613445398</c:v>
                </c:pt>
                <c:pt idx="147">
                  <c:v>0.61344537815125999</c:v>
                </c:pt>
                <c:pt idx="148">
                  <c:v>0.626050420168067</c:v>
                </c:pt>
                <c:pt idx="149">
                  <c:v>0.63445378151260501</c:v>
                </c:pt>
                <c:pt idx="150">
                  <c:v>0.65126050420168102</c:v>
                </c:pt>
                <c:pt idx="151">
                  <c:v>0.65126050420168102</c:v>
                </c:pt>
                <c:pt idx="152">
                  <c:v>0.65126050420168102</c:v>
                </c:pt>
                <c:pt idx="153">
                  <c:v>0.69327731092436995</c:v>
                </c:pt>
                <c:pt idx="154">
                  <c:v>0.72268907563025198</c:v>
                </c:pt>
                <c:pt idx="155">
                  <c:v>0.78571428571428603</c:v>
                </c:pt>
                <c:pt idx="156">
                  <c:v>0.80672268907563005</c:v>
                </c:pt>
                <c:pt idx="157">
                  <c:v>0.81092436974789905</c:v>
                </c:pt>
                <c:pt idx="158">
                  <c:v>0.81092436974789905</c:v>
                </c:pt>
                <c:pt idx="159">
                  <c:v>0.81092436974789905</c:v>
                </c:pt>
                <c:pt idx="160">
                  <c:v>0.81932773109243695</c:v>
                </c:pt>
                <c:pt idx="161">
                  <c:v>0.82773109243697496</c:v>
                </c:pt>
                <c:pt idx="162">
                  <c:v>0.82773109243697496</c:v>
                </c:pt>
                <c:pt idx="163">
                  <c:v>0.84033613445378097</c:v>
                </c:pt>
                <c:pt idx="164">
                  <c:v>0.84453781512604997</c:v>
                </c:pt>
                <c:pt idx="165">
                  <c:v>0.84453781512604997</c:v>
                </c:pt>
                <c:pt idx="166">
                  <c:v>0.84453781512604997</c:v>
                </c:pt>
                <c:pt idx="167">
                  <c:v>0.85294117647058798</c:v>
                </c:pt>
                <c:pt idx="168">
                  <c:v>0.86134453781512599</c:v>
                </c:pt>
                <c:pt idx="169">
                  <c:v>0.869747899159664</c:v>
                </c:pt>
                <c:pt idx="170">
                  <c:v>0.869747899159664</c:v>
                </c:pt>
                <c:pt idx="171">
                  <c:v>0.869747899159664</c:v>
                </c:pt>
                <c:pt idx="172">
                  <c:v>0.869747899159664</c:v>
                </c:pt>
                <c:pt idx="173">
                  <c:v>0.869747899159664</c:v>
                </c:pt>
                <c:pt idx="174">
                  <c:v>0.878151260504202</c:v>
                </c:pt>
                <c:pt idx="175">
                  <c:v>0.878151260504202</c:v>
                </c:pt>
                <c:pt idx="176">
                  <c:v>0.878151260504202</c:v>
                </c:pt>
                <c:pt idx="177">
                  <c:v>0.878151260504202</c:v>
                </c:pt>
                <c:pt idx="178">
                  <c:v>0.88235294117647101</c:v>
                </c:pt>
                <c:pt idx="179">
                  <c:v>0.88235294117647101</c:v>
                </c:pt>
                <c:pt idx="180">
                  <c:v>0.88235294117647101</c:v>
                </c:pt>
                <c:pt idx="181">
                  <c:v>0.88235294117647101</c:v>
                </c:pt>
                <c:pt idx="182">
                  <c:v>0.89495798319327702</c:v>
                </c:pt>
                <c:pt idx="183">
                  <c:v>0.89495798319327702</c:v>
                </c:pt>
                <c:pt idx="184">
                  <c:v>0.90336134453781503</c:v>
                </c:pt>
                <c:pt idx="185">
                  <c:v>0.91176470588235303</c:v>
                </c:pt>
                <c:pt idx="186">
                  <c:v>0.91176470588235303</c:v>
                </c:pt>
                <c:pt idx="187">
                  <c:v>0.91176470588235303</c:v>
                </c:pt>
                <c:pt idx="188">
                  <c:v>0.91176470588235303</c:v>
                </c:pt>
                <c:pt idx="189">
                  <c:v>0.92016806722689104</c:v>
                </c:pt>
                <c:pt idx="190">
                  <c:v>0.94117647058823495</c:v>
                </c:pt>
                <c:pt idx="191">
                  <c:v>0.94957983193277296</c:v>
                </c:pt>
                <c:pt idx="192">
                  <c:v>0.97058823529411797</c:v>
                </c:pt>
                <c:pt idx="193">
                  <c:v>0.97058823529411797</c:v>
                </c:pt>
                <c:pt idx="194">
                  <c:v>0.97058823529411797</c:v>
                </c:pt>
                <c:pt idx="195">
                  <c:v>0.97058823529411797</c:v>
                </c:pt>
                <c:pt idx="196">
                  <c:v>0.98739495798319299</c:v>
                </c:pt>
                <c:pt idx="197">
                  <c:v>0.98739495798319299</c:v>
                </c:pt>
                <c:pt idx="198">
                  <c:v>0.995798319327731</c:v>
                </c:pt>
                <c:pt idx="199">
                  <c:v>1</c:v>
                </c:pt>
              </c:numCache>
            </c:numRef>
          </c:cat>
          <c:val>
            <c:numRef>
              <c:f>Days!$AD$4:$AD$203</c:f>
              <c:numCache>
                <c:formatCode>0.0%</c:formatCode>
                <c:ptCount val="200"/>
                <c:pt idx="0">
                  <c:v>0</c:v>
                </c:pt>
                <c:pt idx="1">
                  <c:v>1.40449438202253E-2</c:v>
                </c:pt>
                <c:pt idx="2">
                  <c:v>1.9662921348315401E-2</c:v>
                </c:pt>
                <c:pt idx="3">
                  <c:v>3.3707865168540699E-2</c:v>
                </c:pt>
                <c:pt idx="4">
                  <c:v>4.7752808988766E-2</c:v>
                </c:pt>
                <c:pt idx="5">
                  <c:v>6.1797752808991302E-2</c:v>
                </c:pt>
                <c:pt idx="6">
                  <c:v>6.7415730337081398E-2</c:v>
                </c:pt>
                <c:pt idx="7">
                  <c:v>7.3033707865171493E-2</c:v>
                </c:pt>
                <c:pt idx="8">
                  <c:v>7.8651685393261603E-2</c:v>
                </c:pt>
                <c:pt idx="9">
                  <c:v>9.2696629213486897E-2</c:v>
                </c:pt>
                <c:pt idx="10">
                  <c:v>0.106741573033712</c:v>
                </c:pt>
                <c:pt idx="11">
                  <c:v>0.120786516853938</c:v>
                </c:pt>
                <c:pt idx="12">
                  <c:v>0.13483146067416299</c:v>
                </c:pt>
                <c:pt idx="13">
                  <c:v>0.14887640449438799</c:v>
                </c:pt>
                <c:pt idx="14">
                  <c:v>0.162921348314613</c:v>
                </c:pt>
                <c:pt idx="15">
                  <c:v>0.176966292134839</c:v>
                </c:pt>
                <c:pt idx="16">
                  <c:v>0.191011235955064</c:v>
                </c:pt>
                <c:pt idx="17">
                  <c:v>0.205056179775289</c:v>
                </c:pt>
                <c:pt idx="18">
                  <c:v>0.21910112359551501</c:v>
                </c:pt>
                <c:pt idx="19">
                  <c:v>0.23314606741574001</c:v>
                </c:pt>
                <c:pt idx="20">
                  <c:v>0.24719101123596501</c:v>
                </c:pt>
                <c:pt idx="21">
                  <c:v>0.26123595505619002</c:v>
                </c:pt>
                <c:pt idx="22">
                  <c:v>0.27528089887641599</c:v>
                </c:pt>
                <c:pt idx="23">
                  <c:v>0.28932584269664102</c:v>
                </c:pt>
                <c:pt idx="24">
                  <c:v>0.303370786516866</c:v>
                </c:pt>
                <c:pt idx="25">
                  <c:v>0.31741573033709197</c:v>
                </c:pt>
                <c:pt idx="26">
                  <c:v>0.331460674157317</c:v>
                </c:pt>
                <c:pt idx="27">
                  <c:v>0.34550561797754198</c:v>
                </c:pt>
                <c:pt idx="28">
                  <c:v>0.35955056179776701</c:v>
                </c:pt>
                <c:pt idx="29">
                  <c:v>0.36516853932585802</c:v>
                </c:pt>
                <c:pt idx="30">
                  <c:v>0.379213483146083</c:v>
                </c:pt>
                <c:pt idx="31">
                  <c:v>0.39325842696630797</c:v>
                </c:pt>
                <c:pt idx="32">
                  <c:v>0.407303370786533</c:v>
                </c:pt>
                <c:pt idx="33">
                  <c:v>0.42134831460675898</c:v>
                </c:pt>
                <c:pt idx="34">
                  <c:v>0.43539325842698401</c:v>
                </c:pt>
                <c:pt idx="35">
                  <c:v>0.44101123595507402</c:v>
                </c:pt>
                <c:pt idx="36">
                  <c:v>0.42134831460675898</c:v>
                </c:pt>
                <c:pt idx="37">
                  <c:v>0.41011235955057901</c:v>
                </c:pt>
                <c:pt idx="38">
                  <c:v>0.41573033707866902</c:v>
                </c:pt>
                <c:pt idx="39">
                  <c:v>0.429775280898894</c:v>
                </c:pt>
                <c:pt idx="40">
                  <c:v>0.43539325842698401</c:v>
                </c:pt>
                <c:pt idx="41">
                  <c:v>0.44101123595507402</c:v>
                </c:pt>
                <c:pt idx="42">
                  <c:v>0.455056179775299</c:v>
                </c:pt>
                <c:pt idx="43">
                  <c:v>0.46067415730339001</c:v>
                </c:pt>
                <c:pt idx="44">
                  <c:v>0.47471910112361498</c:v>
                </c:pt>
                <c:pt idx="45">
                  <c:v>0.48876404494384001</c:v>
                </c:pt>
                <c:pt idx="46">
                  <c:v>0.50280898876406499</c:v>
                </c:pt>
                <c:pt idx="47">
                  <c:v>0.51685393258429102</c:v>
                </c:pt>
                <c:pt idx="48">
                  <c:v>0.53089887640451605</c:v>
                </c:pt>
                <c:pt idx="49">
                  <c:v>0.54494382022474097</c:v>
                </c:pt>
                <c:pt idx="50">
                  <c:v>0.558988764044967</c:v>
                </c:pt>
                <c:pt idx="51">
                  <c:v>0.57303370786519203</c:v>
                </c:pt>
                <c:pt idx="52">
                  <c:v>0.58707865168541695</c:v>
                </c:pt>
                <c:pt idx="53">
                  <c:v>0.60112359550564198</c:v>
                </c:pt>
                <c:pt idx="54">
                  <c:v>0.61516853932586801</c:v>
                </c:pt>
                <c:pt idx="55">
                  <c:v>0.62921348314609304</c:v>
                </c:pt>
                <c:pt idx="56">
                  <c:v>0.64325842696631796</c:v>
                </c:pt>
                <c:pt idx="57">
                  <c:v>0.65730337078654399</c:v>
                </c:pt>
                <c:pt idx="58">
                  <c:v>0.67134831460676903</c:v>
                </c:pt>
                <c:pt idx="59">
                  <c:v>0.66853932584272402</c:v>
                </c:pt>
                <c:pt idx="60">
                  <c:v>0.68258426966294905</c:v>
                </c:pt>
                <c:pt idx="61">
                  <c:v>0.69662921348317397</c:v>
                </c:pt>
                <c:pt idx="62">
                  <c:v>0.7106741573034</c:v>
                </c:pt>
                <c:pt idx="63">
                  <c:v>0.72471910112362503</c:v>
                </c:pt>
                <c:pt idx="64">
                  <c:v>0.73876404494384995</c:v>
                </c:pt>
                <c:pt idx="65">
                  <c:v>0.75280898876407598</c:v>
                </c:pt>
                <c:pt idx="66">
                  <c:v>0.76685393258430101</c:v>
                </c:pt>
                <c:pt idx="67">
                  <c:v>0.78089887640452604</c:v>
                </c:pt>
                <c:pt idx="68">
                  <c:v>0.79494382022475196</c:v>
                </c:pt>
                <c:pt idx="69">
                  <c:v>0.80898876404497699</c:v>
                </c:pt>
                <c:pt idx="70">
                  <c:v>0.82303370786520202</c:v>
                </c:pt>
                <c:pt idx="71">
                  <c:v>0.83707865168542706</c:v>
                </c:pt>
                <c:pt idx="72">
                  <c:v>0.85112359550565297</c:v>
                </c:pt>
                <c:pt idx="73">
                  <c:v>0.86516853932587801</c:v>
                </c:pt>
                <c:pt idx="74">
                  <c:v>0.87921348314610304</c:v>
                </c:pt>
                <c:pt idx="75">
                  <c:v>0.89325842696632896</c:v>
                </c:pt>
                <c:pt idx="76">
                  <c:v>0.90730337078655399</c:v>
                </c:pt>
                <c:pt idx="77">
                  <c:v>0.92134831460677902</c:v>
                </c:pt>
                <c:pt idx="78">
                  <c:v>0.92696629213486903</c:v>
                </c:pt>
                <c:pt idx="79">
                  <c:v>0.94101123595509495</c:v>
                </c:pt>
                <c:pt idx="80">
                  <c:v>0.95505617977531998</c:v>
                </c:pt>
                <c:pt idx="81">
                  <c:v>0.96910112359554501</c:v>
                </c:pt>
                <c:pt idx="82">
                  <c:v>0.98314606741577004</c:v>
                </c:pt>
                <c:pt idx="83">
                  <c:v>0.98876404494386105</c:v>
                </c:pt>
                <c:pt idx="84">
                  <c:v>0.99438202247195095</c:v>
                </c:pt>
                <c:pt idx="85">
                  <c:v>1.0084269662921761</c:v>
                </c:pt>
                <c:pt idx="86">
                  <c:v>1.0224719101124009</c:v>
                </c:pt>
                <c:pt idx="87">
                  <c:v>1.028089887640492</c:v>
                </c:pt>
                <c:pt idx="88">
                  <c:v>1.0421348314607171</c:v>
                </c:pt>
                <c:pt idx="89">
                  <c:v>1.0561797752809421</c:v>
                </c:pt>
                <c:pt idx="90">
                  <c:v>1.036516853932627</c:v>
                </c:pt>
                <c:pt idx="91">
                  <c:v>1.033707865168582</c:v>
                </c:pt>
                <c:pt idx="92">
                  <c:v>1.0477528089888071</c:v>
                </c:pt>
                <c:pt idx="93">
                  <c:v>1.0449438202247621</c:v>
                </c:pt>
                <c:pt idx="94">
                  <c:v>1.0505617977528521</c:v>
                </c:pt>
                <c:pt idx="95">
                  <c:v>1.0646067415730771</c:v>
                </c:pt>
                <c:pt idx="96">
                  <c:v>1.0702247191011669</c:v>
                </c:pt>
                <c:pt idx="97">
                  <c:v>1.084269662921393</c:v>
                </c:pt>
                <c:pt idx="98">
                  <c:v>1.0561797752809421</c:v>
                </c:pt>
                <c:pt idx="99">
                  <c:v>1.0617977528090321</c:v>
                </c:pt>
                <c:pt idx="100">
                  <c:v>1.0758426966292569</c:v>
                </c:pt>
                <c:pt idx="101">
                  <c:v>1.081460674157348</c:v>
                </c:pt>
                <c:pt idx="102">
                  <c:v>1.0955056179775731</c:v>
                </c:pt>
                <c:pt idx="103">
                  <c:v>1.1095505617977981</c:v>
                </c:pt>
                <c:pt idx="104">
                  <c:v>1.1235955056180229</c:v>
                </c:pt>
                <c:pt idx="105">
                  <c:v>1.1207865168539779</c:v>
                </c:pt>
                <c:pt idx="106">
                  <c:v>1.134831460674204</c:v>
                </c:pt>
                <c:pt idx="107">
                  <c:v>1.14887640449443</c:v>
                </c:pt>
                <c:pt idx="108">
                  <c:v>1.1376404494382499</c:v>
                </c:pt>
                <c:pt idx="109">
                  <c:v>1.1516853932584741</c:v>
                </c:pt>
                <c:pt idx="110">
                  <c:v>1.1657303370786991</c:v>
                </c:pt>
                <c:pt idx="111">
                  <c:v>1.1376404494382499</c:v>
                </c:pt>
                <c:pt idx="112">
                  <c:v>1.1432584269663399</c:v>
                </c:pt>
                <c:pt idx="113">
                  <c:v>1.1404494382022941</c:v>
                </c:pt>
                <c:pt idx="114">
                  <c:v>1.129213483146114</c:v>
                </c:pt>
                <c:pt idx="115">
                  <c:v>1.084269662921393</c:v>
                </c:pt>
                <c:pt idx="116">
                  <c:v>1.0983146067416181</c:v>
                </c:pt>
                <c:pt idx="117">
                  <c:v>1.1123595505618431</c:v>
                </c:pt>
                <c:pt idx="118">
                  <c:v>1.0674157303371219</c:v>
                </c:pt>
                <c:pt idx="119">
                  <c:v>1.081460674157348</c:v>
                </c:pt>
                <c:pt idx="120">
                  <c:v>1.0617977528090321</c:v>
                </c:pt>
                <c:pt idx="121">
                  <c:v>1.0168539325843109</c:v>
                </c:pt>
                <c:pt idx="122">
                  <c:v>1.030898876404537</c:v>
                </c:pt>
                <c:pt idx="123">
                  <c:v>1.0449438202247621</c:v>
                </c:pt>
                <c:pt idx="124">
                  <c:v>1.0589887640449871</c:v>
                </c:pt>
                <c:pt idx="125">
                  <c:v>1.0477528089888071</c:v>
                </c:pt>
                <c:pt idx="126">
                  <c:v>1.0533707865168971</c:v>
                </c:pt>
                <c:pt idx="127">
                  <c:v>1.033707865168582</c:v>
                </c:pt>
                <c:pt idx="128">
                  <c:v>1.022471910112402</c:v>
                </c:pt>
                <c:pt idx="129">
                  <c:v>1.0112359550562211</c:v>
                </c:pt>
                <c:pt idx="130">
                  <c:v>1.0252808988764459</c:v>
                </c:pt>
                <c:pt idx="131">
                  <c:v>1.0393258426966721</c:v>
                </c:pt>
                <c:pt idx="132">
                  <c:v>1.0533707865168971</c:v>
                </c:pt>
                <c:pt idx="133">
                  <c:v>1.0421348314607171</c:v>
                </c:pt>
                <c:pt idx="134">
                  <c:v>1.030898876404537</c:v>
                </c:pt>
                <c:pt idx="135">
                  <c:v>1.028089887640492</c:v>
                </c:pt>
                <c:pt idx="136">
                  <c:v>1.0168539325843109</c:v>
                </c:pt>
                <c:pt idx="137">
                  <c:v>1.030898876404537</c:v>
                </c:pt>
                <c:pt idx="138">
                  <c:v>1.0449438202247621</c:v>
                </c:pt>
                <c:pt idx="139">
                  <c:v>1.0084269662921761</c:v>
                </c:pt>
                <c:pt idx="140">
                  <c:v>0.98033707865172504</c:v>
                </c:pt>
                <c:pt idx="141">
                  <c:v>0.95224719101127497</c:v>
                </c:pt>
                <c:pt idx="142">
                  <c:v>0.94101123595509495</c:v>
                </c:pt>
                <c:pt idx="143">
                  <c:v>0.83707865168542805</c:v>
                </c:pt>
                <c:pt idx="144">
                  <c:v>0.85112359550565297</c:v>
                </c:pt>
                <c:pt idx="145">
                  <c:v>0.86516853932587801</c:v>
                </c:pt>
                <c:pt idx="146">
                  <c:v>0.84550561797756296</c:v>
                </c:pt>
                <c:pt idx="147">
                  <c:v>0.83426966292138205</c:v>
                </c:pt>
                <c:pt idx="148">
                  <c:v>0.82303370786520202</c:v>
                </c:pt>
                <c:pt idx="149">
                  <c:v>0.82022471910115702</c:v>
                </c:pt>
                <c:pt idx="150">
                  <c:v>0.80056179775284197</c:v>
                </c:pt>
                <c:pt idx="151">
                  <c:v>0.81460674157306701</c:v>
                </c:pt>
                <c:pt idx="152">
                  <c:v>0.82865168539329204</c:v>
                </c:pt>
                <c:pt idx="153">
                  <c:v>0.75842696629216599</c:v>
                </c:pt>
                <c:pt idx="154">
                  <c:v>0.71348314606744501</c:v>
                </c:pt>
                <c:pt idx="155">
                  <c:v>0.60112359550564198</c:v>
                </c:pt>
                <c:pt idx="156">
                  <c:v>0.57303370786519203</c:v>
                </c:pt>
                <c:pt idx="157">
                  <c:v>0.57865168539328204</c:v>
                </c:pt>
                <c:pt idx="158">
                  <c:v>0.59269662921350696</c:v>
                </c:pt>
                <c:pt idx="159">
                  <c:v>0.60674157303373299</c:v>
                </c:pt>
                <c:pt idx="160">
                  <c:v>0.60393258426968799</c:v>
                </c:pt>
                <c:pt idx="161">
                  <c:v>0.60112359550564298</c:v>
                </c:pt>
                <c:pt idx="162">
                  <c:v>0.61516853932586801</c:v>
                </c:pt>
                <c:pt idx="163">
                  <c:v>0.60393258426968799</c:v>
                </c:pt>
                <c:pt idx="164">
                  <c:v>0.609550561797778</c:v>
                </c:pt>
                <c:pt idx="165">
                  <c:v>0.62359550561800303</c:v>
                </c:pt>
                <c:pt idx="166">
                  <c:v>0.63764044943822795</c:v>
                </c:pt>
                <c:pt idx="167">
                  <c:v>0.63483146067418295</c:v>
                </c:pt>
                <c:pt idx="168">
                  <c:v>0.63202247191013805</c:v>
                </c:pt>
                <c:pt idx="169">
                  <c:v>0.62921348314609304</c:v>
                </c:pt>
                <c:pt idx="170">
                  <c:v>0.64325842696631896</c:v>
                </c:pt>
                <c:pt idx="171">
                  <c:v>0.65730337078654399</c:v>
                </c:pt>
                <c:pt idx="172">
                  <c:v>0.67134831460676903</c:v>
                </c:pt>
                <c:pt idx="173">
                  <c:v>0.68539325842699395</c:v>
                </c:pt>
                <c:pt idx="174">
                  <c:v>0.68258426966294905</c:v>
                </c:pt>
                <c:pt idx="175">
                  <c:v>0.69662921348317497</c:v>
                </c:pt>
                <c:pt idx="176">
                  <c:v>0.7106741573034</c:v>
                </c:pt>
                <c:pt idx="177">
                  <c:v>0.72471910112362503</c:v>
                </c:pt>
                <c:pt idx="178">
                  <c:v>0.73033707865171504</c:v>
                </c:pt>
                <c:pt idx="179">
                  <c:v>0.74438202247193996</c:v>
                </c:pt>
                <c:pt idx="180">
                  <c:v>0.75842696629216599</c:v>
                </c:pt>
                <c:pt idx="181">
                  <c:v>0.77247191011239102</c:v>
                </c:pt>
                <c:pt idx="182">
                  <c:v>0.761235955056211</c:v>
                </c:pt>
                <c:pt idx="183">
                  <c:v>0.77528089887643603</c:v>
                </c:pt>
                <c:pt idx="184">
                  <c:v>0.77247191011239102</c:v>
                </c:pt>
                <c:pt idx="185">
                  <c:v>0.76966292134834602</c:v>
                </c:pt>
                <c:pt idx="186">
                  <c:v>0.78370786516857105</c:v>
                </c:pt>
                <c:pt idx="187">
                  <c:v>0.79775280898879697</c:v>
                </c:pt>
                <c:pt idx="188">
                  <c:v>0.811797752809022</c:v>
                </c:pt>
                <c:pt idx="189">
                  <c:v>0.80898876404497699</c:v>
                </c:pt>
                <c:pt idx="190">
                  <c:v>0.78089887640452604</c:v>
                </c:pt>
                <c:pt idx="191">
                  <c:v>0.77808988764048104</c:v>
                </c:pt>
                <c:pt idx="192">
                  <c:v>0.75000000000003098</c:v>
                </c:pt>
                <c:pt idx="193">
                  <c:v>0.76404494382025601</c:v>
                </c:pt>
                <c:pt idx="194">
                  <c:v>0.77808988764048104</c:v>
                </c:pt>
                <c:pt idx="195">
                  <c:v>0.79213483146070696</c:v>
                </c:pt>
                <c:pt idx="196">
                  <c:v>0.77247191011239102</c:v>
                </c:pt>
                <c:pt idx="197">
                  <c:v>0.78651685393261594</c:v>
                </c:pt>
                <c:pt idx="198">
                  <c:v>0.78370786516857105</c:v>
                </c:pt>
                <c:pt idx="199">
                  <c:v>0.78932584269666195</c:v>
                </c:pt>
              </c:numCache>
            </c:numRef>
          </c:val>
          <c:smooth val="0"/>
          <c:extLst>
            <c:ext xmlns:c16="http://schemas.microsoft.com/office/drawing/2014/chart" uri="{C3380CC4-5D6E-409C-BE32-E72D297353CC}">
              <c16:uniqueId val="{00000000-1747-714C-BF05-5776549046E1}"/>
            </c:ext>
          </c:extLst>
        </c:ser>
        <c:dLbls>
          <c:showLegendKey val="0"/>
          <c:showVal val="0"/>
          <c:showCatName val="0"/>
          <c:showSerName val="0"/>
          <c:showPercent val="0"/>
          <c:showBubbleSize val="0"/>
        </c:dLbls>
        <c:marker val="1"/>
        <c:smooth val="0"/>
        <c:axId val="-2105967672"/>
        <c:axId val="-2105962104"/>
      </c:lineChart>
      <c:catAx>
        <c:axId val="-2105967672"/>
        <c:scaling>
          <c:orientation val="minMax"/>
        </c:scaling>
        <c:delete val="0"/>
        <c:axPos val="b"/>
        <c:title>
          <c:tx>
            <c:rich>
              <a:bodyPr/>
              <a:lstStyle/>
              <a:p>
                <a:pPr>
                  <a:defRPr/>
                </a:pPr>
                <a:r>
                  <a:rPr lang="en-US"/>
                  <a:t>Project completion %</a:t>
                </a:r>
              </a:p>
            </c:rich>
          </c:tx>
          <c:overlay val="0"/>
        </c:title>
        <c:numFmt formatCode="0.00%" sourceLinked="1"/>
        <c:majorTickMark val="out"/>
        <c:minorTickMark val="none"/>
        <c:tickLblPos val="nextTo"/>
        <c:crossAx val="-2105962104"/>
        <c:crosses val="autoZero"/>
        <c:auto val="1"/>
        <c:lblAlgn val="ctr"/>
        <c:lblOffset val="100"/>
        <c:tickLblSkip val="10"/>
        <c:tickMarkSkip val="2"/>
        <c:noMultiLvlLbl val="1"/>
      </c:catAx>
      <c:valAx>
        <c:axId val="-2105962104"/>
        <c:scaling>
          <c:orientation val="minMax"/>
        </c:scaling>
        <c:delete val="0"/>
        <c:axPos val="l"/>
        <c:majorGridlines/>
        <c:title>
          <c:tx>
            <c:rich>
              <a:bodyPr rot="-5400000" vert="horz"/>
              <a:lstStyle/>
              <a:p>
                <a:pPr>
                  <a:defRPr/>
                </a:pPr>
                <a:r>
                  <a:rPr lang="en-US"/>
                  <a:t>Buffer usage %</a:t>
                </a:r>
              </a:p>
            </c:rich>
          </c:tx>
          <c:overlay val="0"/>
        </c:title>
        <c:numFmt formatCode="0.0%" sourceLinked="1"/>
        <c:majorTickMark val="out"/>
        <c:minorTickMark val="none"/>
        <c:tickLblPos val="nextTo"/>
        <c:crossAx val="-2105967672"/>
        <c:crosses val="autoZero"/>
        <c:crossBetween val="between"/>
      </c:valAx>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GB" sz="1800" b="1"/>
              <a:t>Cumulative Flow Diagram (CFD)</a:t>
            </a:r>
          </a:p>
        </c:rich>
      </c:tx>
      <c:overlay val="0"/>
      <c:spPr>
        <a:noFill/>
        <a:ln>
          <a:noFill/>
        </a:ln>
        <a:effectLst/>
      </c:spPr>
    </c:title>
    <c:autoTitleDeleted val="0"/>
    <c:plotArea>
      <c:layout>
        <c:manualLayout>
          <c:layoutTarget val="inner"/>
          <c:xMode val="edge"/>
          <c:yMode val="edge"/>
          <c:x val="8.1919176486774395E-2"/>
          <c:y val="0.17171296296296301"/>
          <c:w val="0.83376734583523904"/>
          <c:h val="0.61498432487605703"/>
        </c:manualLayout>
      </c:layout>
      <c:areaChart>
        <c:grouping val="standard"/>
        <c:varyColors val="0"/>
        <c:ser>
          <c:idx val="0"/>
          <c:order val="0"/>
          <c:tx>
            <c:strRef>
              <c:f>Days!$F$1</c:f>
              <c:strCache>
                <c:ptCount val="1"/>
                <c:pt idx="0">
                  <c:v>Arrivals</c:v>
                </c:pt>
              </c:strCache>
            </c:strRef>
          </c:tx>
          <c:spPr>
            <a:solidFill>
              <a:schemeClr val="accent2"/>
            </a:solidFill>
            <a:ln>
              <a:noFill/>
            </a:ln>
            <a:effectLst/>
          </c:spPr>
          <c:cat>
            <c:numRef>
              <c:f>Days!$A$4:$A$203</c:f>
              <c:numCache>
                <c:formatCode>m/d/yy</c:formatCode>
                <c:ptCount val="200"/>
                <c:pt idx="0">
                  <c:v>40708</c:v>
                </c:pt>
                <c:pt idx="1">
                  <c:v>40709</c:v>
                </c:pt>
                <c:pt idx="2">
                  <c:v>40710</c:v>
                </c:pt>
                <c:pt idx="3">
                  <c:v>40711</c:v>
                </c:pt>
                <c:pt idx="4">
                  <c:v>40712</c:v>
                </c:pt>
                <c:pt idx="5">
                  <c:v>40713</c:v>
                </c:pt>
                <c:pt idx="6">
                  <c:v>40714</c:v>
                </c:pt>
                <c:pt idx="7">
                  <c:v>40715</c:v>
                </c:pt>
                <c:pt idx="8">
                  <c:v>40716</c:v>
                </c:pt>
                <c:pt idx="9">
                  <c:v>40717</c:v>
                </c:pt>
                <c:pt idx="10">
                  <c:v>40718</c:v>
                </c:pt>
                <c:pt idx="11">
                  <c:v>40719</c:v>
                </c:pt>
                <c:pt idx="12">
                  <c:v>40720</c:v>
                </c:pt>
                <c:pt idx="13">
                  <c:v>40721</c:v>
                </c:pt>
                <c:pt idx="14">
                  <c:v>40722</c:v>
                </c:pt>
                <c:pt idx="15">
                  <c:v>40723</c:v>
                </c:pt>
                <c:pt idx="16">
                  <c:v>40724</c:v>
                </c:pt>
                <c:pt idx="17">
                  <c:v>40725</c:v>
                </c:pt>
                <c:pt idx="18">
                  <c:v>40726</c:v>
                </c:pt>
                <c:pt idx="19">
                  <c:v>40727</c:v>
                </c:pt>
                <c:pt idx="20">
                  <c:v>40728</c:v>
                </c:pt>
                <c:pt idx="21">
                  <c:v>40729</c:v>
                </c:pt>
                <c:pt idx="22">
                  <c:v>40730</c:v>
                </c:pt>
                <c:pt idx="23">
                  <c:v>40731</c:v>
                </c:pt>
                <c:pt idx="24">
                  <c:v>40732</c:v>
                </c:pt>
                <c:pt idx="25">
                  <c:v>40733</c:v>
                </c:pt>
                <c:pt idx="26">
                  <c:v>40734</c:v>
                </c:pt>
                <c:pt idx="27">
                  <c:v>40735</c:v>
                </c:pt>
                <c:pt idx="28">
                  <c:v>40736</c:v>
                </c:pt>
                <c:pt idx="29">
                  <c:v>40737</c:v>
                </c:pt>
                <c:pt idx="30">
                  <c:v>40738</c:v>
                </c:pt>
                <c:pt idx="31">
                  <c:v>40739</c:v>
                </c:pt>
                <c:pt idx="32">
                  <c:v>40740</c:v>
                </c:pt>
                <c:pt idx="33">
                  <c:v>40741</c:v>
                </c:pt>
                <c:pt idx="34">
                  <c:v>40742</c:v>
                </c:pt>
                <c:pt idx="35">
                  <c:v>40743</c:v>
                </c:pt>
                <c:pt idx="36">
                  <c:v>40744</c:v>
                </c:pt>
                <c:pt idx="37">
                  <c:v>40745</c:v>
                </c:pt>
                <c:pt idx="38">
                  <c:v>40746</c:v>
                </c:pt>
                <c:pt idx="39">
                  <c:v>40747</c:v>
                </c:pt>
                <c:pt idx="40">
                  <c:v>40748</c:v>
                </c:pt>
                <c:pt idx="41">
                  <c:v>40749</c:v>
                </c:pt>
                <c:pt idx="42">
                  <c:v>40750</c:v>
                </c:pt>
                <c:pt idx="43">
                  <c:v>40751</c:v>
                </c:pt>
                <c:pt idx="44">
                  <c:v>40752</c:v>
                </c:pt>
                <c:pt idx="45">
                  <c:v>40753</c:v>
                </c:pt>
                <c:pt idx="46">
                  <c:v>40754</c:v>
                </c:pt>
                <c:pt idx="47">
                  <c:v>40755</c:v>
                </c:pt>
                <c:pt idx="48">
                  <c:v>40756</c:v>
                </c:pt>
                <c:pt idx="49">
                  <c:v>40757</c:v>
                </c:pt>
                <c:pt idx="50">
                  <c:v>40758</c:v>
                </c:pt>
                <c:pt idx="51">
                  <c:v>40759</c:v>
                </c:pt>
                <c:pt idx="52">
                  <c:v>40760</c:v>
                </c:pt>
                <c:pt idx="53">
                  <c:v>40761</c:v>
                </c:pt>
                <c:pt idx="54">
                  <c:v>40762</c:v>
                </c:pt>
                <c:pt idx="55">
                  <c:v>40763</c:v>
                </c:pt>
                <c:pt idx="56">
                  <c:v>40764</c:v>
                </c:pt>
                <c:pt idx="57">
                  <c:v>40765</c:v>
                </c:pt>
                <c:pt idx="58">
                  <c:v>40766</c:v>
                </c:pt>
                <c:pt idx="59">
                  <c:v>40767</c:v>
                </c:pt>
                <c:pt idx="60">
                  <c:v>40768</c:v>
                </c:pt>
                <c:pt idx="61">
                  <c:v>40769</c:v>
                </c:pt>
                <c:pt idx="62">
                  <c:v>40770</c:v>
                </c:pt>
                <c:pt idx="63">
                  <c:v>40771</c:v>
                </c:pt>
                <c:pt idx="64">
                  <c:v>40772</c:v>
                </c:pt>
                <c:pt idx="65">
                  <c:v>40773</c:v>
                </c:pt>
                <c:pt idx="66">
                  <c:v>40774</c:v>
                </c:pt>
                <c:pt idx="67">
                  <c:v>40775</c:v>
                </c:pt>
                <c:pt idx="68">
                  <c:v>40776</c:v>
                </c:pt>
                <c:pt idx="69">
                  <c:v>40777</c:v>
                </c:pt>
                <c:pt idx="70">
                  <c:v>40778</c:v>
                </c:pt>
                <c:pt idx="71">
                  <c:v>40779</c:v>
                </c:pt>
                <c:pt idx="72">
                  <c:v>40780</c:v>
                </c:pt>
                <c:pt idx="73">
                  <c:v>40781</c:v>
                </c:pt>
                <c:pt idx="74">
                  <c:v>40782</c:v>
                </c:pt>
                <c:pt idx="75">
                  <c:v>40783</c:v>
                </c:pt>
                <c:pt idx="76">
                  <c:v>40784</c:v>
                </c:pt>
                <c:pt idx="77">
                  <c:v>40785</c:v>
                </c:pt>
                <c:pt idx="78">
                  <c:v>40786</c:v>
                </c:pt>
                <c:pt idx="79">
                  <c:v>40787</c:v>
                </c:pt>
                <c:pt idx="80">
                  <c:v>40788</c:v>
                </c:pt>
                <c:pt idx="81">
                  <c:v>40789</c:v>
                </c:pt>
                <c:pt idx="82">
                  <c:v>40790</c:v>
                </c:pt>
                <c:pt idx="83">
                  <c:v>40791</c:v>
                </c:pt>
                <c:pt idx="84">
                  <c:v>40792</c:v>
                </c:pt>
                <c:pt idx="85">
                  <c:v>40793</c:v>
                </c:pt>
                <c:pt idx="86">
                  <c:v>40794</c:v>
                </c:pt>
                <c:pt idx="87">
                  <c:v>40795</c:v>
                </c:pt>
                <c:pt idx="88">
                  <c:v>40796</c:v>
                </c:pt>
                <c:pt idx="89">
                  <c:v>40797</c:v>
                </c:pt>
                <c:pt idx="90">
                  <c:v>40798</c:v>
                </c:pt>
                <c:pt idx="91">
                  <c:v>40799</c:v>
                </c:pt>
                <c:pt idx="92">
                  <c:v>40800</c:v>
                </c:pt>
                <c:pt idx="93">
                  <c:v>40801</c:v>
                </c:pt>
                <c:pt idx="94">
                  <c:v>40802</c:v>
                </c:pt>
                <c:pt idx="95">
                  <c:v>40803</c:v>
                </c:pt>
                <c:pt idx="96">
                  <c:v>40804</c:v>
                </c:pt>
                <c:pt idx="97">
                  <c:v>40805</c:v>
                </c:pt>
                <c:pt idx="98">
                  <c:v>40806</c:v>
                </c:pt>
                <c:pt idx="99">
                  <c:v>40807</c:v>
                </c:pt>
                <c:pt idx="100">
                  <c:v>40808</c:v>
                </c:pt>
                <c:pt idx="101">
                  <c:v>40809</c:v>
                </c:pt>
                <c:pt idx="102">
                  <c:v>40810</c:v>
                </c:pt>
                <c:pt idx="103">
                  <c:v>40811</c:v>
                </c:pt>
                <c:pt idx="104">
                  <c:v>40812</c:v>
                </c:pt>
                <c:pt idx="105">
                  <c:v>40813</c:v>
                </c:pt>
                <c:pt idx="106">
                  <c:v>40814</c:v>
                </c:pt>
                <c:pt idx="107">
                  <c:v>40815</c:v>
                </c:pt>
                <c:pt idx="108">
                  <c:v>40816</c:v>
                </c:pt>
                <c:pt idx="109">
                  <c:v>40817</c:v>
                </c:pt>
                <c:pt idx="110">
                  <c:v>40818</c:v>
                </c:pt>
                <c:pt idx="111">
                  <c:v>40819</c:v>
                </c:pt>
                <c:pt idx="112">
                  <c:v>40820</c:v>
                </c:pt>
                <c:pt idx="113">
                  <c:v>40821</c:v>
                </c:pt>
                <c:pt idx="114">
                  <c:v>40822</c:v>
                </c:pt>
                <c:pt idx="115">
                  <c:v>40823</c:v>
                </c:pt>
                <c:pt idx="116">
                  <c:v>40824</c:v>
                </c:pt>
                <c:pt idx="117">
                  <c:v>40825</c:v>
                </c:pt>
                <c:pt idx="118">
                  <c:v>40826</c:v>
                </c:pt>
                <c:pt idx="119">
                  <c:v>40827</c:v>
                </c:pt>
                <c:pt idx="120">
                  <c:v>40828</c:v>
                </c:pt>
                <c:pt idx="121">
                  <c:v>40829</c:v>
                </c:pt>
                <c:pt idx="122">
                  <c:v>40830</c:v>
                </c:pt>
                <c:pt idx="123">
                  <c:v>40831</c:v>
                </c:pt>
                <c:pt idx="124">
                  <c:v>40832</c:v>
                </c:pt>
                <c:pt idx="125">
                  <c:v>40833</c:v>
                </c:pt>
                <c:pt idx="126">
                  <c:v>40834</c:v>
                </c:pt>
                <c:pt idx="127">
                  <c:v>40835</c:v>
                </c:pt>
                <c:pt idx="128">
                  <c:v>40836</c:v>
                </c:pt>
                <c:pt idx="129">
                  <c:v>40837</c:v>
                </c:pt>
                <c:pt idx="130">
                  <c:v>40838</c:v>
                </c:pt>
                <c:pt idx="131">
                  <c:v>40839</c:v>
                </c:pt>
                <c:pt idx="132">
                  <c:v>40840</c:v>
                </c:pt>
                <c:pt idx="133">
                  <c:v>40841</c:v>
                </c:pt>
                <c:pt idx="134">
                  <c:v>40842</c:v>
                </c:pt>
                <c:pt idx="135">
                  <c:v>40843</c:v>
                </c:pt>
                <c:pt idx="136">
                  <c:v>40844</c:v>
                </c:pt>
                <c:pt idx="137">
                  <c:v>40845</c:v>
                </c:pt>
                <c:pt idx="138">
                  <c:v>40846</c:v>
                </c:pt>
                <c:pt idx="139">
                  <c:v>40847</c:v>
                </c:pt>
                <c:pt idx="140">
                  <c:v>40848</c:v>
                </c:pt>
                <c:pt idx="141">
                  <c:v>40849</c:v>
                </c:pt>
                <c:pt idx="142">
                  <c:v>40850</c:v>
                </c:pt>
                <c:pt idx="143">
                  <c:v>40851</c:v>
                </c:pt>
                <c:pt idx="144">
                  <c:v>40852</c:v>
                </c:pt>
                <c:pt idx="145">
                  <c:v>40853</c:v>
                </c:pt>
                <c:pt idx="146">
                  <c:v>40854</c:v>
                </c:pt>
                <c:pt idx="147">
                  <c:v>40855</c:v>
                </c:pt>
                <c:pt idx="148">
                  <c:v>40856</c:v>
                </c:pt>
                <c:pt idx="149">
                  <c:v>40857</c:v>
                </c:pt>
                <c:pt idx="150">
                  <c:v>40858</c:v>
                </c:pt>
                <c:pt idx="151">
                  <c:v>40859</c:v>
                </c:pt>
                <c:pt idx="152">
                  <c:v>40860</c:v>
                </c:pt>
                <c:pt idx="153">
                  <c:v>40861</c:v>
                </c:pt>
                <c:pt idx="154">
                  <c:v>40862</c:v>
                </c:pt>
                <c:pt idx="155">
                  <c:v>40863</c:v>
                </c:pt>
                <c:pt idx="156">
                  <c:v>40864</c:v>
                </c:pt>
                <c:pt idx="157">
                  <c:v>40865</c:v>
                </c:pt>
                <c:pt idx="158">
                  <c:v>40866</c:v>
                </c:pt>
                <c:pt idx="159">
                  <c:v>40867</c:v>
                </c:pt>
                <c:pt idx="160">
                  <c:v>40868</c:v>
                </c:pt>
                <c:pt idx="161">
                  <c:v>40869</c:v>
                </c:pt>
                <c:pt idx="162">
                  <c:v>40870</c:v>
                </c:pt>
                <c:pt idx="163">
                  <c:v>40871</c:v>
                </c:pt>
                <c:pt idx="164">
                  <c:v>40872</c:v>
                </c:pt>
                <c:pt idx="165">
                  <c:v>40873</c:v>
                </c:pt>
                <c:pt idx="166">
                  <c:v>40874</c:v>
                </c:pt>
                <c:pt idx="167">
                  <c:v>40875</c:v>
                </c:pt>
                <c:pt idx="168">
                  <c:v>40876</c:v>
                </c:pt>
                <c:pt idx="169">
                  <c:v>40877</c:v>
                </c:pt>
                <c:pt idx="170">
                  <c:v>40878</c:v>
                </c:pt>
                <c:pt idx="171">
                  <c:v>40879</c:v>
                </c:pt>
                <c:pt idx="172">
                  <c:v>40880</c:v>
                </c:pt>
                <c:pt idx="173">
                  <c:v>40881</c:v>
                </c:pt>
                <c:pt idx="174">
                  <c:v>40882</c:v>
                </c:pt>
                <c:pt idx="175">
                  <c:v>40883</c:v>
                </c:pt>
                <c:pt idx="176">
                  <c:v>40884</c:v>
                </c:pt>
                <c:pt idx="177">
                  <c:v>40885</c:v>
                </c:pt>
                <c:pt idx="178">
                  <c:v>40886</c:v>
                </c:pt>
                <c:pt idx="179">
                  <c:v>40887</c:v>
                </c:pt>
                <c:pt idx="180">
                  <c:v>40888</c:v>
                </c:pt>
                <c:pt idx="181">
                  <c:v>40889</c:v>
                </c:pt>
                <c:pt idx="182">
                  <c:v>40890</c:v>
                </c:pt>
                <c:pt idx="183">
                  <c:v>40891</c:v>
                </c:pt>
                <c:pt idx="184">
                  <c:v>40892</c:v>
                </c:pt>
                <c:pt idx="185">
                  <c:v>40893</c:v>
                </c:pt>
                <c:pt idx="186">
                  <c:v>40894</c:v>
                </c:pt>
                <c:pt idx="187">
                  <c:v>40895</c:v>
                </c:pt>
                <c:pt idx="188">
                  <c:v>40896</c:v>
                </c:pt>
                <c:pt idx="189">
                  <c:v>40897</c:v>
                </c:pt>
                <c:pt idx="190">
                  <c:v>40898</c:v>
                </c:pt>
                <c:pt idx="191">
                  <c:v>40899</c:v>
                </c:pt>
                <c:pt idx="192">
                  <c:v>40900</c:v>
                </c:pt>
                <c:pt idx="193">
                  <c:v>40901</c:v>
                </c:pt>
                <c:pt idx="194">
                  <c:v>40902</c:v>
                </c:pt>
                <c:pt idx="195">
                  <c:v>40903</c:v>
                </c:pt>
                <c:pt idx="196">
                  <c:v>40904</c:v>
                </c:pt>
                <c:pt idx="197">
                  <c:v>40905</c:v>
                </c:pt>
                <c:pt idx="198">
                  <c:v>40906</c:v>
                </c:pt>
                <c:pt idx="199">
                  <c:v>40907</c:v>
                </c:pt>
              </c:numCache>
            </c:numRef>
          </c:cat>
          <c:val>
            <c:numRef>
              <c:f>Days!$F$4:$F$203</c:f>
              <c:numCache>
                <c:formatCode>0</c:formatCode>
                <c:ptCount val="200"/>
                <c:pt idx="0">
                  <c:v>1</c:v>
                </c:pt>
                <c:pt idx="1">
                  <c:v>1</c:v>
                </c:pt>
                <c:pt idx="2">
                  <c:v>1</c:v>
                </c:pt>
                <c:pt idx="3">
                  <c:v>2</c:v>
                </c:pt>
                <c:pt idx="4">
                  <c:v>2</c:v>
                </c:pt>
                <c:pt idx="5">
                  <c:v>2</c:v>
                </c:pt>
                <c:pt idx="6">
                  <c:v>2</c:v>
                </c:pt>
                <c:pt idx="7">
                  <c:v>4</c:v>
                </c:pt>
                <c:pt idx="8">
                  <c:v>4</c:v>
                </c:pt>
                <c:pt idx="9">
                  <c:v>6</c:v>
                </c:pt>
                <c:pt idx="10">
                  <c:v>6</c:v>
                </c:pt>
                <c:pt idx="11">
                  <c:v>6</c:v>
                </c:pt>
                <c:pt idx="12">
                  <c:v>6</c:v>
                </c:pt>
                <c:pt idx="13">
                  <c:v>6</c:v>
                </c:pt>
                <c:pt idx="14">
                  <c:v>6</c:v>
                </c:pt>
                <c:pt idx="15">
                  <c:v>6</c:v>
                </c:pt>
                <c:pt idx="16">
                  <c:v>6</c:v>
                </c:pt>
                <c:pt idx="17">
                  <c:v>6</c:v>
                </c:pt>
                <c:pt idx="18">
                  <c:v>6</c:v>
                </c:pt>
                <c:pt idx="19">
                  <c:v>6</c:v>
                </c:pt>
                <c:pt idx="20">
                  <c:v>6</c:v>
                </c:pt>
                <c:pt idx="21">
                  <c:v>6</c:v>
                </c:pt>
                <c:pt idx="22">
                  <c:v>6</c:v>
                </c:pt>
                <c:pt idx="23">
                  <c:v>7</c:v>
                </c:pt>
                <c:pt idx="24">
                  <c:v>7</c:v>
                </c:pt>
                <c:pt idx="25">
                  <c:v>7</c:v>
                </c:pt>
                <c:pt idx="26">
                  <c:v>7</c:v>
                </c:pt>
                <c:pt idx="27">
                  <c:v>7</c:v>
                </c:pt>
                <c:pt idx="28">
                  <c:v>7</c:v>
                </c:pt>
                <c:pt idx="29">
                  <c:v>7</c:v>
                </c:pt>
                <c:pt idx="30">
                  <c:v>7</c:v>
                </c:pt>
                <c:pt idx="31">
                  <c:v>7</c:v>
                </c:pt>
                <c:pt idx="32">
                  <c:v>7</c:v>
                </c:pt>
                <c:pt idx="33">
                  <c:v>7</c:v>
                </c:pt>
                <c:pt idx="34">
                  <c:v>10</c:v>
                </c:pt>
                <c:pt idx="35">
                  <c:v>11</c:v>
                </c:pt>
                <c:pt idx="36">
                  <c:v>13</c:v>
                </c:pt>
                <c:pt idx="37">
                  <c:v>15</c:v>
                </c:pt>
                <c:pt idx="38">
                  <c:v>16</c:v>
                </c:pt>
                <c:pt idx="39">
                  <c:v>16</c:v>
                </c:pt>
                <c:pt idx="40">
                  <c:v>16</c:v>
                </c:pt>
                <c:pt idx="41">
                  <c:v>16</c:v>
                </c:pt>
                <c:pt idx="42">
                  <c:v>16</c:v>
                </c:pt>
                <c:pt idx="43">
                  <c:v>17</c:v>
                </c:pt>
                <c:pt idx="44">
                  <c:v>17</c:v>
                </c:pt>
                <c:pt idx="45">
                  <c:v>17</c:v>
                </c:pt>
                <c:pt idx="46">
                  <c:v>17</c:v>
                </c:pt>
                <c:pt idx="47">
                  <c:v>17</c:v>
                </c:pt>
                <c:pt idx="48">
                  <c:v>17</c:v>
                </c:pt>
                <c:pt idx="49">
                  <c:v>17</c:v>
                </c:pt>
                <c:pt idx="50">
                  <c:v>17</c:v>
                </c:pt>
                <c:pt idx="51">
                  <c:v>17</c:v>
                </c:pt>
                <c:pt idx="52">
                  <c:v>17</c:v>
                </c:pt>
                <c:pt idx="53">
                  <c:v>17</c:v>
                </c:pt>
                <c:pt idx="54">
                  <c:v>17</c:v>
                </c:pt>
                <c:pt idx="55">
                  <c:v>17</c:v>
                </c:pt>
                <c:pt idx="56">
                  <c:v>17</c:v>
                </c:pt>
                <c:pt idx="57">
                  <c:v>17</c:v>
                </c:pt>
                <c:pt idx="58">
                  <c:v>19</c:v>
                </c:pt>
                <c:pt idx="59">
                  <c:v>19</c:v>
                </c:pt>
                <c:pt idx="60">
                  <c:v>19</c:v>
                </c:pt>
                <c:pt idx="61">
                  <c:v>19</c:v>
                </c:pt>
                <c:pt idx="62">
                  <c:v>19</c:v>
                </c:pt>
                <c:pt idx="63">
                  <c:v>19</c:v>
                </c:pt>
                <c:pt idx="64">
                  <c:v>19</c:v>
                </c:pt>
                <c:pt idx="65">
                  <c:v>19</c:v>
                </c:pt>
                <c:pt idx="66">
                  <c:v>19</c:v>
                </c:pt>
                <c:pt idx="67">
                  <c:v>19</c:v>
                </c:pt>
                <c:pt idx="68">
                  <c:v>19</c:v>
                </c:pt>
                <c:pt idx="69">
                  <c:v>19</c:v>
                </c:pt>
                <c:pt idx="70">
                  <c:v>19</c:v>
                </c:pt>
                <c:pt idx="71">
                  <c:v>19</c:v>
                </c:pt>
                <c:pt idx="72">
                  <c:v>19</c:v>
                </c:pt>
                <c:pt idx="73">
                  <c:v>19</c:v>
                </c:pt>
                <c:pt idx="74">
                  <c:v>19</c:v>
                </c:pt>
                <c:pt idx="75">
                  <c:v>19</c:v>
                </c:pt>
                <c:pt idx="76">
                  <c:v>19</c:v>
                </c:pt>
                <c:pt idx="77">
                  <c:v>20</c:v>
                </c:pt>
                <c:pt idx="78">
                  <c:v>21</c:v>
                </c:pt>
                <c:pt idx="79">
                  <c:v>21</c:v>
                </c:pt>
                <c:pt idx="80">
                  <c:v>22</c:v>
                </c:pt>
                <c:pt idx="81">
                  <c:v>22</c:v>
                </c:pt>
                <c:pt idx="82">
                  <c:v>22</c:v>
                </c:pt>
                <c:pt idx="83">
                  <c:v>22</c:v>
                </c:pt>
                <c:pt idx="84">
                  <c:v>22</c:v>
                </c:pt>
                <c:pt idx="85">
                  <c:v>23</c:v>
                </c:pt>
                <c:pt idx="86">
                  <c:v>23</c:v>
                </c:pt>
                <c:pt idx="87">
                  <c:v>24</c:v>
                </c:pt>
                <c:pt idx="88">
                  <c:v>24</c:v>
                </c:pt>
                <c:pt idx="89">
                  <c:v>24</c:v>
                </c:pt>
                <c:pt idx="90">
                  <c:v>30</c:v>
                </c:pt>
                <c:pt idx="91">
                  <c:v>31</c:v>
                </c:pt>
                <c:pt idx="92">
                  <c:v>32</c:v>
                </c:pt>
                <c:pt idx="93">
                  <c:v>33</c:v>
                </c:pt>
                <c:pt idx="94">
                  <c:v>33</c:v>
                </c:pt>
                <c:pt idx="95">
                  <c:v>33</c:v>
                </c:pt>
                <c:pt idx="96">
                  <c:v>33</c:v>
                </c:pt>
                <c:pt idx="97">
                  <c:v>36</c:v>
                </c:pt>
                <c:pt idx="98">
                  <c:v>39</c:v>
                </c:pt>
                <c:pt idx="99">
                  <c:v>39</c:v>
                </c:pt>
                <c:pt idx="100">
                  <c:v>39</c:v>
                </c:pt>
                <c:pt idx="101">
                  <c:v>40</c:v>
                </c:pt>
                <c:pt idx="102">
                  <c:v>40</c:v>
                </c:pt>
                <c:pt idx="103">
                  <c:v>40</c:v>
                </c:pt>
                <c:pt idx="104">
                  <c:v>41</c:v>
                </c:pt>
                <c:pt idx="105">
                  <c:v>42</c:v>
                </c:pt>
                <c:pt idx="106">
                  <c:v>44</c:v>
                </c:pt>
                <c:pt idx="107">
                  <c:v>45</c:v>
                </c:pt>
                <c:pt idx="108">
                  <c:v>48</c:v>
                </c:pt>
                <c:pt idx="109">
                  <c:v>48</c:v>
                </c:pt>
                <c:pt idx="110">
                  <c:v>48</c:v>
                </c:pt>
                <c:pt idx="111">
                  <c:v>50</c:v>
                </c:pt>
                <c:pt idx="112">
                  <c:v>52</c:v>
                </c:pt>
                <c:pt idx="113">
                  <c:v>55</c:v>
                </c:pt>
                <c:pt idx="114">
                  <c:v>57</c:v>
                </c:pt>
                <c:pt idx="115">
                  <c:v>65</c:v>
                </c:pt>
                <c:pt idx="116">
                  <c:v>65</c:v>
                </c:pt>
                <c:pt idx="117">
                  <c:v>65</c:v>
                </c:pt>
                <c:pt idx="118">
                  <c:v>73</c:v>
                </c:pt>
                <c:pt idx="119">
                  <c:v>74</c:v>
                </c:pt>
                <c:pt idx="120">
                  <c:v>76</c:v>
                </c:pt>
                <c:pt idx="121">
                  <c:v>83</c:v>
                </c:pt>
                <c:pt idx="122">
                  <c:v>83</c:v>
                </c:pt>
                <c:pt idx="123">
                  <c:v>83</c:v>
                </c:pt>
                <c:pt idx="124">
                  <c:v>83</c:v>
                </c:pt>
                <c:pt idx="125">
                  <c:v>85</c:v>
                </c:pt>
                <c:pt idx="126">
                  <c:v>86</c:v>
                </c:pt>
                <c:pt idx="127">
                  <c:v>91</c:v>
                </c:pt>
                <c:pt idx="128">
                  <c:v>95</c:v>
                </c:pt>
                <c:pt idx="129">
                  <c:v>95</c:v>
                </c:pt>
                <c:pt idx="130">
                  <c:v>95</c:v>
                </c:pt>
                <c:pt idx="131">
                  <c:v>95</c:v>
                </c:pt>
                <c:pt idx="132">
                  <c:v>96</c:v>
                </c:pt>
                <c:pt idx="133">
                  <c:v>101</c:v>
                </c:pt>
                <c:pt idx="134">
                  <c:v>104</c:v>
                </c:pt>
                <c:pt idx="135">
                  <c:v>107</c:v>
                </c:pt>
                <c:pt idx="136">
                  <c:v>109</c:v>
                </c:pt>
                <c:pt idx="137">
                  <c:v>109</c:v>
                </c:pt>
                <c:pt idx="138">
                  <c:v>109</c:v>
                </c:pt>
                <c:pt idx="139">
                  <c:v>112</c:v>
                </c:pt>
                <c:pt idx="140">
                  <c:v>120</c:v>
                </c:pt>
                <c:pt idx="141">
                  <c:v>127</c:v>
                </c:pt>
                <c:pt idx="142">
                  <c:v>129</c:v>
                </c:pt>
                <c:pt idx="143">
                  <c:v>139</c:v>
                </c:pt>
                <c:pt idx="144">
                  <c:v>139</c:v>
                </c:pt>
                <c:pt idx="145">
                  <c:v>139</c:v>
                </c:pt>
                <c:pt idx="146">
                  <c:v>144</c:v>
                </c:pt>
                <c:pt idx="147">
                  <c:v>148</c:v>
                </c:pt>
                <c:pt idx="148">
                  <c:v>152</c:v>
                </c:pt>
                <c:pt idx="149">
                  <c:v>154</c:v>
                </c:pt>
                <c:pt idx="150">
                  <c:v>157</c:v>
                </c:pt>
                <c:pt idx="151">
                  <c:v>157</c:v>
                </c:pt>
                <c:pt idx="152">
                  <c:v>157</c:v>
                </c:pt>
                <c:pt idx="153">
                  <c:v>167</c:v>
                </c:pt>
                <c:pt idx="154">
                  <c:v>174</c:v>
                </c:pt>
                <c:pt idx="155">
                  <c:v>188</c:v>
                </c:pt>
                <c:pt idx="156">
                  <c:v>193</c:v>
                </c:pt>
                <c:pt idx="157">
                  <c:v>194</c:v>
                </c:pt>
                <c:pt idx="158">
                  <c:v>194</c:v>
                </c:pt>
                <c:pt idx="159">
                  <c:v>194</c:v>
                </c:pt>
                <c:pt idx="160">
                  <c:v>195</c:v>
                </c:pt>
                <c:pt idx="161">
                  <c:v>198</c:v>
                </c:pt>
                <c:pt idx="162">
                  <c:v>199</c:v>
                </c:pt>
                <c:pt idx="163">
                  <c:v>202</c:v>
                </c:pt>
                <c:pt idx="164">
                  <c:v>204</c:v>
                </c:pt>
                <c:pt idx="165">
                  <c:v>204</c:v>
                </c:pt>
                <c:pt idx="166">
                  <c:v>204</c:v>
                </c:pt>
                <c:pt idx="167">
                  <c:v>205</c:v>
                </c:pt>
                <c:pt idx="168">
                  <c:v>206</c:v>
                </c:pt>
                <c:pt idx="169">
                  <c:v>208</c:v>
                </c:pt>
                <c:pt idx="170">
                  <c:v>208</c:v>
                </c:pt>
                <c:pt idx="171">
                  <c:v>209</c:v>
                </c:pt>
                <c:pt idx="172">
                  <c:v>209</c:v>
                </c:pt>
                <c:pt idx="173">
                  <c:v>209</c:v>
                </c:pt>
                <c:pt idx="174">
                  <c:v>209</c:v>
                </c:pt>
                <c:pt idx="175">
                  <c:v>209</c:v>
                </c:pt>
                <c:pt idx="176">
                  <c:v>209</c:v>
                </c:pt>
                <c:pt idx="177">
                  <c:v>210</c:v>
                </c:pt>
                <c:pt idx="178">
                  <c:v>210</c:v>
                </c:pt>
                <c:pt idx="179">
                  <c:v>210</c:v>
                </c:pt>
                <c:pt idx="180">
                  <c:v>210</c:v>
                </c:pt>
                <c:pt idx="181">
                  <c:v>211</c:v>
                </c:pt>
                <c:pt idx="182">
                  <c:v>215</c:v>
                </c:pt>
                <c:pt idx="183">
                  <c:v>216</c:v>
                </c:pt>
                <c:pt idx="184">
                  <c:v>217</c:v>
                </c:pt>
                <c:pt idx="185">
                  <c:v>217</c:v>
                </c:pt>
                <c:pt idx="186">
                  <c:v>217</c:v>
                </c:pt>
                <c:pt idx="187">
                  <c:v>217</c:v>
                </c:pt>
                <c:pt idx="188">
                  <c:v>217</c:v>
                </c:pt>
                <c:pt idx="189">
                  <c:v>221</c:v>
                </c:pt>
                <c:pt idx="190">
                  <c:v>224</c:v>
                </c:pt>
                <c:pt idx="191">
                  <c:v>227</c:v>
                </c:pt>
                <c:pt idx="192">
                  <c:v>232</c:v>
                </c:pt>
                <c:pt idx="193">
                  <c:v>232</c:v>
                </c:pt>
                <c:pt idx="194">
                  <c:v>232</c:v>
                </c:pt>
                <c:pt idx="195">
                  <c:v>232</c:v>
                </c:pt>
                <c:pt idx="196">
                  <c:v>235</c:v>
                </c:pt>
                <c:pt idx="197">
                  <c:v>236</c:v>
                </c:pt>
                <c:pt idx="198">
                  <c:v>237</c:v>
                </c:pt>
                <c:pt idx="199">
                  <c:v>238</c:v>
                </c:pt>
              </c:numCache>
            </c:numRef>
          </c:val>
          <c:extLst>
            <c:ext xmlns:c16="http://schemas.microsoft.com/office/drawing/2014/chart" uri="{C3380CC4-5D6E-409C-BE32-E72D297353CC}">
              <c16:uniqueId val="{00000000-0A6B-B54F-BC2A-92EE08691EB7}"/>
            </c:ext>
          </c:extLst>
        </c:ser>
        <c:ser>
          <c:idx val="1"/>
          <c:order val="1"/>
          <c:tx>
            <c:strRef>
              <c:f>Days!$G$1</c:f>
              <c:strCache>
                <c:ptCount val="1"/>
                <c:pt idx="0">
                  <c:v>Departures (including discards/postponements)</c:v>
                </c:pt>
              </c:strCache>
            </c:strRef>
          </c:tx>
          <c:spPr>
            <a:solidFill>
              <a:srgbClr val="FF0000"/>
            </a:solidFill>
            <a:ln w="25400">
              <a:noFill/>
            </a:ln>
            <a:effectLst/>
          </c:spPr>
          <c:cat>
            <c:numRef>
              <c:f>Days!$A$4:$A$203</c:f>
              <c:numCache>
                <c:formatCode>m/d/yy</c:formatCode>
                <c:ptCount val="200"/>
                <c:pt idx="0">
                  <c:v>40708</c:v>
                </c:pt>
                <c:pt idx="1">
                  <c:v>40709</c:v>
                </c:pt>
                <c:pt idx="2">
                  <c:v>40710</c:v>
                </c:pt>
                <c:pt idx="3">
                  <c:v>40711</c:v>
                </c:pt>
                <c:pt idx="4">
                  <c:v>40712</c:v>
                </c:pt>
                <c:pt idx="5">
                  <c:v>40713</c:v>
                </c:pt>
                <c:pt idx="6">
                  <c:v>40714</c:v>
                </c:pt>
                <c:pt idx="7">
                  <c:v>40715</c:v>
                </c:pt>
                <c:pt idx="8">
                  <c:v>40716</c:v>
                </c:pt>
                <c:pt idx="9">
                  <c:v>40717</c:v>
                </c:pt>
                <c:pt idx="10">
                  <c:v>40718</c:v>
                </c:pt>
                <c:pt idx="11">
                  <c:v>40719</c:v>
                </c:pt>
                <c:pt idx="12">
                  <c:v>40720</c:v>
                </c:pt>
                <c:pt idx="13">
                  <c:v>40721</c:v>
                </c:pt>
                <c:pt idx="14">
                  <c:v>40722</c:v>
                </c:pt>
                <c:pt idx="15">
                  <c:v>40723</c:v>
                </c:pt>
                <c:pt idx="16">
                  <c:v>40724</c:v>
                </c:pt>
                <c:pt idx="17">
                  <c:v>40725</c:v>
                </c:pt>
                <c:pt idx="18">
                  <c:v>40726</c:v>
                </c:pt>
                <c:pt idx="19">
                  <c:v>40727</c:v>
                </c:pt>
                <c:pt idx="20">
                  <c:v>40728</c:v>
                </c:pt>
                <c:pt idx="21">
                  <c:v>40729</c:v>
                </c:pt>
                <c:pt idx="22">
                  <c:v>40730</c:v>
                </c:pt>
                <c:pt idx="23">
                  <c:v>40731</c:v>
                </c:pt>
                <c:pt idx="24">
                  <c:v>40732</c:v>
                </c:pt>
                <c:pt idx="25">
                  <c:v>40733</c:v>
                </c:pt>
                <c:pt idx="26">
                  <c:v>40734</c:v>
                </c:pt>
                <c:pt idx="27">
                  <c:v>40735</c:v>
                </c:pt>
                <c:pt idx="28">
                  <c:v>40736</c:v>
                </c:pt>
                <c:pt idx="29">
                  <c:v>40737</c:v>
                </c:pt>
                <c:pt idx="30">
                  <c:v>40738</c:v>
                </c:pt>
                <c:pt idx="31">
                  <c:v>40739</c:v>
                </c:pt>
                <c:pt idx="32">
                  <c:v>40740</c:v>
                </c:pt>
                <c:pt idx="33">
                  <c:v>40741</c:v>
                </c:pt>
                <c:pt idx="34">
                  <c:v>40742</c:v>
                </c:pt>
                <c:pt idx="35">
                  <c:v>40743</c:v>
                </c:pt>
                <c:pt idx="36">
                  <c:v>40744</c:v>
                </c:pt>
                <c:pt idx="37">
                  <c:v>40745</c:v>
                </c:pt>
                <c:pt idx="38">
                  <c:v>40746</c:v>
                </c:pt>
                <c:pt idx="39">
                  <c:v>40747</c:v>
                </c:pt>
                <c:pt idx="40">
                  <c:v>40748</c:v>
                </c:pt>
                <c:pt idx="41">
                  <c:v>40749</c:v>
                </c:pt>
                <c:pt idx="42">
                  <c:v>40750</c:v>
                </c:pt>
                <c:pt idx="43">
                  <c:v>40751</c:v>
                </c:pt>
                <c:pt idx="44">
                  <c:v>40752</c:v>
                </c:pt>
                <c:pt idx="45">
                  <c:v>40753</c:v>
                </c:pt>
                <c:pt idx="46">
                  <c:v>40754</c:v>
                </c:pt>
                <c:pt idx="47">
                  <c:v>40755</c:v>
                </c:pt>
                <c:pt idx="48">
                  <c:v>40756</c:v>
                </c:pt>
                <c:pt idx="49">
                  <c:v>40757</c:v>
                </c:pt>
                <c:pt idx="50">
                  <c:v>40758</c:v>
                </c:pt>
                <c:pt idx="51">
                  <c:v>40759</c:v>
                </c:pt>
                <c:pt idx="52">
                  <c:v>40760</c:v>
                </c:pt>
                <c:pt idx="53">
                  <c:v>40761</c:v>
                </c:pt>
                <c:pt idx="54">
                  <c:v>40762</c:v>
                </c:pt>
                <c:pt idx="55">
                  <c:v>40763</c:v>
                </c:pt>
                <c:pt idx="56">
                  <c:v>40764</c:v>
                </c:pt>
                <c:pt idx="57">
                  <c:v>40765</c:v>
                </c:pt>
                <c:pt idx="58">
                  <c:v>40766</c:v>
                </c:pt>
                <c:pt idx="59">
                  <c:v>40767</c:v>
                </c:pt>
                <c:pt idx="60">
                  <c:v>40768</c:v>
                </c:pt>
                <c:pt idx="61">
                  <c:v>40769</c:v>
                </c:pt>
                <c:pt idx="62">
                  <c:v>40770</c:v>
                </c:pt>
                <c:pt idx="63">
                  <c:v>40771</c:v>
                </c:pt>
                <c:pt idx="64">
                  <c:v>40772</c:v>
                </c:pt>
                <c:pt idx="65">
                  <c:v>40773</c:v>
                </c:pt>
                <c:pt idx="66">
                  <c:v>40774</c:v>
                </c:pt>
                <c:pt idx="67">
                  <c:v>40775</c:v>
                </c:pt>
                <c:pt idx="68">
                  <c:v>40776</c:v>
                </c:pt>
                <c:pt idx="69">
                  <c:v>40777</c:v>
                </c:pt>
                <c:pt idx="70">
                  <c:v>40778</c:v>
                </c:pt>
                <c:pt idx="71">
                  <c:v>40779</c:v>
                </c:pt>
                <c:pt idx="72">
                  <c:v>40780</c:v>
                </c:pt>
                <c:pt idx="73">
                  <c:v>40781</c:v>
                </c:pt>
                <c:pt idx="74">
                  <c:v>40782</c:v>
                </c:pt>
                <c:pt idx="75">
                  <c:v>40783</c:v>
                </c:pt>
                <c:pt idx="76">
                  <c:v>40784</c:v>
                </c:pt>
                <c:pt idx="77">
                  <c:v>40785</c:v>
                </c:pt>
                <c:pt idx="78">
                  <c:v>40786</c:v>
                </c:pt>
                <c:pt idx="79">
                  <c:v>40787</c:v>
                </c:pt>
                <c:pt idx="80">
                  <c:v>40788</c:v>
                </c:pt>
                <c:pt idx="81">
                  <c:v>40789</c:v>
                </c:pt>
                <c:pt idx="82">
                  <c:v>40790</c:v>
                </c:pt>
                <c:pt idx="83">
                  <c:v>40791</c:v>
                </c:pt>
                <c:pt idx="84">
                  <c:v>40792</c:v>
                </c:pt>
                <c:pt idx="85">
                  <c:v>40793</c:v>
                </c:pt>
                <c:pt idx="86">
                  <c:v>40794</c:v>
                </c:pt>
                <c:pt idx="87">
                  <c:v>40795</c:v>
                </c:pt>
                <c:pt idx="88">
                  <c:v>40796</c:v>
                </c:pt>
                <c:pt idx="89">
                  <c:v>40797</c:v>
                </c:pt>
                <c:pt idx="90">
                  <c:v>40798</c:v>
                </c:pt>
                <c:pt idx="91">
                  <c:v>40799</c:v>
                </c:pt>
                <c:pt idx="92">
                  <c:v>40800</c:v>
                </c:pt>
                <c:pt idx="93">
                  <c:v>40801</c:v>
                </c:pt>
                <c:pt idx="94">
                  <c:v>40802</c:v>
                </c:pt>
                <c:pt idx="95">
                  <c:v>40803</c:v>
                </c:pt>
                <c:pt idx="96">
                  <c:v>40804</c:v>
                </c:pt>
                <c:pt idx="97">
                  <c:v>40805</c:v>
                </c:pt>
                <c:pt idx="98">
                  <c:v>40806</c:v>
                </c:pt>
                <c:pt idx="99">
                  <c:v>40807</c:v>
                </c:pt>
                <c:pt idx="100">
                  <c:v>40808</c:v>
                </c:pt>
                <c:pt idx="101">
                  <c:v>40809</c:v>
                </c:pt>
                <c:pt idx="102">
                  <c:v>40810</c:v>
                </c:pt>
                <c:pt idx="103">
                  <c:v>40811</c:v>
                </c:pt>
                <c:pt idx="104">
                  <c:v>40812</c:v>
                </c:pt>
                <c:pt idx="105">
                  <c:v>40813</c:v>
                </c:pt>
                <c:pt idx="106">
                  <c:v>40814</c:v>
                </c:pt>
                <c:pt idx="107">
                  <c:v>40815</c:v>
                </c:pt>
                <c:pt idx="108">
                  <c:v>40816</c:v>
                </c:pt>
                <c:pt idx="109">
                  <c:v>40817</c:v>
                </c:pt>
                <c:pt idx="110">
                  <c:v>40818</c:v>
                </c:pt>
                <c:pt idx="111">
                  <c:v>40819</c:v>
                </c:pt>
                <c:pt idx="112">
                  <c:v>40820</c:v>
                </c:pt>
                <c:pt idx="113">
                  <c:v>40821</c:v>
                </c:pt>
                <c:pt idx="114">
                  <c:v>40822</c:v>
                </c:pt>
                <c:pt idx="115">
                  <c:v>40823</c:v>
                </c:pt>
                <c:pt idx="116">
                  <c:v>40824</c:v>
                </c:pt>
                <c:pt idx="117">
                  <c:v>40825</c:v>
                </c:pt>
                <c:pt idx="118">
                  <c:v>40826</c:v>
                </c:pt>
                <c:pt idx="119">
                  <c:v>40827</c:v>
                </c:pt>
                <c:pt idx="120">
                  <c:v>40828</c:v>
                </c:pt>
                <c:pt idx="121">
                  <c:v>40829</c:v>
                </c:pt>
                <c:pt idx="122">
                  <c:v>40830</c:v>
                </c:pt>
                <c:pt idx="123">
                  <c:v>40831</c:v>
                </c:pt>
                <c:pt idx="124">
                  <c:v>40832</c:v>
                </c:pt>
                <c:pt idx="125">
                  <c:v>40833</c:v>
                </c:pt>
                <c:pt idx="126">
                  <c:v>40834</c:v>
                </c:pt>
                <c:pt idx="127">
                  <c:v>40835</c:v>
                </c:pt>
                <c:pt idx="128">
                  <c:v>40836</c:v>
                </c:pt>
                <c:pt idx="129">
                  <c:v>40837</c:v>
                </c:pt>
                <c:pt idx="130">
                  <c:v>40838</c:v>
                </c:pt>
                <c:pt idx="131">
                  <c:v>40839</c:v>
                </c:pt>
                <c:pt idx="132">
                  <c:v>40840</c:v>
                </c:pt>
                <c:pt idx="133">
                  <c:v>40841</c:v>
                </c:pt>
                <c:pt idx="134">
                  <c:v>40842</c:v>
                </c:pt>
                <c:pt idx="135">
                  <c:v>40843</c:v>
                </c:pt>
                <c:pt idx="136">
                  <c:v>40844</c:v>
                </c:pt>
                <c:pt idx="137">
                  <c:v>40845</c:v>
                </c:pt>
                <c:pt idx="138">
                  <c:v>40846</c:v>
                </c:pt>
                <c:pt idx="139">
                  <c:v>40847</c:v>
                </c:pt>
                <c:pt idx="140">
                  <c:v>40848</c:v>
                </c:pt>
                <c:pt idx="141">
                  <c:v>40849</c:v>
                </c:pt>
                <c:pt idx="142">
                  <c:v>40850</c:v>
                </c:pt>
                <c:pt idx="143">
                  <c:v>40851</c:v>
                </c:pt>
                <c:pt idx="144">
                  <c:v>40852</c:v>
                </c:pt>
                <c:pt idx="145">
                  <c:v>40853</c:v>
                </c:pt>
                <c:pt idx="146">
                  <c:v>40854</c:v>
                </c:pt>
                <c:pt idx="147">
                  <c:v>40855</c:v>
                </c:pt>
                <c:pt idx="148">
                  <c:v>40856</c:v>
                </c:pt>
                <c:pt idx="149">
                  <c:v>40857</c:v>
                </c:pt>
                <c:pt idx="150">
                  <c:v>40858</c:v>
                </c:pt>
                <c:pt idx="151">
                  <c:v>40859</c:v>
                </c:pt>
                <c:pt idx="152">
                  <c:v>40860</c:v>
                </c:pt>
                <c:pt idx="153">
                  <c:v>40861</c:v>
                </c:pt>
                <c:pt idx="154">
                  <c:v>40862</c:v>
                </c:pt>
                <c:pt idx="155">
                  <c:v>40863</c:v>
                </c:pt>
                <c:pt idx="156">
                  <c:v>40864</c:v>
                </c:pt>
                <c:pt idx="157">
                  <c:v>40865</c:v>
                </c:pt>
                <c:pt idx="158">
                  <c:v>40866</c:v>
                </c:pt>
                <c:pt idx="159">
                  <c:v>40867</c:v>
                </c:pt>
                <c:pt idx="160">
                  <c:v>40868</c:v>
                </c:pt>
                <c:pt idx="161">
                  <c:v>40869</c:v>
                </c:pt>
                <c:pt idx="162">
                  <c:v>40870</c:v>
                </c:pt>
                <c:pt idx="163">
                  <c:v>40871</c:v>
                </c:pt>
                <c:pt idx="164">
                  <c:v>40872</c:v>
                </c:pt>
                <c:pt idx="165">
                  <c:v>40873</c:v>
                </c:pt>
                <c:pt idx="166">
                  <c:v>40874</c:v>
                </c:pt>
                <c:pt idx="167">
                  <c:v>40875</c:v>
                </c:pt>
                <c:pt idx="168">
                  <c:v>40876</c:v>
                </c:pt>
                <c:pt idx="169">
                  <c:v>40877</c:v>
                </c:pt>
                <c:pt idx="170">
                  <c:v>40878</c:v>
                </c:pt>
                <c:pt idx="171">
                  <c:v>40879</c:v>
                </c:pt>
                <c:pt idx="172">
                  <c:v>40880</c:v>
                </c:pt>
                <c:pt idx="173">
                  <c:v>40881</c:v>
                </c:pt>
                <c:pt idx="174">
                  <c:v>40882</c:v>
                </c:pt>
                <c:pt idx="175">
                  <c:v>40883</c:v>
                </c:pt>
                <c:pt idx="176">
                  <c:v>40884</c:v>
                </c:pt>
                <c:pt idx="177">
                  <c:v>40885</c:v>
                </c:pt>
                <c:pt idx="178">
                  <c:v>40886</c:v>
                </c:pt>
                <c:pt idx="179">
                  <c:v>40887</c:v>
                </c:pt>
                <c:pt idx="180">
                  <c:v>40888</c:v>
                </c:pt>
                <c:pt idx="181">
                  <c:v>40889</c:v>
                </c:pt>
                <c:pt idx="182">
                  <c:v>40890</c:v>
                </c:pt>
                <c:pt idx="183">
                  <c:v>40891</c:v>
                </c:pt>
                <c:pt idx="184">
                  <c:v>40892</c:v>
                </c:pt>
                <c:pt idx="185">
                  <c:v>40893</c:v>
                </c:pt>
                <c:pt idx="186">
                  <c:v>40894</c:v>
                </c:pt>
                <c:pt idx="187">
                  <c:v>40895</c:v>
                </c:pt>
                <c:pt idx="188">
                  <c:v>40896</c:v>
                </c:pt>
                <c:pt idx="189">
                  <c:v>40897</c:v>
                </c:pt>
                <c:pt idx="190">
                  <c:v>40898</c:v>
                </c:pt>
                <c:pt idx="191">
                  <c:v>40899</c:v>
                </c:pt>
                <c:pt idx="192">
                  <c:v>40900</c:v>
                </c:pt>
                <c:pt idx="193">
                  <c:v>40901</c:v>
                </c:pt>
                <c:pt idx="194">
                  <c:v>40902</c:v>
                </c:pt>
                <c:pt idx="195">
                  <c:v>40903</c:v>
                </c:pt>
                <c:pt idx="196">
                  <c:v>40904</c:v>
                </c:pt>
                <c:pt idx="197">
                  <c:v>40905</c:v>
                </c:pt>
                <c:pt idx="198">
                  <c:v>40906</c:v>
                </c:pt>
                <c:pt idx="199">
                  <c:v>40907</c:v>
                </c:pt>
              </c:numCache>
            </c:numRef>
          </c:cat>
          <c:val>
            <c:numRef>
              <c:f>Days!$G$4:$G$203</c:f>
              <c:numCache>
                <c:formatCode>0</c:formatCode>
                <c:ptCount val="200"/>
                <c:pt idx="0">
                  <c:v>0</c:v>
                </c:pt>
                <c:pt idx="1">
                  <c:v>0</c:v>
                </c:pt>
                <c:pt idx="2">
                  <c:v>1</c:v>
                </c:pt>
                <c:pt idx="3">
                  <c:v>1</c:v>
                </c:pt>
                <c:pt idx="4">
                  <c:v>1</c:v>
                </c:pt>
                <c:pt idx="5">
                  <c:v>1</c:v>
                </c:pt>
                <c:pt idx="6">
                  <c:v>2</c:v>
                </c:pt>
                <c:pt idx="7">
                  <c:v>3</c:v>
                </c:pt>
                <c:pt idx="8">
                  <c:v>4</c:v>
                </c:pt>
                <c:pt idx="9">
                  <c:v>4</c:v>
                </c:pt>
                <c:pt idx="10">
                  <c:v>4</c:v>
                </c:pt>
                <c:pt idx="11">
                  <c:v>4</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5</c:v>
                </c:pt>
                <c:pt idx="30">
                  <c:v>5</c:v>
                </c:pt>
                <c:pt idx="31">
                  <c:v>5</c:v>
                </c:pt>
                <c:pt idx="32">
                  <c:v>5</c:v>
                </c:pt>
                <c:pt idx="33">
                  <c:v>5</c:v>
                </c:pt>
                <c:pt idx="34">
                  <c:v>5</c:v>
                </c:pt>
                <c:pt idx="35">
                  <c:v>6</c:v>
                </c:pt>
                <c:pt idx="36">
                  <c:v>10</c:v>
                </c:pt>
                <c:pt idx="37">
                  <c:v>13</c:v>
                </c:pt>
                <c:pt idx="38">
                  <c:v>14</c:v>
                </c:pt>
                <c:pt idx="39">
                  <c:v>14</c:v>
                </c:pt>
                <c:pt idx="40">
                  <c:v>15</c:v>
                </c:pt>
                <c:pt idx="41">
                  <c:v>16</c:v>
                </c:pt>
                <c:pt idx="42">
                  <c:v>16</c:v>
                </c:pt>
                <c:pt idx="43">
                  <c:v>17</c:v>
                </c:pt>
                <c:pt idx="44">
                  <c:v>17</c:v>
                </c:pt>
                <c:pt idx="45">
                  <c:v>17</c:v>
                </c:pt>
                <c:pt idx="46">
                  <c:v>17</c:v>
                </c:pt>
                <c:pt idx="47">
                  <c:v>17</c:v>
                </c:pt>
                <c:pt idx="48">
                  <c:v>17</c:v>
                </c:pt>
                <c:pt idx="49">
                  <c:v>17</c:v>
                </c:pt>
                <c:pt idx="50">
                  <c:v>17</c:v>
                </c:pt>
                <c:pt idx="51">
                  <c:v>17</c:v>
                </c:pt>
                <c:pt idx="52">
                  <c:v>17</c:v>
                </c:pt>
                <c:pt idx="53">
                  <c:v>17</c:v>
                </c:pt>
                <c:pt idx="54">
                  <c:v>17</c:v>
                </c:pt>
                <c:pt idx="55">
                  <c:v>17</c:v>
                </c:pt>
                <c:pt idx="56">
                  <c:v>17</c:v>
                </c:pt>
                <c:pt idx="57">
                  <c:v>17</c:v>
                </c:pt>
                <c:pt idx="58">
                  <c:v>17</c:v>
                </c:pt>
                <c:pt idx="59">
                  <c:v>19</c:v>
                </c:pt>
                <c:pt idx="60">
                  <c:v>19</c:v>
                </c:pt>
                <c:pt idx="61">
                  <c:v>19</c:v>
                </c:pt>
                <c:pt idx="62">
                  <c:v>19</c:v>
                </c:pt>
                <c:pt idx="63">
                  <c:v>19</c:v>
                </c:pt>
                <c:pt idx="64">
                  <c:v>19</c:v>
                </c:pt>
                <c:pt idx="65">
                  <c:v>19</c:v>
                </c:pt>
                <c:pt idx="66">
                  <c:v>19</c:v>
                </c:pt>
                <c:pt idx="67">
                  <c:v>19</c:v>
                </c:pt>
                <c:pt idx="68">
                  <c:v>19</c:v>
                </c:pt>
                <c:pt idx="69">
                  <c:v>19</c:v>
                </c:pt>
                <c:pt idx="70">
                  <c:v>19</c:v>
                </c:pt>
                <c:pt idx="71">
                  <c:v>19</c:v>
                </c:pt>
                <c:pt idx="72">
                  <c:v>19</c:v>
                </c:pt>
                <c:pt idx="73">
                  <c:v>19</c:v>
                </c:pt>
                <c:pt idx="74">
                  <c:v>19</c:v>
                </c:pt>
                <c:pt idx="75">
                  <c:v>19</c:v>
                </c:pt>
                <c:pt idx="76">
                  <c:v>19</c:v>
                </c:pt>
                <c:pt idx="77">
                  <c:v>19</c:v>
                </c:pt>
                <c:pt idx="78">
                  <c:v>20</c:v>
                </c:pt>
                <c:pt idx="79">
                  <c:v>20</c:v>
                </c:pt>
                <c:pt idx="80">
                  <c:v>20</c:v>
                </c:pt>
                <c:pt idx="81">
                  <c:v>20</c:v>
                </c:pt>
                <c:pt idx="82">
                  <c:v>20</c:v>
                </c:pt>
                <c:pt idx="83">
                  <c:v>21</c:v>
                </c:pt>
                <c:pt idx="84">
                  <c:v>22</c:v>
                </c:pt>
                <c:pt idx="85">
                  <c:v>22</c:v>
                </c:pt>
                <c:pt idx="86">
                  <c:v>22</c:v>
                </c:pt>
                <c:pt idx="87">
                  <c:v>23</c:v>
                </c:pt>
                <c:pt idx="88">
                  <c:v>23</c:v>
                </c:pt>
                <c:pt idx="89">
                  <c:v>23</c:v>
                </c:pt>
                <c:pt idx="90">
                  <c:v>27</c:v>
                </c:pt>
                <c:pt idx="91">
                  <c:v>29</c:v>
                </c:pt>
                <c:pt idx="92">
                  <c:v>29</c:v>
                </c:pt>
                <c:pt idx="93">
                  <c:v>31</c:v>
                </c:pt>
                <c:pt idx="94">
                  <c:v>32</c:v>
                </c:pt>
                <c:pt idx="95">
                  <c:v>32</c:v>
                </c:pt>
                <c:pt idx="96">
                  <c:v>33</c:v>
                </c:pt>
                <c:pt idx="97">
                  <c:v>33</c:v>
                </c:pt>
                <c:pt idx="98">
                  <c:v>38</c:v>
                </c:pt>
                <c:pt idx="99">
                  <c:v>39</c:v>
                </c:pt>
                <c:pt idx="100">
                  <c:v>39</c:v>
                </c:pt>
                <c:pt idx="101">
                  <c:v>40</c:v>
                </c:pt>
                <c:pt idx="102">
                  <c:v>40</c:v>
                </c:pt>
                <c:pt idx="103">
                  <c:v>40</c:v>
                </c:pt>
                <c:pt idx="104">
                  <c:v>40</c:v>
                </c:pt>
                <c:pt idx="105">
                  <c:v>42</c:v>
                </c:pt>
                <c:pt idx="106">
                  <c:v>42</c:v>
                </c:pt>
                <c:pt idx="107">
                  <c:v>42</c:v>
                </c:pt>
                <c:pt idx="108">
                  <c:v>45</c:v>
                </c:pt>
                <c:pt idx="109">
                  <c:v>45</c:v>
                </c:pt>
                <c:pt idx="110">
                  <c:v>45</c:v>
                </c:pt>
                <c:pt idx="111">
                  <c:v>50</c:v>
                </c:pt>
                <c:pt idx="112">
                  <c:v>51</c:v>
                </c:pt>
                <c:pt idx="113">
                  <c:v>53</c:v>
                </c:pt>
                <c:pt idx="114">
                  <c:v>56</c:v>
                </c:pt>
                <c:pt idx="115">
                  <c:v>63</c:v>
                </c:pt>
                <c:pt idx="116">
                  <c:v>63</c:v>
                </c:pt>
                <c:pt idx="117">
                  <c:v>63</c:v>
                </c:pt>
                <c:pt idx="118">
                  <c:v>70</c:v>
                </c:pt>
                <c:pt idx="119">
                  <c:v>70</c:v>
                </c:pt>
                <c:pt idx="120">
                  <c:v>74</c:v>
                </c:pt>
                <c:pt idx="121">
                  <c:v>81</c:v>
                </c:pt>
                <c:pt idx="122">
                  <c:v>81</c:v>
                </c:pt>
                <c:pt idx="123">
                  <c:v>81</c:v>
                </c:pt>
                <c:pt idx="124">
                  <c:v>81</c:v>
                </c:pt>
                <c:pt idx="125">
                  <c:v>84</c:v>
                </c:pt>
                <c:pt idx="126">
                  <c:v>85</c:v>
                </c:pt>
                <c:pt idx="127">
                  <c:v>89</c:v>
                </c:pt>
                <c:pt idx="128">
                  <c:v>92</c:v>
                </c:pt>
                <c:pt idx="129">
                  <c:v>95</c:v>
                </c:pt>
                <c:pt idx="130">
                  <c:v>95</c:v>
                </c:pt>
                <c:pt idx="131">
                  <c:v>95</c:v>
                </c:pt>
                <c:pt idx="132">
                  <c:v>95</c:v>
                </c:pt>
                <c:pt idx="133">
                  <c:v>98</c:v>
                </c:pt>
                <c:pt idx="134">
                  <c:v>101</c:v>
                </c:pt>
                <c:pt idx="135">
                  <c:v>103</c:v>
                </c:pt>
                <c:pt idx="136">
                  <c:v>106</c:v>
                </c:pt>
                <c:pt idx="137">
                  <c:v>106</c:v>
                </c:pt>
                <c:pt idx="138">
                  <c:v>106</c:v>
                </c:pt>
                <c:pt idx="139">
                  <c:v>112</c:v>
                </c:pt>
                <c:pt idx="140">
                  <c:v>117</c:v>
                </c:pt>
                <c:pt idx="141">
                  <c:v>122</c:v>
                </c:pt>
                <c:pt idx="142">
                  <c:v>125</c:v>
                </c:pt>
                <c:pt idx="143">
                  <c:v>139</c:v>
                </c:pt>
                <c:pt idx="144">
                  <c:v>139</c:v>
                </c:pt>
                <c:pt idx="145">
                  <c:v>139</c:v>
                </c:pt>
                <c:pt idx="146">
                  <c:v>143</c:v>
                </c:pt>
                <c:pt idx="147">
                  <c:v>146</c:v>
                </c:pt>
                <c:pt idx="148">
                  <c:v>149</c:v>
                </c:pt>
                <c:pt idx="149">
                  <c:v>151</c:v>
                </c:pt>
                <c:pt idx="150">
                  <c:v>155</c:v>
                </c:pt>
                <c:pt idx="151">
                  <c:v>155</c:v>
                </c:pt>
                <c:pt idx="152">
                  <c:v>155</c:v>
                </c:pt>
                <c:pt idx="153">
                  <c:v>165</c:v>
                </c:pt>
                <c:pt idx="154">
                  <c:v>172</c:v>
                </c:pt>
                <c:pt idx="155">
                  <c:v>187</c:v>
                </c:pt>
                <c:pt idx="156">
                  <c:v>192</c:v>
                </c:pt>
                <c:pt idx="157">
                  <c:v>193</c:v>
                </c:pt>
                <c:pt idx="158">
                  <c:v>193</c:v>
                </c:pt>
                <c:pt idx="159">
                  <c:v>193</c:v>
                </c:pt>
                <c:pt idx="160">
                  <c:v>195</c:v>
                </c:pt>
                <c:pt idx="161">
                  <c:v>197</c:v>
                </c:pt>
                <c:pt idx="162">
                  <c:v>197</c:v>
                </c:pt>
                <c:pt idx="163">
                  <c:v>200</c:v>
                </c:pt>
                <c:pt idx="164">
                  <c:v>201</c:v>
                </c:pt>
                <c:pt idx="165">
                  <c:v>201</c:v>
                </c:pt>
                <c:pt idx="166">
                  <c:v>201</c:v>
                </c:pt>
                <c:pt idx="167">
                  <c:v>203</c:v>
                </c:pt>
                <c:pt idx="168">
                  <c:v>205</c:v>
                </c:pt>
                <c:pt idx="169">
                  <c:v>207</c:v>
                </c:pt>
                <c:pt idx="170">
                  <c:v>207</c:v>
                </c:pt>
                <c:pt idx="171">
                  <c:v>207</c:v>
                </c:pt>
                <c:pt idx="172">
                  <c:v>207</c:v>
                </c:pt>
                <c:pt idx="173">
                  <c:v>207</c:v>
                </c:pt>
                <c:pt idx="174">
                  <c:v>209</c:v>
                </c:pt>
                <c:pt idx="175">
                  <c:v>209</c:v>
                </c:pt>
                <c:pt idx="176">
                  <c:v>209</c:v>
                </c:pt>
                <c:pt idx="177">
                  <c:v>209</c:v>
                </c:pt>
                <c:pt idx="178">
                  <c:v>210</c:v>
                </c:pt>
                <c:pt idx="179">
                  <c:v>210</c:v>
                </c:pt>
                <c:pt idx="180">
                  <c:v>210</c:v>
                </c:pt>
                <c:pt idx="181">
                  <c:v>210</c:v>
                </c:pt>
                <c:pt idx="182">
                  <c:v>213</c:v>
                </c:pt>
                <c:pt idx="183">
                  <c:v>213</c:v>
                </c:pt>
                <c:pt idx="184">
                  <c:v>215</c:v>
                </c:pt>
                <c:pt idx="185">
                  <c:v>217</c:v>
                </c:pt>
                <c:pt idx="186">
                  <c:v>217</c:v>
                </c:pt>
                <c:pt idx="187">
                  <c:v>217</c:v>
                </c:pt>
                <c:pt idx="188">
                  <c:v>217</c:v>
                </c:pt>
                <c:pt idx="189">
                  <c:v>219</c:v>
                </c:pt>
                <c:pt idx="190">
                  <c:v>224</c:v>
                </c:pt>
                <c:pt idx="191">
                  <c:v>226</c:v>
                </c:pt>
                <c:pt idx="192">
                  <c:v>231</c:v>
                </c:pt>
                <c:pt idx="193">
                  <c:v>231</c:v>
                </c:pt>
                <c:pt idx="194">
                  <c:v>231</c:v>
                </c:pt>
                <c:pt idx="195">
                  <c:v>231</c:v>
                </c:pt>
                <c:pt idx="196">
                  <c:v>235</c:v>
                </c:pt>
                <c:pt idx="197">
                  <c:v>235</c:v>
                </c:pt>
                <c:pt idx="198">
                  <c:v>237</c:v>
                </c:pt>
                <c:pt idx="199">
                  <c:v>238</c:v>
                </c:pt>
              </c:numCache>
            </c:numRef>
          </c:val>
          <c:extLst>
            <c:ext xmlns:c16="http://schemas.microsoft.com/office/drawing/2014/chart" uri="{C3380CC4-5D6E-409C-BE32-E72D297353CC}">
              <c16:uniqueId val="{00000001-0A6B-B54F-BC2A-92EE08691EB7}"/>
            </c:ext>
          </c:extLst>
        </c:ser>
        <c:ser>
          <c:idx val="2"/>
          <c:order val="2"/>
          <c:tx>
            <c:strRef>
              <c:f>Days!$H$1</c:f>
              <c:strCache>
                <c:ptCount val="1"/>
                <c:pt idx="0">
                  <c:v>Deliveries</c:v>
                </c:pt>
              </c:strCache>
            </c:strRef>
          </c:tx>
          <c:spPr>
            <a:solidFill>
              <a:schemeClr val="accent1"/>
            </a:solidFill>
            <a:ln w="25400">
              <a:noFill/>
            </a:ln>
            <a:effectLst/>
          </c:spPr>
          <c:cat>
            <c:numRef>
              <c:f>Days!$A$4:$A$203</c:f>
              <c:numCache>
                <c:formatCode>m/d/yy</c:formatCode>
                <c:ptCount val="200"/>
                <c:pt idx="0">
                  <c:v>40708</c:v>
                </c:pt>
                <c:pt idx="1">
                  <c:v>40709</c:v>
                </c:pt>
                <c:pt idx="2">
                  <c:v>40710</c:v>
                </c:pt>
                <c:pt idx="3">
                  <c:v>40711</c:v>
                </c:pt>
                <c:pt idx="4">
                  <c:v>40712</c:v>
                </c:pt>
                <c:pt idx="5">
                  <c:v>40713</c:v>
                </c:pt>
                <c:pt idx="6">
                  <c:v>40714</c:v>
                </c:pt>
                <c:pt idx="7">
                  <c:v>40715</c:v>
                </c:pt>
                <c:pt idx="8">
                  <c:v>40716</c:v>
                </c:pt>
                <c:pt idx="9">
                  <c:v>40717</c:v>
                </c:pt>
                <c:pt idx="10">
                  <c:v>40718</c:v>
                </c:pt>
                <c:pt idx="11">
                  <c:v>40719</c:v>
                </c:pt>
                <c:pt idx="12">
                  <c:v>40720</c:v>
                </c:pt>
                <c:pt idx="13">
                  <c:v>40721</c:v>
                </c:pt>
                <c:pt idx="14">
                  <c:v>40722</c:v>
                </c:pt>
                <c:pt idx="15">
                  <c:v>40723</c:v>
                </c:pt>
                <c:pt idx="16">
                  <c:v>40724</c:v>
                </c:pt>
                <c:pt idx="17">
                  <c:v>40725</c:v>
                </c:pt>
                <c:pt idx="18">
                  <c:v>40726</c:v>
                </c:pt>
                <c:pt idx="19">
                  <c:v>40727</c:v>
                </c:pt>
                <c:pt idx="20">
                  <c:v>40728</c:v>
                </c:pt>
                <c:pt idx="21">
                  <c:v>40729</c:v>
                </c:pt>
                <c:pt idx="22">
                  <c:v>40730</c:v>
                </c:pt>
                <c:pt idx="23">
                  <c:v>40731</c:v>
                </c:pt>
                <c:pt idx="24">
                  <c:v>40732</c:v>
                </c:pt>
                <c:pt idx="25">
                  <c:v>40733</c:v>
                </c:pt>
                <c:pt idx="26">
                  <c:v>40734</c:v>
                </c:pt>
                <c:pt idx="27">
                  <c:v>40735</c:v>
                </c:pt>
                <c:pt idx="28">
                  <c:v>40736</c:v>
                </c:pt>
                <c:pt idx="29">
                  <c:v>40737</c:v>
                </c:pt>
                <c:pt idx="30">
                  <c:v>40738</c:v>
                </c:pt>
                <c:pt idx="31">
                  <c:v>40739</c:v>
                </c:pt>
                <c:pt idx="32">
                  <c:v>40740</c:v>
                </c:pt>
                <c:pt idx="33">
                  <c:v>40741</c:v>
                </c:pt>
                <c:pt idx="34">
                  <c:v>40742</c:v>
                </c:pt>
                <c:pt idx="35">
                  <c:v>40743</c:v>
                </c:pt>
                <c:pt idx="36">
                  <c:v>40744</c:v>
                </c:pt>
                <c:pt idx="37">
                  <c:v>40745</c:v>
                </c:pt>
                <c:pt idx="38">
                  <c:v>40746</c:v>
                </c:pt>
                <c:pt idx="39">
                  <c:v>40747</c:v>
                </c:pt>
                <c:pt idx="40">
                  <c:v>40748</c:v>
                </c:pt>
                <c:pt idx="41">
                  <c:v>40749</c:v>
                </c:pt>
                <c:pt idx="42">
                  <c:v>40750</c:v>
                </c:pt>
                <c:pt idx="43">
                  <c:v>40751</c:v>
                </c:pt>
                <c:pt idx="44">
                  <c:v>40752</c:v>
                </c:pt>
                <c:pt idx="45">
                  <c:v>40753</c:v>
                </c:pt>
                <c:pt idx="46">
                  <c:v>40754</c:v>
                </c:pt>
                <c:pt idx="47">
                  <c:v>40755</c:v>
                </c:pt>
                <c:pt idx="48">
                  <c:v>40756</c:v>
                </c:pt>
                <c:pt idx="49">
                  <c:v>40757</c:v>
                </c:pt>
                <c:pt idx="50">
                  <c:v>40758</c:v>
                </c:pt>
                <c:pt idx="51">
                  <c:v>40759</c:v>
                </c:pt>
                <c:pt idx="52">
                  <c:v>40760</c:v>
                </c:pt>
                <c:pt idx="53">
                  <c:v>40761</c:v>
                </c:pt>
                <c:pt idx="54">
                  <c:v>40762</c:v>
                </c:pt>
                <c:pt idx="55">
                  <c:v>40763</c:v>
                </c:pt>
                <c:pt idx="56">
                  <c:v>40764</c:v>
                </c:pt>
                <c:pt idx="57">
                  <c:v>40765</c:v>
                </c:pt>
                <c:pt idx="58">
                  <c:v>40766</c:v>
                </c:pt>
                <c:pt idx="59">
                  <c:v>40767</c:v>
                </c:pt>
                <c:pt idx="60">
                  <c:v>40768</c:v>
                </c:pt>
                <c:pt idx="61">
                  <c:v>40769</c:v>
                </c:pt>
                <c:pt idx="62">
                  <c:v>40770</c:v>
                </c:pt>
                <c:pt idx="63">
                  <c:v>40771</c:v>
                </c:pt>
                <c:pt idx="64">
                  <c:v>40772</c:v>
                </c:pt>
                <c:pt idx="65">
                  <c:v>40773</c:v>
                </c:pt>
                <c:pt idx="66">
                  <c:v>40774</c:v>
                </c:pt>
                <c:pt idx="67">
                  <c:v>40775</c:v>
                </c:pt>
                <c:pt idx="68">
                  <c:v>40776</c:v>
                </c:pt>
                <c:pt idx="69">
                  <c:v>40777</c:v>
                </c:pt>
                <c:pt idx="70">
                  <c:v>40778</c:v>
                </c:pt>
                <c:pt idx="71">
                  <c:v>40779</c:v>
                </c:pt>
                <c:pt idx="72">
                  <c:v>40780</c:v>
                </c:pt>
                <c:pt idx="73">
                  <c:v>40781</c:v>
                </c:pt>
                <c:pt idx="74">
                  <c:v>40782</c:v>
                </c:pt>
                <c:pt idx="75">
                  <c:v>40783</c:v>
                </c:pt>
                <c:pt idx="76">
                  <c:v>40784</c:v>
                </c:pt>
                <c:pt idx="77">
                  <c:v>40785</c:v>
                </c:pt>
                <c:pt idx="78">
                  <c:v>40786</c:v>
                </c:pt>
                <c:pt idx="79">
                  <c:v>40787</c:v>
                </c:pt>
                <c:pt idx="80">
                  <c:v>40788</c:v>
                </c:pt>
                <c:pt idx="81">
                  <c:v>40789</c:v>
                </c:pt>
                <c:pt idx="82">
                  <c:v>40790</c:v>
                </c:pt>
                <c:pt idx="83">
                  <c:v>40791</c:v>
                </c:pt>
                <c:pt idx="84">
                  <c:v>40792</c:v>
                </c:pt>
                <c:pt idx="85">
                  <c:v>40793</c:v>
                </c:pt>
                <c:pt idx="86">
                  <c:v>40794</c:v>
                </c:pt>
                <c:pt idx="87">
                  <c:v>40795</c:v>
                </c:pt>
                <c:pt idx="88">
                  <c:v>40796</c:v>
                </c:pt>
                <c:pt idx="89">
                  <c:v>40797</c:v>
                </c:pt>
                <c:pt idx="90">
                  <c:v>40798</c:v>
                </c:pt>
                <c:pt idx="91">
                  <c:v>40799</c:v>
                </c:pt>
                <c:pt idx="92">
                  <c:v>40800</c:v>
                </c:pt>
                <c:pt idx="93">
                  <c:v>40801</c:v>
                </c:pt>
                <c:pt idx="94">
                  <c:v>40802</c:v>
                </c:pt>
                <c:pt idx="95">
                  <c:v>40803</c:v>
                </c:pt>
                <c:pt idx="96">
                  <c:v>40804</c:v>
                </c:pt>
                <c:pt idx="97">
                  <c:v>40805</c:v>
                </c:pt>
                <c:pt idx="98">
                  <c:v>40806</c:v>
                </c:pt>
                <c:pt idx="99">
                  <c:v>40807</c:v>
                </c:pt>
                <c:pt idx="100">
                  <c:v>40808</c:v>
                </c:pt>
                <c:pt idx="101">
                  <c:v>40809</c:v>
                </c:pt>
                <c:pt idx="102">
                  <c:v>40810</c:v>
                </c:pt>
                <c:pt idx="103">
                  <c:v>40811</c:v>
                </c:pt>
                <c:pt idx="104">
                  <c:v>40812</c:v>
                </c:pt>
                <c:pt idx="105">
                  <c:v>40813</c:v>
                </c:pt>
                <c:pt idx="106">
                  <c:v>40814</c:v>
                </c:pt>
                <c:pt idx="107">
                  <c:v>40815</c:v>
                </c:pt>
                <c:pt idx="108">
                  <c:v>40816</c:v>
                </c:pt>
                <c:pt idx="109">
                  <c:v>40817</c:v>
                </c:pt>
                <c:pt idx="110">
                  <c:v>40818</c:v>
                </c:pt>
                <c:pt idx="111">
                  <c:v>40819</c:v>
                </c:pt>
                <c:pt idx="112">
                  <c:v>40820</c:v>
                </c:pt>
                <c:pt idx="113">
                  <c:v>40821</c:v>
                </c:pt>
                <c:pt idx="114">
                  <c:v>40822</c:v>
                </c:pt>
                <c:pt idx="115">
                  <c:v>40823</c:v>
                </c:pt>
                <c:pt idx="116">
                  <c:v>40824</c:v>
                </c:pt>
                <c:pt idx="117">
                  <c:v>40825</c:v>
                </c:pt>
                <c:pt idx="118">
                  <c:v>40826</c:v>
                </c:pt>
                <c:pt idx="119">
                  <c:v>40827</c:v>
                </c:pt>
                <c:pt idx="120">
                  <c:v>40828</c:v>
                </c:pt>
                <c:pt idx="121">
                  <c:v>40829</c:v>
                </c:pt>
                <c:pt idx="122">
                  <c:v>40830</c:v>
                </c:pt>
                <c:pt idx="123">
                  <c:v>40831</c:v>
                </c:pt>
                <c:pt idx="124">
                  <c:v>40832</c:v>
                </c:pt>
                <c:pt idx="125">
                  <c:v>40833</c:v>
                </c:pt>
                <c:pt idx="126">
                  <c:v>40834</c:v>
                </c:pt>
                <c:pt idx="127">
                  <c:v>40835</c:v>
                </c:pt>
                <c:pt idx="128">
                  <c:v>40836</c:v>
                </c:pt>
                <c:pt idx="129">
                  <c:v>40837</c:v>
                </c:pt>
                <c:pt idx="130">
                  <c:v>40838</c:v>
                </c:pt>
                <c:pt idx="131">
                  <c:v>40839</c:v>
                </c:pt>
                <c:pt idx="132">
                  <c:v>40840</c:v>
                </c:pt>
                <c:pt idx="133">
                  <c:v>40841</c:v>
                </c:pt>
                <c:pt idx="134">
                  <c:v>40842</c:v>
                </c:pt>
                <c:pt idx="135">
                  <c:v>40843</c:v>
                </c:pt>
                <c:pt idx="136">
                  <c:v>40844</c:v>
                </c:pt>
                <c:pt idx="137">
                  <c:v>40845</c:v>
                </c:pt>
                <c:pt idx="138">
                  <c:v>40846</c:v>
                </c:pt>
                <c:pt idx="139">
                  <c:v>40847</c:v>
                </c:pt>
                <c:pt idx="140">
                  <c:v>40848</c:v>
                </c:pt>
                <c:pt idx="141">
                  <c:v>40849</c:v>
                </c:pt>
                <c:pt idx="142">
                  <c:v>40850</c:v>
                </c:pt>
                <c:pt idx="143">
                  <c:v>40851</c:v>
                </c:pt>
                <c:pt idx="144">
                  <c:v>40852</c:v>
                </c:pt>
                <c:pt idx="145">
                  <c:v>40853</c:v>
                </c:pt>
                <c:pt idx="146">
                  <c:v>40854</c:v>
                </c:pt>
                <c:pt idx="147">
                  <c:v>40855</c:v>
                </c:pt>
                <c:pt idx="148">
                  <c:v>40856</c:v>
                </c:pt>
                <c:pt idx="149">
                  <c:v>40857</c:v>
                </c:pt>
                <c:pt idx="150">
                  <c:v>40858</c:v>
                </c:pt>
                <c:pt idx="151">
                  <c:v>40859</c:v>
                </c:pt>
                <c:pt idx="152">
                  <c:v>40860</c:v>
                </c:pt>
                <c:pt idx="153">
                  <c:v>40861</c:v>
                </c:pt>
                <c:pt idx="154">
                  <c:v>40862</c:v>
                </c:pt>
                <c:pt idx="155">
                  <c:v>40863</c:v>
                </c:pt>
                <c:pt idx="156">
                  <c:v>40864</c:v>
                </c:pt>
                <c:pt idx="157">
                  <c:v>40865</c:v>
                </c:pt>
                <c:pt idx="158">
                  <c:v>40866</c:v>
                </c:pt>
                <c:pt idx="159">
                  <c:v>40867</c:v>
                </c:pt>
                <c:pt idx="160">
                  <c:v>40868</c:v>
                </c:pt>
                <c:pt idx="161">
                  <c:v>40869</c:v>
                </c:pt>
                <c:pt idx="162">
                  <c:v>40870</c:v>
                </c:pt>
                <c:pt idx="163">
                  <c:v>40871</c:v>
                </c:pt>
                <c:pt idx="164">
                  <c:v>40872</c:v>
                </c:pt>
                <c:pt idx="165">
                  <c:v>40873</c:v>
                </c:pt>
                <c:pt idx="166">
                  <c:v>40874</c:v>
                </c:pt>
                <c:pt idx="167">
                  <c:v>40875</c:v>
                </c:pt>
                <c:pt idx="168">
                  <c:v>40876</c:v>
                </c:pt>
                <c:pt idx="169">
                  <c:v>40877</c:v>
                </c:pt>
                <c:pt idx="170">
                  <c:v>40878</c:v>
                </c:pt>
                <c:pt idx="171">
                  <c:v>40879</c:v>
                </c:pt>
                <c:pt idx="172">
                  <c:v>40880</c:v>
                </c:pt>
                <c:pt idx="173">
                  <c:v>40881</c:v>
                </c:pt>
                <c:pt idx="174">
                  <c:v>40882</c:v>
                </c:pt>
                <c:pt idx="175">
                  <c:v>40883</c:v>
                </c:pt>
                <c:pt idx="176">
                  <c:v>40884</c:v>
                </c:pt>
                <c:pt idx="177">
                  <c:v>40885</c:v>
                </c:pt>
                <c:pt idx="178">
                  <c:v>40886</c:v>
                </c:pt>
                <c:pt idx="179">
                  <c:v>40887</c:v>
                </c:pt>
                <c:pt idx="180">
                  <c:v>40888</c:v>
                </c:pt>
                <c:pt idx="181">
                  <c:v>40889</c:v>
                </c:pt>
                <c:pt idx="182">
                  <c:v>40890</c:v>
                </c:pt>
                <c:pt idx="183">
                  <c:v>40891</c:v>
                </c:pt>
                <c:pt idx="184">
                  <c:v>40892</c:v>
                </c:pt>
                <c:pt idx="185">
                  <c:v>40893</c:v>
                </c:pt>
                <c:pt idx="186">
                  <c:v>40894</c:v>
                </c:pt>
                <c:pt idx="187">
                  <c:v>40895</c:v>
                </c:pt>
                <c:pt idx="188">
                  <c:v>40896</c:v>
                </c:pt>
                <c:pt idx="189">
                  <c:v>40897</c:v>
                </c:pt>
                <c:pt idx="190">
                  <c:v>40898</c:v>
                </c:pt>
                <c:pt idx="191">
                  <c:v>40899</c:v>
                </c:pt>
                <c:pt idx="192">
                  <c:v>40900</c:v>
                </c:pt>
                <c:pt idx="193">
                  <c:v>40901</c:v>
                </c:pt>
                <c:pt idx="194">
                  <c:v>40902</c:v>
                </c:pt>
                <c:pt idx="195">
                  <c:v>40903</c:v>
                </c:pt>
                <c:pt idx="196">
                  <c:v>40904</c:v>
                </c:pt>
                <c:pt idx="197">
                  <c:v>40905</c:v>
                </c:pt>
                <c:pt idx="198">
                  <c:v>40906</c:v>
                </c:pt>
                <c:pt idx="199">
                  <c:v>40907</c:v>
                </c:pt>
              </c:numCache>
            </c:numRef>
          </c:cat>
          <c:val>
            <c:numRef>
              <c:f>Days!$H$4:$H$203</c:f>
              <c:numCache>
                <c:formatCode>0</c:formatCode>
                <c:ptCount val="200"/>
                <c:pt idx="0">
                  <c:v>0</c:v>
                </c:pt>
                <c:pt idx="1">
                  <c:v>0</c:v>
                </c:pt>
                <c:pt idx="2">
                  <c:v>1</c:v>
                </c:pt>
                <c:pt idx="3">
                  <c:v>1</c:v>
                </c:pt>
                <c:pt idx="4">
                  <c:v>1</c:v>
                </c:pt>
                <c:pt idx="5">
                  <c:v>1</c:v>
                </c:pt>
                <c:pt idx="6">
                  <c:v>2</c:v>
                </c:pt>
                <c:pt idx="7">
                  <c:v>3</c:v>
                </c:pt>
                <c:pt idx="8">
                  <c:v>4</c:v>
                </c:pt>
                <c:pt idx="9">
                  <c:v>4</c:v>
                </c:pt>
                <c:pt idx="10">
                  <c:v>4</c:v>
                </c:pt>
                <c:pt idx="11">
                  <c:v>4</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5</c:v>
                </c:pt>
                <c:pt idx="30">
                  <c:v>5</c:v>
                </c:pt>
                <c:pt idx="31">
                  <c:v>5</c:v>
                </c:pt>
                <c:pt idx="32">
                  <c:v>5</c:v>
                </c:pt>
                <c:pt idx="33">
                  <c:v>5</c:v>
                </c:pt>
                <c:pt idx="34">
                  <c:v>5</c:v>
                </c:pt>
                <c:pt idx="35">
                  <c:v>6</c:v>
                </c:pt>
                <c:pt idx="36">
                  <c:v>10</c:v>
                </c:pt>
                <c:pt idx="37">
                  <c:v>13</c:v>
                </c:pt>
                <c:pt idx="38">
                  <c:v>14</c:v>
                </c:pt>
                <c:pt idx="39">
                  <c:v>14</c:v>
                </c:pt>
                <c:pt idx="40">
                  <c:v>15</c:v>
                </c:pt>
                <c:pt idx="41">
                  <c:v>16</c:v>
                </c:pt>
                <c:pt idx="42">
                  <c:v>16</c:v>
                </c:pt>
                <c:pt idx="43">
                  <c:v>17</c:v>
                </c:pt>
                <c:pt idx="44">
                  <c:v>17</c:v>
                </c:pt>
                <c:pt idx="45">
                  <c:v>17</c:v>
                </c:pt>
                <c:pt idx="46">
                  <c:v>17</c:v>
                </c:pt>
                <c:pt idx="47">
                  <c:v>17</c:v>
                </c:pt>
                <c:pt idx="48">
                  <c:v>17</c:v>
                </c:pt>
                <c:pt idx="49">
                  <c:v>17</c:v>
                </c:pt>
                <c:pt idx="50">
                  <c:v>17</c:v>
                </c:pt>
                <c:pt idx="51">
                  <c:v>17</c:v>
                </c:pt>
                <c:pt idx="52">
                  <c:v>17</c:v>
                </c:pt>
                <c:pt idx="53">
                  <c:v>17</c:v>
                </c:pt>
                <c:pt idx="54">
                  <c:v>17</c:v>
                </c:pt>
                <c:pt idx="55">
                  <c:v>17</c:v>
                </c:pt>
                <c:pt idx="56">
                  <c:v>17</c:v>
                </c:pt>
                <c:pt idx="57">
                  <c:v>17</c:v>
                </c:pt>
                <c:pt idx="58">
                  <c:v>17</c:v>
                </c:pt>
                <c:pt idx="59">
                  <c:v>19</c:v>
                </c:pt>
                <c:pt idx="60">
                  <c:v>19</c:v>
                </c:pt>
                <c:pt idx="61">
                  <c:v>19</c:v>
                </c:pt>
                <c:pt idx="62">
                  <c:v>19</c:v>
                </c:pt>
                <c:pt idx="63">
                  <c:v>19</c:v>
                </c:pt>
                <c:pt idx="64">
                  <c:v>19</c:v>
                </c:pt>
                <c:pt idx="65">
                  <c:v>19</c:v>
                </c:pt>
                <c:pt idx="66">
                  <c:v>19</c:v>
                </c:pt>
                <c:pt idx="67">
                  <c:v>19</c:v>
                </c:pt>
                <c:pt idx="68">
                  <c:v>19</c:v>
                </c:pt>
                <c:pt idx="69">
                  <c:v>19</c:v>
                </c:pt>
                <c:pt idx="70">
                  <c:v>19</c:v>
                </c:pt>
                <c:pt idx="71">
                  <c:v>19</c:v>
                </c:pt>
                <c:pt idx="72">
                  <c:v>19</c:v>
                </c:pt>
                <c:pt idx="73">
                  <c:v>19</c:v>
                </c:pt>
                <c:pt idx="74">
                  <c:v>19</c:v>
                </c:pt>
                <c:pt idx="75">
                  <c:v>19</c:v>
                </c:pt>
                <c:pt idx="76">
                  <c:v>19</c:v>
                </c:pt>
                <c:pt idx="77">
                  <c:v>19</c:v>
                </c:pt>
                <c:pt idx="78">
                  <c:v>20</c:v>
                </c:pt>
                <c:pt idx="79">
                  <c:v>20</c:v>
                </c:pt>
                <c:pt idx="80">
                  <c:v>20</c:v>
                </c:pt>
                <c:pt idx="81">
                  <c:v>20</c:v>
                </c:pt>
                <c:pt idx="82">
                  <c:v>20</c:v>
                </c:pt>
                <c:pt idx="83">
                  <c:v>21</c:v>
                </c:pt>
                <c:pt idx="84">
                  <c:v>22</c:v>
                </c:pt>
                <c:pt idx="85">
                  <c:v>22</c:v>
                </c:pt>
                <c:pt idx="86">
                  <c:v>22</c:v>
                </c:pt>
                <c:pt idx="87">
                  <c:v>23</c:v>
                </c:pt>
                <c:pt idx="88">
                  <c:v>23</c:v>
                </c:pt>
                <c:pt idx="89">
                  <c:v>23</c:v>
                </c:pt>
                <c:pt idx="90">
                  <c:v>27</c:v>
                </c:pt>
                <c:pt idx="91">
                  <c:v>29</c:v>
                </c:pt>
                <c:pt idx="92">
                  <c:v>29</c:v>
                </c:pt>
                <c:pt idx="93">
                  <c:v>31</c:v>
                </c:pt>
                <c:pt idx="94">
                  <c:v>32</c:v>
                </c:pt>
                <c:pt idx="95">
                  <c:v>32</c:v>
                </c:pt>
                <c:pt idx="96">
                  <c:v>33</c:v>
                </c:pt>
                <c:pt idx="97">
                  <c:v>33</c:v>
                </c:pt>
                <c:pt idx="98">
                  <c:v>38</c:v>
                </c:pt>
                <c:pt idx="99">
                  <c:v>39</c:v>
                </c:pt>
                <c:pt idx="100">
                  <c:v>39</c:v>
                </c:pt>
                <c:pt idx="101">
                  <c:v>40</c:v>
                </c:pt>
                <c:pt idx="102">
                  <c:v>40</c:v>
                </c:pt>
                <c:pt idx="103">
                  <c:v>40</c:v>
                </c:pt>
                <c:pt idx="104">
                  <c:v>40</c:v>
                </c:pt>
                <c:pt idx="105">
                  <c:v>42</c:v>
                </c:pt>
                <c:pt idx="106">
                  <c:v>42</c:v>
                </c:pt>
                <c:pt idx="107">
                  <c:v>42</c:v>
                </c:pt>
                <c:pt idx="108">
                  <c:v>45</c:v>
                </c:pt>
                <c:pt idx="109">
                  <c:v>45</c:v>
                </c:pt>
                <c:pt idx="110">
                  <c:v>45</c:v>
                </c:pt>
                <c:pt idx="111">
                  <c:v>50</c:v>
                </c:pt>
                <c:pt idx="112">
                  <c:v>51</c:v>
                </c:pt>
                <c:pt idx="113">
                  <c:v>53</c:v>
                </c:pt>
                <c:pt idx="114">
                  <c:v>56</c:v>
                </c:pt>
                <c:pt idx="115">
                  <c:v>63</c:v>
                </c:pt>
                <c:pt idx="116">
                  <c:v>63</c:v>
                </c:pt>
                <c:pt idx="117">
                  <c:v>63</c:v>
                </c:pt>
                <c:pt idx="118">
                  <c:v>70</c:v>
                </c:pt>
                <c:pt idx="119">
                  <c:v>70</c:v>
                </c:pt>
                <c:pt idx="120">
                  <c:v>74</c:v>
                </c:pt>
                <c:pt idx="121">
                  <c:v>81</c:v>
                </c:pt>
                <c:pt idx="122">
                  <c:v>81</c:v>
                </c:pt>
                <c:pt idx="123">
                  <c:v>81</c:v>
                </c:pt>
                <c:pt idx="124">
                  <c:v>81</c:v>
                </c:pt>
                <c:pt idx="125">
                  <c:v>84</c:v>
                </c:pt>
                <c:pt idx="126">
                  <c:v>85</c:v>
                </c:pt>
                <c:pt idx="127">
                  <c:v>89</c:v>
                </c:pt>
                <c:pt idx="128">
                  <c:v>92</c:v>
                </c:pt>
                <c:pt idx="129">
                  <c:v>95</c:v>
                </c:pt>
                <c:pt idx="130">
                  <c:v>95</c:v>
                </c:pt>
                <c:pt idx="131">
                  <c:v>95</c:v>
                </c:pt>
                <c:pt idx="132">
                  <c:v>95</c:v>
                </c:pt>
                <c:pt idx="133">
                  <c:v>98</c:v>
                </c:pt>
                <c:pt idx="134">
                  <c:v>101</c:v>
                </c:pt>
                <c:pt idx="135">
                  <c:v>103</c:v>
                </c:pt>
                <c:pt idx="136">
                  <c:v>106</c:v>
                </c:pt>
                <c:pt idx="137">
                  <c:v>106</c:v>
                </c:pt>
                <c:pt idx="138">
                  <c:v>106</c:v>
                </c:pt>
                <c:pt idx="139">
                  <c:v>112</c:v>
                </c:pt>
                <c:pt idx="140">
                  <c:v>117</c:v>
                </c:pt>
                <c:pt idx="141">
                  <c:v>122</c:v>
                </c:pt>
                <c:pt idx="142">
                  <c:v>125</c:v>
                </c:pt>
                <c:pt idx="143">
                  <c:v>139</c:v>
                </c:pt>
                <c:pt idx="144">
                  <c:v>139</c:v>
                </c:pt>
                <c:pt idx="145">
                  <c:v>139</c:v>
                </c:pt>
                <c:pt idx="146">
                  <c:v>143</c:v>
                </c:pt>
                <c:pt idx="147">
                  <c:v>146</c:v>
                </c:pt>
                <c:pt idx="148">
                  <c:v>149</c:v>
                </c:pt>
                <c:pt idx="149">
                  <c:v>151</c:v>
                </c:pt>
                <c:pt idx="150">
                  <c:v>155</c:v>
                </c:pt>
                <c:pt idx="151">
                  <c:v>155</c:v>
                </c:pt>
                <c:pt idx="152">
                  <c:v>155</c:v>
                </c:pt>
                <c:pt idx="153">
                  <c:v>165</c:v>
                </c:pt>
                <c:pt idx="154">
                  <c:v>172</c:v>
                </c:pt>
                <c:pt idx="155">
                  <c:v>187</c:v>
                </c:pt>
                <c:pt idx="156">
                  <c:v>192</c:v>
                </c:pt>
                <c:pt idx="157">
                  <c:v>193</c:v>
                </c:pt>
                <c:pt idx="158">
                  <c:v>193</c:v>
                </c:pt>
                <c:pt idx="159">
                  <c:v>193</c:v>
                </c:pt>
                <c:pt idx="160">
                  <c:v>195</c:v>
                </c:pt>
                <c:pt idx="161">
                  <c:v>197</c:v>
                </c:pt>
                <c:pt idx="162">
                  <c:v>197</c:v>
                </c:pt>
                <c:pt idx="163">
                  <c:v>200</c:v>
                </c:pt>
                <c:pt idx="164">
                  <c:v>201</c:v>
                </c:pt>
                <c:pt idx="165">
                  <c:v>201</c:v>
                </c:pt>
                <c:pt idx="166">
                  <c:v>201</c:v>
                </c:pt>
                <c:pt idx="167">
                  <c:v>203</c:v>
                </c:pt>
                <c:pt idx="168">
                  <c:v>205</c:v>
                </c:pt>
                <c:pt idx="169">
                  <c:v>207</c:v>
                </c:pt>
                <c:pt idx="170">
                  <c:v>207</c:v>
                </c:pt>
                <c:pt idx="171">
                  <c:v>207</c:v>
                </c:pt>
                <c:pt idx="172">
                  <c:v>207</c:v>
                </c:pt>
                <c:pt idx="173">
                  <c:v>207</c:v>
                </c:pt>
                <c:pt idx="174">
                  <c:v>209</c:v>
                </c:pt>
                <c:pt idx="175">
                  <c:v>209</c:v>
                </c:pt>
                <c:pt idx="176">
                  <c:v>209</c:v>
                </c:pt>
                <c:pt idx="177">
                  <c:v>209</c:v>
                </c:pt>
                <c:pt idx="178">
                  <c:v>210</c:v>
                </c:pt>
                <c:pt idx="179">
                  <c:v>210</c:v>
                </c:pt>
                <c:pt idx="180">
                  <c:v>210</c:v>
                </c:pt>
                <c:pt idx="181">
                  <c:v>210</c:v>
                </c:pt>
                <c:pt idx="182">
                  <c:v>213</c:v>
                </c:pt>
                <c:pt idx="183">
                  <c:v>213</c:v>
                </c:pt>
                <c:pt idx="184">
                  <c:v>215</c:v>
                </c:pt>
                <c:pt idx="185">
                  <c:v>217</c:v>
                </c:pt>
                <c:pt idx="186">
                  <c:v>217</c:v>
                </c:pt>
                <c:pt idx="187">
                  <c:v>217</c:v>
                </c:pt>
                <c:pt idx="188">
                  <c:v>217</c:v>
                </c:pt>
                <c:pt idx="189">
                  <c:v>219</c:v>
                </c:pt>
                <c:pt idx="190">
                  <c:v>224</c:v>
                </c:pt>
                <c:pt idx="191">
                  <c:v>226</c:v>
                </c:pt>
                <c:pt idx="192">
                  <c:v>231</c:v>
                </c:pt>
                <c:pt idx="193">
                  <c:v>231</c:v>
                </c:pt>
                <c:pt idx="194">
                  <c:v>231</c:v>
                </c:pt>
                <c:pt idx="195">
                  <c:v>231</c:v>
                </c:pt>
                <c:pt idx="196">
                  <c:v>235</c:v>
                </c:pt>
                <c:pt idx="197">
                  <c:v>235</c:v>
                </c:pt>
                <c:pt idx="198">
                  <c:v>237</c:v>
                </c:pt>
                <c:pt idx="199">
                  <c:v>238</c:v>
                </c:pt>
              </c:numCache>
            </c:numRef>
          </c:val>
          <c:extLst>
            <c:ext xmlns:c16="http://schemas.microsoft.com/office/drawing/2014/chart" uri="{C3380CC4-5D6E-409C-BE32-E72D297353CC}">
              <c16:uniqueId val="{00000002-0A6B-B54F-BC2A-92EE08691EB7}"/>
            </c:ext>
          </c:extLst>
        </c:ser>
        <c:dLbls>
          <c:showLegendKey val="0"/>
          <c:showVal val="0"/>
          <c:showCatName val="0"/>
          <c:showSerName val="0"/>
          <c:showPercent val="0"/>
          <c:showBubbleSize val="0"/>
        </c:dLbls>
        <c:axId val="-2105861544"/>
        <c:axId val="-2105857848"/>
      </c:areaChart>
      <c:dateAx>
        <c:axId val="-2105861544"/>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857848"/>
        <c:crosses val="autoZero"/>
        <c:auto val="1"/>
        <c:lblOffset val="100"/>
        <c:baseTimeUnit val="days"/>
        <c:majorUnit val="28"/>
        <c:majorTimeUnit val="days"/>
        <c:minorUnit val="28"/>
        <c:minorTimeUnit val="days"/>
      </c:dateAx>
      <c:valAx>
        <c:axId val="-21058578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86154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7972564965939999"/>
          <c:y val="2.53481951119746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8018119356701993E-2"/>
          <c:y val="0.150648596810014"/>
          <c:w val="0.84703422890439894"/>
          <c:h val="0.805234797457547"/>
        </c:manualLayout>
      </c:layout>
      <c:barChart>
        <c:barDir val="col"/>
        <c:grouping val="clustered"/>
        <c:varyColors val="0"/>
        <c:ser>
          <c:idx val="3"/>
          <c:order val="0"/>
          <c:tx>
            <c:strRef>
              <c:f>Days!$U$1</c:f>
              <c:strCache>
                <c:ptCount val="1"/>
                <c:pt idx="0">
                  <c:v>Flow Debt (weeks; 1 day average)_x000d_</c:v>
                </c:pt>
              </c:strCache>
            </c:strRef>
          </c:tx>
          <c:spPr>
            <a:solidFill>
              <a:srgbClr val="70AD47"/>
            </a:solidFill>
            <a:ln>
              <a:noFill/>
            </a:ln>
            <a:effectLst/>
          </c:spPr>
          <c:invertIfNegative val="1"/>
          <c:cat>
            <c:numRef>
              <c:f>Days!$A$4:$A$203</c:f>
              <c:numCache>
                <c:formatCode>m/d/yy</c:formatCode>
                <c:ptCount val="200"/>
                <c:pt idx="0">
                  <c:v>40708</c:v>
                </c:pt>
                <c:pt idx="1">
                  <c:v>40709</c:v>
                </c:pt>
                <c:pt idx="2">
                  <c:v>40710</c:v>
                </c:pt>
                <c:pt idx="3">
                  <c:v>40711</c:v>
                </c:pt>
                <c:pt idx="4">
                  <c:v>40712</c:v>
                </c:pt>
                <c:pt idx="5">
                  <c:v>40713</c:v>
                </c:pt>
                <c:pt idx="6">
                  <c:v>40714</c:v>
                </c:pt>
                <c:pt idx="7">
                  <c:v>40715</c:v>
                </c:pt>
                <c:pt idx="8">
                  <c:v>40716</c:v>
                </c:pt>
                <c:pt idx="9">
                  <c:v>40717</c:v>
                </c:pt>
                <c:pt idx="10">
                  <c:v>40718</c:v>
                </c:pt>
                <c:pt idx="11">
                  <c:v>40719</c:v>
                </c:pt>
                <c:pt idx="12">
                  <c:v>40720</c:v>
                </c:pt>
                <c:pt idx="13">
                  <c:v>40721</c:v>
                </c:pt>
                <c:pt idx="14">
                  <c:v>40722</c:v>
                </c:pt>
                <c:pt idx="15">
                  <c:v>40723</c:v>
                </c:pt>
                <c:pt idx="16">
                  <c:v>40724</c:v>
                </c:pt>
                <c:pt idx="17">
                  <c:v>40725</c:v>
                </c:pt>
                <c:pt idx="18">
                  <c:v>40726</c:v>
                </c:pt>
                <c:pt idx="19">
                  <c:v>40727</c:v>
                </c:pt>
                <c:pt idx="20">
                  <c:v>40728</c:v>
                </c:pt>
                <c:pt idx="21">
                  <c:v>40729</c:v>
                </c:pt>
                <c:pt idx="22">
                  <c:v>40730</c:v>
                </c:pt>
                <c:pt idx="23">
                  <c:v>40731</c:v>
                </c:pt>
                <c:pt idx="24">
                  <c:v>40732</c:v>
                </c:pt>
                <c:pt idx="25">
                  <c:v>40733</c:v>
                </c:pt>
                <c:pt idx="26">
                  <c:v>40734</c:v>
                </c:pt>
                <c:pt idx="27">
                  <c:v>40735</c:v>
                </c:pt>
                <c:pt idx="28">
                  <c:v>40736</c:v>
                </c:pt>
                <c:pt idx="29">
                  <c:v>40737</c:v>
                </c:pt>
                <c:pt idx="30">
                  <c:v>40738</c:v>
                </c:pt>
                <c:pt idx="31">
                  <c:v>40739</c:v>
                </c:pt>
                <c:pt idx="32">
                  <c:v>40740</c:v>
                </c:pt>
                <c:pt idx="33">
                  <c:v>40741</c:v>
                </c:pt>
                <c:pt idx="34">
                  <c:v>40742</c:v>
                </c:pt>
                <c:pt idx="35">
                  <c:v>40743</c:v>
                </c:pt>
                <c:pt idx="36">
                  <c:v>40744</c:v>
                </c:pt>
                <c:pt idx="37">
                  <c:v>40745</c:v>
                </c:pt>
                <c:pt idx="38">
                  <c:v>40746</c:v>
                </c:pt>
                <c:pt idx="39">
                  <c:v>40747</c:v>
                </c:pt>
                <c:pt idx="40">
                  <c:v>40748</c:v>
                </c:pt>
                <c:pt idx="41">
                  <c:v>40749</c:v>
                </c:pt>
                <c:pt idx="42">
                  <c:v>40750</c:v>
                </c:pt>
                <c:pt idx="43">
                  <c:v>40751</c:v>
                </c:pt>
                <c:pt idx="44">
                  <c:v>40752</c:v>
                </c:pt>
                <c:pt idx="45">
                  <c:v>40753</c:v>
                </c:pt>
                <c:pt idx="46">
                  <c:v>40754</c:v>
                </c:pt>
                <c:pt idx="47">
                  <c:v>40755</c:v>
                </c:pt>
                <c:pt idx="48">
                  <c:v>40756</c:v>
                </c:pt>
                <c:pt idx="49">
                  <c:v>40757</c:v>
                </c:pt>
                <c:pt idx="50">
                  <c:v>40758</c:v>
                </c:pt>
                <c:pt idx="51">
                  <c:v>40759</c:v>
                </c:pt>
                <c:pt idx="52">
                  <c:v>40760</c:v>
                </c:pt>
                <c:pt idx="53">
                  <c:v>40761</c:v>
                </c:pt>
                <c:pt idx="54">
                  <c:v>40762</c:v>
                </c:pt>
                <c:pt idx="55">
                  <c:v>40763</c:v>
                </c:pt>
                <c:pt idx="56">
                  <c:v>40764</c:v>
                </c:pt>
                <c:pt idx="57">
                  <c:v>40765</c:v>
                </c:pt>
                <c:pt idx="58">
                  <c:v>40766</c:v>
                </c:pt>
                <c:pt idx="59">
                  <c:v>40767</c:v>
                </c:pt>
                <c:pt idx="60">
                  <c:v>40768</c:v>
                </c:pt>
                <c:pt idx="61">
                  <c:v>40769</c:v>
                </c:pt>
                <c:pt idx="62">
                  <c:v>40770</c:v>
                </c:pt>
                <c:pt idx="63">
                  <c:v>40771</c:v>
                </c:pt>
                <c:pt idx="64">
                  <c:v>40772</c:v>
                </c:pt>
                <c:pt idx="65">
                  <c:v>40773</c:v>
                </c:pt>
                <c:pt idx="66">
                  <c:v>40774</c:v>
                </c:pt>
                <c:pt idx="67">
                  <c:v>40775</c:v>
                </c:pt>
                <c:pt idx="68">
                  <c:v>40776</c:v>
                </c:pt>
                <c:pt idx="69">
                  <c:v>40777</c:v>
                </c:pt>
                <c:pt idx="70">
                  <c:v>40778</c:v>
                </c:pt>
                <c:pt idx="71">
                  <c:v>40779</c:v>
                </c:pt>
                <c:pt idx="72">
                  <c:v>40780</c:v>
                </c:pt>
                <c:pt idx="73">
                  <c:v>40781</c:v>
                </c:pt>
                <c:pt idx="74">
                  <c:v>40782</c:v>
                </c:pt>
                <c:pt idx="75">
                  <c:v>40783</c:v>
                </c:pt>
                <c:pt idx="76">
                  <c:v>40784</c:v>
                </c:pt>
                <c:pt idx="77">
                  <c:v>40785</c:v>
                </c:pt>
                <c:pt idx="78">
                  <c:v>40786</c:v>
                </c:pt>
                <c:pt idx="79">
                  <c:v>40787</c:v>
                </c:pt>
                <c:pt idx="80">
                  <c:v>40788</c:v>
                </c:pt>
                <c:pt idx="81">
                  <c:v>40789</c:v>
                </c:pt>
                <c:pt idx="82">
                  <c:v>40790</c:v>
                </c:pt>
                <c:pt idx="83">
                  <c:v>40791</c:v>
                </c:pt>
                <c:pt idx="84">
                  <c:v>40792</c:v>
                </c:pt>
                <c:pt idx="85">
                  <c:v>40793</c:v>
                </c:pt>
                <c:pt idx="86">
                  <c:v>40794</c:v>
                </c:pt>
                <c:pt idx="87">
                  <c:v>40795</c:v>
                </c:pt>
                <c:pt idx="88">
                  <c:v>40796</c:v>
                </c:pt>
                <c:pt idx="89">
                  <c:v>40797</c:v>
                </c:pt>
                <c:pt idx="90">
                  <c:v>40798</c:v>
                </c:pt>
                <c:pt idx="91">
                  <c:v>40799</c:v>
                </c:pt>
                <c:pt idx="92">
                  <c:v>40800</c:v>
                </c:pt>
                <c:pt idx="93">
                  <c:v>40801</c:v>
                </c:pt>
                <c:pt idx="94">
                  <c:v>40802</c:v>
                </c:pt>
                <c:pt idx="95">
                  <c:v>40803</c:v>
                </c:pt>
                <c:pt idx="96">
                  <c:v>40804</c:v>
                </c:pt>
                <c:pt idx="97">
                  <c:v>40805</c:v>
                </c:pt>
                <c:pt idx="98">
                  <c:v>40806</c:v>
                </c:pt>
                <c:pt idx="99">
                  <c:v>40807</c:v>
                </c:pt>
                <c:pt idx="100">
                  <c:v>40808</c:v>
                </c:pt>
                <c:pt idx="101">
                  <c:v>40809</c:v>
                </c:pt>
                <c:pt idx="102">
                  <c:v>40810</c:v>
                </c:pt>
                <c:pt idx="103">
                  <c:v>40811</c:v>
                </c:pt>
                <c:pt idx="104">
                  <c:v>40812</c:v>
                </c:pt>
                <c:pt idx="105">
                  <c:v>40813</c:v>
                </c:pt>
                <c:pt idx="106">
                  <c:v>40814</c:v>
                </c:pt>
                <c:pt idx="107">
                  <c:v>40815</c:v>
                </c:pt>
                <c:pt idx="108">
                  <c:v>40816</c:v>
                </c:pt>
                <c:pt idx="109">
                  <c:v>40817</c:v>
                </c:pt>
                <c:pt idx="110">
                  <c:v>40818</c:v>
                </c:pt>
                <c:pt idx="111">
                  <c:v>40819</c:v>
                </c:pt>
                <c:pt idx="112">
                  <c:v>40820</c:v>
                </c:pt>
                <c:pt idx="113">
                  <c:v>40821</c:v>
                </c:pt>
                <c:pt idx="114">
                  <c:v>40822</c:v>
                </c:pt>
                <c:pt idx="115">
                  <c:v>40823</c:v>
                </c:pt>
                <c:pt idx="116">
                  <c:v>40824</c:v>
                </c:pt>
                <c:pt idx="117">
                  <c:v>40825</c:v>
                </c:pt>
                <c:pt idx="118">
                  <c:v>40826</c:v>
                </c:pt>
                <c:pt idx="119">
                  <c:v>40827</c:v>
                </c:pt>
                <c:pt idx="120">
                  <c:v>40828</c:v>
                </c:pt>
                <c:pt idx="121">
                  <c:v>40829</c:v>
                </c:pt>
                <c:pt idx="122">
                  <c:v>40830</c:v>
                </c:pt>
                <c:pt idx="123">
                  <c:v>40831</c:v>
                </c:pt>
                <c:pt idx="124">
                  <c:v>40832</c:v>
                </c:pt>
                <c:pt idx="125">
                  <c:v>40833</c:v>
                </c:pt>
                <c:pt idx="126">
                  <c:v>40834</c:v>
                </c:pt>
                <c:pt idx="127">
                  <c:v>40835</c:v>
                </c:pt>
                <c:pt idx="128">
                  <c:v>40836</c:v>
                </c:pt>
                <c:pt idx="129">
                  <c:v>40837</c:v>
                </c:pt>
                <c:pt idx="130">
                  <c:v>40838</c:v>
                </c:pt>
                <c:pt idx="131">
                  <c:v>40839</c:v>
                </c:pt>
                <c:pt idx="132">
                  <c:v>40840</c:v>
                </c:pt>
                <c:pt idx="133">
                  <c:v>40841</c:v>
                </c:pt>
                <c:pt idx="134">
                  <c:v>40842</c:v>
                </c:pt>
                <c:pt idx="135">
                  <c:v>40843</c:v>
                </c:pt>
                <c:pt idx="136">
                  <c:v>40844</c:v>
                </c:pt>
                <c:pt idx="137">
                  <c:v>40845</c:v>
                </c:pt>
                <c:pt idx="138">
                  <c:v>40846</c:v>
                </c:pt>
                <c:pt idx="139">
                  <c:v>40847</c:v>
                </c:pt>
                <c:pt idx="140">
                  <c:v>40848</c:v>
                </c:pt>
                <c:pt idx="141">
                  <c:v>40849</c:v>
                </c:pt>
                <c:pt idx="142">
                  <c:v>40850</c:v>
                </c:pt>
                <c:pt idx="143">
                  <c:v>40851</c:v>
                </c:pt>
                <c:pt idx="144">
                  <c:v>40852</c:v>
                </c:pt>
                <c:pt idx="145">
                  <c:v>40853</c:v>
                </c:pt>
                <c:pt idx="146">
                  <c:v>40854</c:v>
                </c:pt>
                <c:pt idx="147">
                  <c:v>40855</c:v>
                </c:pt>
                <c:pt idx="148">
                  <c:v>40856</c:v>
                </c:pt>
                <c:pt idx="149">
                  <c:v>40857</c:v>
                </c:pt>
                <c:pt idx="150">
                  <c:v>40858</c:v>
                </c:pt>
                <c:pt idx="151">
                  <c:v>40859</c:v>
                </c:pt>
                <c:pt idx="152">
                  <c:v>40860</c:v>
                </c:pt>
                <c:pt idx="153">
                  <c:v>40861</c:v>
                </c:pt>
                <c:pt idx="154">
                  <c:v>40862</c:v>
                </c:pt>
                <c:pt idx="155">
                  <c:v>40863</c:v>
                </c:pt>
                <c:pt idx="156">
                  <c:v>40864</c:v>
                </c:pt>
                <c:pt idx="157">
                  <c:v>40865</c:v>
                </c:pt>
                <c:pt idx="158">
                  <c:v>40866</c:v>
                </c:pt>
                <c:pt idx="159">
                  <c:v>40867</c:v>
                </c:pt>
                <c:pt idx="160">
                  <c:v>40868</c:v>
                </c:pt>
                <c:pt idx="161">
                  <c:v>40869</c:v>
                </c:pt>
                <c:pt idx="162">
                  <c:v>40870</c:v>
                </c:pt>
                <c:pt idx="163">
                  <c:v>40871</c:v>
                </c:pt>
                <c:pt idx="164">
                  <c:v>40872</c:v>
                </c:pt>
                <c:pt idx="165">
                  <c:v>40873</c:v>
                </c:pt>
                <c:pt idx="166">
                  <c:v>40874</c:v>
                </c:pt>
                <c:pt idx="167">
                  <c:v>40875</c:v>
                </c:pt>
                <c:pt idx="168">
                  <c:v>40876</c:v>
                </c:pt>
                <c:pt idx="169">
                  <c:v>40877</c:v>
                </c:pt>
                <c:pt idx="170">
                  <c:v>40878</c:v>
                </c:pt>
                <c:pt idx="171">
                  <c:v>40879</c:v>
                </c:pt>
                <c:pt idx="172">
                  <c:v>40880</c:v>
                </c:pt>
                <c:pt idx="173">
                  <c:v>40881</c:v>
                </c:pt>
                <c:pt idx="174">
                  <c:v>40882</c:v>
                </c:pt>
                <c:pt idx="175">
                  <c:v>40883</c:v>
                </c:pt>
                <c:pt idx="176">
                  <c:v>40884</c:v>
                </c:pt>
                <c:pt idx="177">
                  <c:v>40885</c:v>
                </c:pt>
                <c:pt idx="178">
                  <c:v>40886</c:v>
                </c:pt>
                <c:pt idx="179">
                  <c:v>40887</c:v>
                </c:pt>
                <c:pt idx="180">
                  <c:v>40888</c:v>
                </c:pt>
                <c:pt idx="181">
                  <c:v>40889</c:v>
                </c:pt>
                <c:pt idx="182">
                  <c:v>40890</c:v>
                </c:pt>
                <c:pt idx="183">
                  <c:v>40891</c:v>
                </c:pt>
                <c:pt idx="184">
                  <c:v>40892</c:v>
                </c:pt>
                <c:pt idx="185">
                  <c:v>40893</c:v>
                </c:pt>
                <c:pt idx="186">
                  <c:v>40894</c:v>
                </c:pt>
                <c:pt idx="187">
                  <c:v>40895</c:v>
                </c:pt>
                <c:pt idx="188">
                  <c:v>40896</c:v>
                </c:pt>
                <c:pt idx="189">
                  <c:v>40897</c:v>
                </c:pt>
                <c:pt idx="190">
                  <c:v>40898</c:v>
                </c:pt>
                <c:pt idx="191">
                  <c:v>40899</c:v>
                </c:pt>
                <c:pt idx="192">
                  <c:v>40900</c:v>
                </c:pt>
                <c:pt idx="193">
                  <c:v>40901</c:v>
                </c:pt>
                <c:pt idx="194">
                  <c:v>40902</c:v>
                </c:pt>
                <c:pt idx="195">
                  <c:v>40903</c:v>
                </c:pt>
                <c:pt idx="196">
                  <c:v>40904</c:v>
                </c:pt>
                <c:pt idx="197">
                  <c:v>40905</c:v>
                </c:pt>
                <c:pt idx="198">
                  <c:v>40906</c:v>
                </c:pt>
                <c:pt idx="199">
                  <c:v>40907</c:v>
                </c:pt>
              </c:numCache>
            </c:numRef>
          </c:cat>
          <c:val>
            <c:numRef>
              <c:f>Days!$U$4:$U$203</c:f>
              <c:numCache>
                <c:formatCode>0.00</c:formatCode>
                <c:ptCount val="200"/>
                <c:pt idx="0">
                  <c:v>-0.14285714285714299</c:v>
                </c:pt>
                <c:pt idx="1">
                  <c:v>-0.28571428571428598</c:v>
                </c:pt>
                <c:pt idx="2">
                  <c:v>0</c:v>
                </c:pt>
                <c:pt idx="3">
                  <c:v>-0.42857142857142899</c:v>
                </c:pt>
                <c:pt idx="4">
                  <c:v>-0.57142857142857095</c:v>
                </c:pt>
                <c:pt idx="5">
                  <c:v>-0.71428571428571397</c:v>
                </c:pt>
                <c:pt idx="6">
                  <c:v>0</c:v>
                </c:pt>
                <c:pt idx="7">
                  <c:v>0</c:v>
                </c:pt>
                <c:pt idx="8">
                  <c:v>0</c:v>
                </c:pt>
                <c:pt idx="9">
                  <c:v>-0.28571428571428598</c:v>
                </c:pt>
                <c:pt idx="10">
                  <c:v>-0.42857142857142899</c:v>
                </c:pt>
                <c:pt idx="11">
                  <c:v>-0.57142857142857095</c:v>
                </c:pt>
                <c:pt idx="12">
                  <c:v>-0.71428571428571397</c:v>
                </c:pt>
                <c:pt idx="13">
                  <c:v>-0.85714285714285698</c:v>
                </c:pt>
                <c:pt idx="14">
                  <c:v>-1</c:v>
                </c:pt>
                <c:pt idx="15">
                  <c:v>-1.142857142857143</c:v>
                </c:pt>
                <c:pt idx="16">
                  <c:v>-1.285714285714286</c:v>
                </c:pt>
                <c:pt idx="17">
                  <c:v>-1.4285714285714299</c:v>
                </c:pt>
                <c:pt idx="18">
                  <c:v>-1.571428571428571</c:v>
                </c:pt>
                <c:pt idx="19">
                  <c:v>-1.714285714285714</c:v>
                </c:pt>
                <c:pt idx="20">
                  <c:v>-1.857142857142857</c:v>
                </c:pt>
                <c:pt idx="21">
                  <c:v>-2</c:v>
                </c:pt>
                <c:pt idx="22">
                  <c:v>-2.1428571428571428</c:v>
                </c:pt>
                <c:pt idx="23">
                  <c:v>-2.285714285714286</c:v>
                </c:pt>
                <c:pt idx="24">
                  <c:v>-2.4285714285714279</c:v>
                </c:pt>
                <c:pt idx="25">
                  <c:v>-2.5714285714285721</c:v>
                </c:pt>
                <c:pt idx="26">
                  <c:v>-2.714285714285714</c:v>
                </c:pt>
                <c:pt idx="27">
                  <c:v>-2.8571428571428572</c:v>
                </c:pt>
                <c:pt idx="28">
                  <c:v>-3</c:v>
                </c:pt>
                <c:pt idx="29">
                  <c:v>-2.0714285714285712</c:v>
                </c:pt>
                <c:pt idx="30">
                  <c:v>-3.0714285714285721</c:v>
                </c:pt>
                <c:pt idx="31">
                  <c:v>-3.214285714285714</c:v>
                </c:pt>
                <c:pt idx="32">
                  <c:v>-3.3571428571428572</c:v>
                </c:pt>
                <c:pt idx="33">
                  <c:v>-3.5</c:v>
                </c:pt>
                <c:pt idx="34">
                  <c:v>-3.6428571428571428</c:v>
                </c:pt>
                <c:pt idx="35">
                  <c:v>-3.5714285714285721</c:v>
                </c:pt>
                <c:pt idx="36">
                  <c:v>1.732142857142857</c:v>
                </c:pt>
                <c:pt idx="37">
                  <c:v>7.1428571428571397E-2</c:v>
                </c:pt>
                <c:pt idx="38">
                  <c:v>-0.14285714285714299</c:v>
                </c:pt>
                <c:pt idx="39">
                  <c:v>-0.35714285714285698</c:v>
                </c:pt>
                <c:pt idx="40">
                  <c:v>0.28571428571428598</c:v>
                </c:pt>
                <c:pt idx="41">
                  <c:v>0.14285714285714299</c:v>
                </c:pt>
                <c:pt idx="42">
                  <c:v>-0.57142857142857095</c:v>
                </c:pt>
                <c:pt idx="43">
                  <c:v>7.1428571428571397E-2</c:v>
                </c:pt>
                <c:pt idx="44">
                  <c:v>-0.14285714285714299</c:v>
                </c:pt>
                <c:pt idx="45">
                  <c:v>-0.28571428571428598</c:v>
                </c:pt>
                <c:pt idx="46">
                  <c:v>-0.42857142857142899</c:v>
                </c:pt>
                <c:pt idx="47">
                  <c:v>-0.57142857142857095</c:v>
                </c:pt>
                <c:pt idx="48">
                  <c:v>-0.71428571428571397</c:v>
                </c:pt>
                <c:pt idx="49">
                  <c:v>-0.85714285714285698</c:v>
                </c:pt>
                <c:pt idx="50">
                  <c:v>-1</c:v>
                </c:pt>
                <c:pt idx="51">
                  <c:v>-1.142857142857143</c:v>
                </c:pt>
                <c:pt idx="52">
                  <c:v>-1.285714285714286</c:v>
                </c:pt>
                <c:pt idx="53">
                  <c:v>-1.4285714285714299</c:v>
                </c:pt>
                <c:pt idx="54">
                  <c:v>-1.571428571428571</c:v>
                </c:pt>
                <c:pt idx="55">
                  <c:v>-1.714285714285714</c:v>
                </c:pt>
                <c:pt idx="56">
                  <c:v>-1.857142857142857</c:v>
                </c:pt>
                <c:pt idx="57">
                  <c:v>-2</c:v>
                </c:pt>
                <c:pt idx="58">
                  <c:v>-2.1428571428571428</c:v>
                </c:pt>
                <c:pt idx="59">
                  <c:v>0</c:v>
                </c:pt>
                <c:pt idx="60">
                  <c:v>-0.28571428571428598</c:v>
                </c:pt>
                <c:pt idx="61">
                  <c:v>-0.42857142857142899</c:v>
                </c:pt>
                <c:pt idx="62">
                  <c:v>-0.57142857142857095</c:v>
                </c:pt>
                <c:pt idx="63">
                  <c:v>-0.71428571428571397</c:v>
                </c:pt>
                <c:pt idx="64">
                  <c:v>-0.85714285714285698</c:v>
                </c:pt>
                <c:pt idx="65">
                  <c:v>-1</c:v>
                </c:pt>
                <c:pt idx="66">
                  <c:v>-1.142857142857143</c:v>
                </c:pt>
                <c:pt idx="67">
                  <c:v>-1.285714285714286</c:v>
                </c:pt>
                <c:pt idx="68">
                  <c:v>-1.4285714285714299</c:v>
                </c:pt>
                <c:pt idx="69">
                  <c:v>-1.571428571428571</c:v>
                </c:pt>
                <c:pt idx="70">
                  <c:v>-1.714285714285714</c:v>
                </c:pt>
                <c:pt idx="71">
                  <c:v>-1.857142857142857</c:v>
                </c:pt>
                <c:pt idx="72">
                  <c:v>-2</c:v>
                </c:pt>
                <c:pt idx="73">
                  <c:v>-2.1428571428571428</c:v>
                </c:pt>
                <c:pt idx="74">
                  <c:v>-2.285714285714286</c:v>
                </c:pt>
                <c:pt idx="75">
                  <c:v>-2.4285714285714279</c:v>
                </c:pt>
                <c:pt idx="76">
                  <c:v>-2.5714285714285721</c:v>
                </c:pt>
                <c:pt idx="77">
                  <c:v>-2.714285714285714</c:v>
                </c:pt>
                <c:pt idx="78">
                  <c:v>-7.1428571428571397E-2</c:v>
                </c:pt>
                <c:pt idx="79">
                  <c:v>-0.28571428571428598</c:v>
                </c:pt>
                <c:pt idx="80">
                  <c:v>-0.42857142857142899</c:v>
                </c:pt>
                <c:pt idx="81">
                  <c:v>-0.57142857142857095</c:v>
                </c:pt>
                <c:pt idx="82">
                  <c:v>-0.71428571428571397</c:v>
                </c:pt>
                <c:pt idx="83">
                  <c:v>0.14285714285714299</c:v>
                </c:pt>
                <c:pt idx="84">
                  <c:v>0</c:v>
                </c:pt>
                <c:pt idx="85">
                  <c:v>-0.71428571428571397</c:v>
                </c:pt>
                <c:pt idx="86">
                  <c:v>-0.85714285714285698</c:v>
                </c:pt>
                <c:pt idx="87">
                  <c:v>0</c:v>
                </c:pt>
                <c:pt idx="88">
                  <c:v>-0.42857142857142899</c:v>
                </c:pt>
                <c:pt idx="89">
                  <c:v>-0.57142857142857095</c:v>
                </c:pt>
                <c:pt idx="90">
                  <c:v>0</c:v>
                </c:pt>
                <c:pt idx="91">
                  <c:v>-0.107142857142857</c:v>
                </c:pt>
                <c:pt idx="92">
                  <c:v>-0.35714285714285698</c:v>
                </c:pt>
                <c:pt idx="93">
                  <c:v>0.17857142857142899</c:v>
                </c:pt>
                <c:pt idx="94">
                  <c:v>0</c:v>
                </c:pt>
                <c:pt idx="95">
                  <c:v>-0.42857142857142899</c:v>
                </c:pt>
                <c:pt idx="96">
                  <c:v>0.42857142857142899</c:v>
                </c:pt>
                <c:pt idx="97">
                  <c:v>-0.57142857142857095</c:v>
                </c:pt>
                <c:pt idx="98">
                  <c:v>2.8571428571428598E-2</c:v>
                </c:pt>
                <c:pt idx="99">
                  <c:v>0.14285714285714299</c:v>
                </c:pt>
                <c:pt idx="100">
                  <c:v>-0.28571428571428598</c:v>
                </c:pt>
                <c:pt idx="101">
                  <c:v>7.1428571428571397E-2</c:v>
                </c:pt>
                <c:pt idx="102">
                  <c:v>-0.14285714285714299</c:v>
                </c:pt>
                <c:pt idx="103">
                  <c:v>-0.28571428571428598</c:v>
                </c:pt>
                <c:pt idx="104">
                  <c:v>-0.42857142857142899</c:v>
                </c:pt>
                <c:pt idx="105">
                  <c:v>0.107142857142857</c:v>
                </c:pt>
                <c:pt idx="106">
                  <c:v>-0.14285714285714299</c:v>
                </c:pt>
                <c:pt idx="107">
                  <c:v>-0.28571428571428598</c:v>
                </c:pt>
                <c:pt idx="108">
                  <c:v>7.1428571428571397E-2</c:v>
                </c:pt>
                <c:pt idx="109">
                  <c:v>-0.28571428571428598</c:v>
                </c:pt>
                <c:pt idx="110">
                  <c:v>-0.42857142857142899</c:v>
                </c:pt>
                <c:pt idx="111">
                  <c:v>0.314285714285714</c:v>
                </c:pt>
                <c:pt idx="112">
                  <c:v>0</c:v>
                </c:pt>
                <c:pt idx="113">
                  <c:v>0</c:v>
                </c:pt>
                <c:pt idx="114">
                  <c:v>2.3809523809523801E-2</c:v>
                </c:pt>
                <c:pt idx="115">
                  <c:v>-1.38777878078145E-17</c:v>
                </c:pt>
                <c:pt idx="116">
                  <c:v>-0.214285714285714</c:v>
                </c:pt>
                <c:pt idx="117">
                  <c:v>-0.35714285714285698</c:v>
                </c:pt>
                <c:pt idx="118">
                  <c:v>5.10204081632653E-2</c:v>
                </c:pt>
                <c:pt idx="119">
                  <c:v>-0.214285714285714</c:v>
                </c:pt>
                <c:pt idx="120">
                  <c:v>5.3571428571428499E-2</c:v>
                </c:pt>
                <c:pt idx="121">
                  <c:v>0.183673469387755</c:v>
                </c:pt>
                <c:pt idx="122">
                  <c:v>-0.214285714285714</c:v>
                </c:pt>
                <c:pt idx="123">
                  <c:v>-0.35714285714285698</c:v>
                </c:pt>
                <c:pt idx="124">
                  <c:v>-0.5</c:v>
                </c:pt>
                <c:pt idx="125">
                  <c:v>0.33333333333333298</c:v>
                </c:pt>
                <c:pt idx="126">
                  <c:v>0</c:v>
                </c:pt>
                <c:pt idx="127">
                  <c:v>0</c:v>
                </c:pt>
                <c:pt idx="128">
                  <c:v>2.3809523809523801E-2</c:v>
                </c:pt>
                <c:pt idx="129">
                  <c:v>9.5238095238095205E-2</c:v>
                </c:pt>
                <c:pt idx="130">
                  <c:v>-0.28571428571428598</c:v>
                </c:pt>
                <c:pt idx="131">
                  <c:v>-0.42857142857142899</c:v>
                </c:pt>
                <c:pt idx="132">
                  <c:v>-0.57142857142857095</c:v>
                </c:pt>
                <c:pt idx="133">
                  <c:v>2.3809523809523801E-2</c:v>
                </c:pt>
                <c:pt idx="134">
                  <c:v>-2.3809523809523801E-2</c:v>
                </c:pt>
                <c:pt idx="135">
                  <c:v>-0.107142857142857</c:v>
                </c:pt>
                <c:pt idx="136">
                  <c:v>-9.5238095238095205E-2</c:v>
                </c:pt>
                <c:pt idx="137">
                  <c:v>-0.35714285714285698</c:v>
                </c:pt>
                <c:pt idx="138">
                  <c:v>-0.5</c:v>
                </c:pt>
                <c:pt idx="139">
                  <c:v>0.36904761904761901</c:v>
                </c:pt>
                <c:pt idx="140">
                  <c:v>0</c:v>
                </c:pt>
                <c:pt idx="141">
                  <c:v>2.8571428571428501E-2</c:v>
                </c:pt>
                <c:pt idx="142">
                  <c:v>-9.5238095238095205E-2</c:v>
                </c:pt>
                <c:pt idx="143">
                  <c:v>0.13265306122449</c:v>
                </c:pt>
                <c:pt idx="144">
                  <c:v>-0.14285714285714299</c:v>
                </c:pt>
                <c:pt idx="145">
                  <c:v>-0.28571428571428598</c:v>
                </c:pt>
                <c:pt idx="146">
                  <c:v>0</c:v>
                </c:pt>
                <c:pt idx="147">
                  <c:v>2.3809523809523801E-2</c:v>
                </c:pt>
                <c:pt idx="148">
                  <c:v>2.3809523809523801E-2</c:v>
                </c:pt>
                <c:pt idx="149">
                  <c:v>-0.107142857142857</c:v>
                </c:pt>
                <c:pt idx="150">
                  <c:v>0.107142857142857</c:v>
                </c:pt>
                <c:pt idx="151">
                  <c:v>-0.214285714285714</c:v>
                </c:pt>
                <c:pt idx="152">
                  <c:v>-0.35714285714285698</c:v>
                </c:pt>
                <c:pt idx="153">
                  <c:v>0.1</c:v>
                </c:pt>
                <c:pt idx="154">
                  <c:v>2.04081632653061E-2</c:v>
                </c:pt>
                <c:pt idx="155">
                  <c:v>4.7619047619047398E-3</c:v>
                </c:pt>
                <c:pt idx="156">
                  <c:v>0</c:v>
                </c:pt>
                <c:pt idx="157">
                  <c:v>-7.1428571428571397E-2</c:v>
                </c:pt>
                <c:pt idx="158">
                  <c:v>-0.28571428571428598</c:v>
                </c:pt>
                <c:pt idx="159">
                  <c:v>-0.42857142857142899</c:v>
                </c:pt>
                <c:pt idx="160">
                  <c:v>0.46428571428571402</c:v>
                </c:pt>
                <c:pt idx="161">
                  <c:v>0</c:v>
                </c:pt>
                <c:pt idx="162">
                  <c:v>-0.214285714285714</c:v>
                </c:pt>
                <c:pt idx="163">
                  <c:v>2.3809523809523801E-2</c:v>
                </c:pt>
                <c:pt idx="164">
                  <c:v>-7.1428571428571397E-2</c:v>
                </c:pt>
                <c:pt idx="165">
                  <c:v>-0.35714285714285698</c:v>
                </c:pt>
                <c:pt idx="166">
                  <c:v>-0.5</c:v>
                </c:pt>
                <c:pt idx="167">
                  <c:v>-0.25</c:v>
                </c:pt>
                <c:pt idx="168">
                  <c:v>0.17857142857142899</c:v>
                </c:pt>
                <c:pt idx="169">
                  <c:v>0</c:v>
                </c:pt>
                <c:pt idx="170">
                  <c:v>-0.214285714285714</c:v>
                </c:pt>
                <c:pt idx="171">
                  <c:v>-0.35714285714285698</c:v>
                </c:pt>
                <c:pt idx="172">
                  <c:v>-0.5</c:v>
                </c:pt>
                <c:pt idx="173">
                  <c:v>-0.64285714285714302</c:v>
                </c:pt>
                <c:pt idx="174">
                  <c:v>0.71428571428571397</c:v>
                </c:pt>
                <c:pt idx="175">
                  <c:v>-0.57142857142857095</c:v>
                </c:pt>
                <c:pt idx="176">
                  <c:v>-0.71428571428571397</c:v>
                </c:pt>
                <c:pt idx="177">
                  <c:v>-0.85714285714285698</c:v>
                </c:pt>
                <c:pt idx="178">
                  <c:v>0</c:v>
                </c:pt>
                <c:pt idx="179">
                  <c:v>-0.28571428571428598</c:v>
                </c:pt>
                <c:pt idx="180">
                  <c:v>-0.42857142857142899</c:v>
                </c:pt>
                <c:pt idx="181">
                  <c:v>-0.57142857142857095</c:v>
                </c:pt>
                <c:pt idx="182">
                  <c:v>0</c:v>
                </c:pt>
                <c:pt idx="183">
                  <c:v>-0.214285714285714</c:v>
                </c:pt>
                <c:pt idx="184">
                  <c:v>-7.1428571428571397E-2</c:v>
                </c:pt>
                <c:pt idx="185">
                  <c:v>0.214285714285714</c:v>
                </c:pt>
                <c:pt idx="186">
                  <c:v>-0.28571428571428598</c:v>
                </c:pt>
                <c:pt idx="187">
                  <c:v>-0.42857142857142899</c:v>
                </c:pt>
                <c:pt idx="188">
                  <c:v>-0.57142857142857095</c:v>
                </c:pt>
                <c:pt idx="189">
                  <c:v>0</c:v>
                </c:pt>
                <c:pt idx="190">
                  <c:v>0.1</c:v>
                </c:pt>
                <c:pt idx="191">
                  <c:v>0</c:v>
                </c:pt>
                <c:pt idx="192">
                  <c:v>1.4285714285714299E-2</c:v>
                </c:pt>
                <c:pt idx="193">
                  <c:v>-0.214285714285714</c:v>
                </c:pt>
                <c:pt idx="194">
                  <c:v>-0.35714285714285698</c:v>
                </c:pt>
                <c:pt idx="195">
                  <c:v>-0.5</c:v>
                </c:pt>
                <c:pt idx="196">
                  <c:v>0.19642857142857101</c:v>
                </c:pt>
                <c:pt idx="197">
                  <c:v>-0.14285714285714299</c:v>
                </c:pt>
                <c:pt idx="198">
                  <c:v>0.107142857142857</c:v>
                </c:pt>
                <c:pt idx="199">
                  <c:v>7.1428571428571397E-2</c:v>
                </c:pt>
              </c:numCache>
            </c:numRef>
          </c:val>
          <c:extLst>
            <c:ext xmlns:c14="http://schemas.microsoft.com/office/drawing/2007/8/2/chart" uri="{6F2FDCE9-48DA-4B69-8628-5D25D57E5C99}">
              <c14:invertSolidFillFmt>
                <c14:spPr xmlns:c14="http://schemas.microsoft.com/office/drawing/2007/8/2/chart">
                  <a:solidFill>
                    <a:srgbClr val="FF0000"/>
                  </a:solidFill>
                  <a:ln>
                    <a:noFill/>
                  </a:ln>
                  <a:effectLst/>
                </c14:spPr>
              </c14:invertSolidFillFmt>
            </c:ext>
            <c:ext xmlns:c16="http://schemas.microsoft.com/office/drawing/2014/chart" uri="{C3380CC4-5D6E-409C-BE32-E72D297353CC}">
              <c16:uniqueId val="{00000000-2DA9-1544-86F9-093AFBDADC86}"/>
            </c:ext>
          </c:extLst>
        </c:ser>
        <c:dLbls>
          <c:showLegendKey val="0"/>
          <c:showVal val="0"/>
          <c:showCatName val="0"/>
          <c:showSerName val="0"/>
          <c:showPercent val="0"/>
          <c:showBubbleSize val="0"/>
        </c:dLbls>
        <c:gapWidth val="0"/>
        <c:overlap val="100"/>
        <c:axId val="-2105825352"/>
        <c:axId val="-2105822872"/>
      </c:barChart>
      <c:dateAx>
        <c:axId val="-2105825352"/>
        <c:scaling>
          <c:orientation val="minMax"/>
        </c:scaling>
        <c:delete val="0"/>
        <c:axPos val="b"/>
        <c:numFmt formatCode="m/d/yy" sourceLinked="1"/>
        <c:majorTickMark val="out"/>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822872"/>
        <c:crosses val="autoZero"/>
        <c:auto val="1"/>
        <c:lblOffset val="100"/>
        <c:baseTimeUnit val="days"/>
        <c:majorUnit val="28"/>
        <c:majorTimeUnit val="days"/>
        <c:minorUnit val="28"/>
        <c:minorTimeUnit val="days"/>
      </c:dateAx>
      <c:valAx>
        <c:axId val="-21058228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582535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0.png"/></Relationships>
</file>

<file path=ppt/drawings/drawing1.xml><?xml version="1.0" encoding="utf-8"?>
<c:userShapes xmlns:c="http://schemas.openxmlformats.org/drawingml/2006/chart">
  <cdr:relSizeAnchor xmlns:cdr="http://schemas.openxmlformats.org/drawingml/2006/chartDrawing">
    <cdr:from>
      <cdr:x>0.66404</cdr:x>
      <cdr:y>0.73092</cdr:y>
    </cdr:from>
    <cdr:to>
      <cdr:x>1</cdr:x>
      <cdr:y>0.8494</cdr:y>
    </cdr:to>
    <cdr:sp macro="" textlink="">
      <cdr:nvSpPr>
        <cdr:cNvPr id="2" name="TextBox 1"/>
        <cdr:cNvSpPr txBox="1"/>
      </cdr:nvSpPr>
      <cdr:spPr>
        <a:xfrm xmlns:a="http://schemas.openxmlformats.org/drawingml/2006/main">
          <a:off x="3276340" y="1155697"/>
          <a:ext cx="1657610" cy="187334"/>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a:solidFill>
                <a:srgbClr val="6C0000"/>
              </a:solidFill>
            </a:rPr>
            <a:t>In "Flow Debt"</a:t>
          </a:r>
        </a:p>
      </cdr:txBody>
    </cdr:sp>
  </cdr:relSizeAnchor>
  <cdr:relSizeAnchor xmlns:cdr="http://schemas.openxmlformats.org/drawingml/2006/chartDrawing">
    <cdr:from>
      <cdr:x>0.73198</cdr:x>
      <cdr:y>0.29004</cdr:y>
    </cdr:from>
    <cdr:to>
      <cdr:x>0.93243</cdr:x>
      <cdr:y>0.39418</cdr:y>
    </cdr:to>
    <cdr:sp macro="" textlink="">
      <cdr:nvSpPr>
        <cdr:cNvPr id="3" name="TextBox 1"/>
        <cdr:cNvSpPr txBox="1"/>
      </cdr:nvSpPr>
      <cdr:spPr>
        <a:xfrm xmlns:a="http://schemas.openxmlformats.org/drawingml/2006/main">
          <a:off x="3967981" y="425449"/>
          <a:ext cx="1086620" cy="15274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a:solidFill>
                <a:srgbClr val="1E2F13"/>
              </a:solidFill>
            </a:rPr>
            <a:t>In "Flow Credit"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D9515D-BA14-C745-911B-144878B7B768}" type="datetimeFigureOut">
              <a:rPr lang="en-US" smtClean="0"/>
              <a:t>12/7/19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8EBE79-E090-0D4B-8053-D38A7C200BA6}" type="slidenum">
              <a:rPr lang="en-US" smtClean="0"/>
              <a:t>‹#›</a:t>
            </a:fld>
            <a:endParaRPr lang="en-US"/>
          </a:p>
        </p:txBody>
      </p:sp>
    </p:spTree>
    <p:extLst>
      <p:ext uri="{BB962C8B-B14F-4D97-AF65-F5344CB8AC3E}">
        <p14:creationId xmlns:p14="http://schemas.microsoft.com/office/powerpoint/2010/main" val="3416970248"/>
      </p:ext>
    </p:extLst>
  </p:cSld>
  <p:clrMap bg1="lt1" tx1="dk1" bg2="lt2" tx2="dk2" accent1="accent1" accent2="accent2" accent3="accent3" accent4="accent4" accent5="accent5" accent6="accent6" hlink="hlink" folHlink="folHlink"/>
  <p:notesStyle>
    <a:lvl1pPr marL="0" algn="l"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400" kern="1200">
        <a:solidFill>
          <a:schemeClr val="tx1"/>
        </a:solidFill>
        <a:latin typeface="+mn-lt"/>
        <a:ea typeface="+mn-ea"/>
        <a:cs typeface="+mn-cs"/>
      </a:defRPr>
    </a:lvl2pPr>
    <a:lvl3pPr marL="914400" algn="l" defTabSz="457200" rtl="0" eaLnBrk="1" latinLnBrk="0" hangingPunct="1">
      <a:defRPr sz="1400" kern="1200">
        <a:solidFill>
          <a:schemeClr val="tx1"/>
        </a:solidFill>
        <a:latin typeface="+mn-lt"/>
        <a:ea typeface="+mn-ea"/>
        <a:cs typeface="+mn-cs"/>
      </a:defRPr>
    </a:lvl3pPr>
    <a:lvl4pPr marL="1371600" algn="l" defTabSz="457200" rtl="0" eaLnBrk="1" latinLnBrk="0" hangingPunct="1">
      <a:defRPr sz="1400" kern="1200">
        <a:solidFill>
          <a:schemeClr val="tx1"/>
        </a:solidFill>
        <a:latin typeface="+mn-lt"/>
        <a:ea typeface="+mn-ea"/>
        <a:cs typeface="+mn-cs"/>
      </a:defRPr>
    </a:lvl4pPr>
    <a:lvl5pPr marL="1828800" algn="l" defTabSz="457200" rtl="0" eaLnBrk="1" latinLnBrk="0" hangingPunct="1">
      <a:defRPr sz="14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www.hofstede-insights.com/country-comparison/bulgaria,turkey,the-usa/" TargetMode="External"/><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vimeo.com/86839451" TargetMode="External"/><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xp123.com/articles/invest-in-good-stories-and-smart-task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probabilitymanagement.org/library/Probability_Management_Part1s.pdf"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Agile teams commonly apply 'yesterday's weather' to estimate delivery dates and required resources.  </a:t>
            </a:r>
          </a:p>
          <a:p>
            <a:r>
              <a:rPr lang="en-US" dirty="0"/>
              <a:t>Unfortunately, the overall success of this approach is mediocre, at best. Can we do better?  Yes, we can!</a:t>
            </a:r>
          </a:p>
          <a:p>
            <a:endParaRPr lang="en-US" dirty="0"/>
          </a:p>
          <a:p>
            <a:r>
              <a:rPr lang="en-US" dirty="0"/>
              <a:t>In this hands-on workshop you </a:t>
            </a:r>
            <a:r>
              <a:rPr lang="en-US" dirty="0" err="1"/>
              <a:t>wíll</a:t>
            </a:r>
            <a:r>
              <a:rPr lang="en-US" dirty="0"/>
              <a:t> learn how adopting a probabilistic framework allows teams to apply more reliable forecasting techniques for better outcomes. In short, Probabilistic Forecasting uses historical data from the actual delivery history of a project team and combines it with probabilistic techniques &amp; Monte Carlo simulations to greatly enhance the reliability of your team's forecasts.</a:t>
            </a:r>
          </a:p>
        </p:txBody>
      </p:sp>
      <p:sp>
        <p:nvSpPr>
          <p:cNvPr id="4" name="Slide Number Placeholder 3"/>
          <p:cNvSpPr>
            <a:spLocks noGrp="1"/>
          </p:cNvSpPr>
          <p:nvPr>
            <p:ph type="sldNum" sz="quarter" idx="10"/>
          </p:nvPr>
        </p:nvSpPr>
        <p:spPr/>
        <p:txBody>
          <a:bodyPr/>
          <a:lstStyle/>
          <a:p>
            <a:fld id="{E68EBE79-E090-0D4B-8053-D38A7C200BA6}" type="slidenum">
              <a:rPr lang="en-US" smtClean="0"/>
              <a:t>1</a:t>
            </a:fld>
            <a:endParaRPr lang="en-US"/>
          </a:p>
        </p:txBody>
      </p:sp>
    </p:spTree>
    <p:extLst>
      <p:ext uri="{BB962C8B-B14F-4D97-AF65-F5344CB8AC3E}">
        <p14:creationId xmlns:p14="http://schemas.microsoft.com/office/powerpoint/2010/main" val="3238803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cap="none" dirty="0">
                <a:latin typeface="Arial" charset="0"/>
              </a:rPr>
              <a:t>Information reduces uncertainty about decisions that have economic consequences.</a:t>
            </a:r>
          </a:p>
          <a:p>
            <a:r>
              <a:rPr lang="en-US" sz="1400" b="0" cap="none" dirty="0">
                <a:latin typeface="Arial" charset="0"/>
              </a:rPr>
              <a:t>In business the reasons we measure</a:t>
            </a:r>
            <a:r>
              <a:rPr lang="en-US" sz="1400" b="0" cap="none" baseline="0" dirty="0">
                <a:latin typeface="Arial" charset="0"/>
              </a:rPr>
              <a:t> something are at least partially related to how the measurement affects management decisions.</a:t>
            </a:r>
            <a:endParaRPr lang="en-US" sz="1400" b="0" cap="none" dirty="0">
              <a:latin typeface="Arial" charset="0"/>
            </a:endParaRPr>
          </a:p>
          <a:p>
            <a:endParaRPr lang="en-US" sz="1400" dirty="0"/>
          </a:p>
          <a:p>
            <a:r>
              <a:rPr lang="en-US" sz="1400" dirty="0"/>
              <a:t>If we are uncertain about a business decision that means we have</a:t>
            </a:r>
            <a:r>
              <a:rPr lang="en-US" sz="1400" baseline="0" dirty="0"/>
              <a:t> a chance of making the wrong decision. “Wrong” means that there was an alternative decision which have turned …</a:t>
            </a:r>
          </a:p>
          <a:p>
            <a:endParaRPr lang="en-US" sz="1400" baseline="0" dirty="0"/>
          </a:p>
          <a:p>
            <a:endParaRPr lang="en-US" sz="1400" baseline="0" dirty="0"/>
          </a:p>
          <a:p>
            <a:r>
              <a:rPr lang="en-US" sz="1400" baseline="0" dirty="0"/>
              <a:t>The cost of being wrong id the difference between the “wrong” decision we took and the alternative we would have chosen if we had perfect information.</a:t>
            </a:r>
          </a:p>
          <a:p>
            <a:r>
              <a:rPr lang="en-US" sz="1400" baseline="0" dirty="0"/>
              <a:t>For example if we have to decide should we bid for a new project. In order to do that we need to know if the new project is small enough to fit in our portfolio of projects.</a:t>
            </a:r>
          </a:p>
          <a:p>
            <a:endParaRPr lang="en-US" sz="14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a:t>The existence of this risk and the desire to reduce it is the reason the decision maker needs a way to measure the new project. Here we are dealing with a special case of measurement – the forecast. The forecast is a measurement of likely future outcomes (D. Hubbard) If there is no chance that the new project would not fit into our portfolio, there would be no need whatsoever to reduce uncertainty about it – the decision would be risk-free and obvious.</a:t>
            </a:r>
          </a:p>
          <a:p>
            <a:endParaRPr lang="en-US" sz="1400" baseline="0" dirty="0"/>
          </a:p>
          <a:p>
            <a:endParaRPr lang="en-US" sz="1400" dirty="0"/>
          </a:p>
        </p:txBody>
      </p:sp>
    </p:spTree>
    <p:extLst>
      <p:ext uri="{BB962C8B-B14F-4D97-AF65-F5344CB8AC3E}">
        <p14:creationId xmlns:p14="http://schemas.microsoft.com/office/powerpoint/2010/main" val="7079728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Little's Law deals with averages. It can help us calculate the average waiting time of an item in the system or the average lead time for a work item. In product development, we break the project delivery into a batch (or batches) of work items. Using Anderson’s formula, we can forecast how much time it will take for the batch to be processed by the development system.</a:t>
            </a:r>
          </a:p>
        </p:txBody>
      </p:sp>
    </p:spTree>
    <p:extLst>
      <p:ext uri="{BB962C8B-B14F-4D97-AF65-F5344CB8AC3E}">
        <p14:creationId xmlns:p14="http://schemas.microsoft.com/office/powerpoint/2010/main" val="40548321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David Anderson’s original example </a:t>
            </a:r>
            <a:endParaRPr lang="bg-BG" sz="1400" dirty="0"/>
          </a:p>
          <a:p>
            <a:pPr defTabSz="1036930">
              <a:defRPr/>
            </a:pPr>
            <a:endParaRPr lang="en-US" sz="1400" dirty="0"/>
          </a:p>
          <a:p>
            <a:r>
              <a:rPr lang="en-US" sz="1400" dirty="0"/>
              <a:t>We have a major project with 2200 user stories to be delivered. The business needs the project delivered in 10 months. The questions to answer are: How much money do we need? How many people do we need?</a:t>
            </a:r>
          </a:p>
          <a:p>
            <a:r>
              <a:rPr lang="en-US" sz="1400" dirty="0"/>
              <a:t>So we have N = 2200 user stories, T=10 months = 40 weeks. We also have historical data that average lead time for the development organization is 0,4 weeks. Using the Anderson’s formula (2) we have…</a:t>
            </a:r>
          </a:p>
        </p:txBody>
      </p:sp>
    </p:spTree>
    <p:extLst>
      <p:ext uri="{BB962C8B-B14F-4D97-AF65-F5344CB8AC3E}">
        <p14:creationId xmlns:p14="http://schemas.microsoft.com/office/powerpoint/2010/main" val="336578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Development organization has the policy of 1 work item per person hence we will require 22 persons. That assumes the </a:t>
            </a:r>
            <a:r>
              <a:rPr lang="en-US" sz="1400" dirty="0" err="1"/>
              <a:t>dev</a:t>
            </a:r>
            <a:r>
              <a:rPr lang="en-US" sz="1400" dirty="0"/>
              <a:t> queue has finite size of 0 work items. If the </a:t>
            </a:r>
            <a:r>
              <a:rPr lang="en-US" sz="1400" dirty="0" err="1"/>
              <a:t>dev</a:t>
            </a:r>
            <a:r>
              <a:rPr lang="en-US" sz="1400" dirty="0"/>
              <a:t> queue has finite size of 2 user stories we will need 20 persons.</a:t>
            </a:r>
          </a:p>
          <a:p>
            <a:endParaRPr lang="bg-BG" sz="1400" dirty="0"/>
          </a:p>
          <a:p>
            <a:endParaRPr lang="en-US" sz="1400" dirty="0"/>
          </a:p>
        </p:txBody>
      </p:sp>
      <p:sp>
        <p:nvSpPr>
          <p:cNvPr id="4" name="Slide Number Placeholder 3"/>
          <p:cNvSpPr>
            <a:spLocks noGrp="1"/>
          </p:cNvSpPr>
          <p:nvPr>
            <p:ph type="sldNum" sz="quarter" idx="10"/>
          </p:nvPr>
        </p:nvSpPr>
        <p:spPr/>
        <p:txBody>
          <a:bodyPr/>
          <a:lstStyle/>
          <a:p>
            <a:fld id="{E68EBE79-E090-0D4B-8053-D38A7C200BA6}" type="slidenum">
              <a:rPr lang="en-US" smtClean="0"/>
              <a:t>182</a:t>
            </a:fld>
            <a:endParaRPr lang="en-US"/>
          </a:p>
        </p:txBody>
      </p:sp>
    </p:spTree>
    <p:extLst>
      <p:ext uri="{BB962C8B-B14F-4D97-AF65-F5344CB8AC3E}">
        <p14:creationId xmlns:p14="http://schemas.microsoft.com/office/powerpoint/2010/main" val="9406400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And that is the Anderson’s formula applied for calculation the lead time for a project…</a:t>
                </a: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err="1">
                    <a:solidFill>
                      <a:schemeClr val="tx1"/>
                    </a:solidFill>
                    <a:effectLst/>
                    <a:latin typeface="+mn-lt"/>
                    <a:ea typeface="+mn-ea"/>
                    <a:cs typeface="+mn-cs"/>
                  </a:rPr>
                  <a:t>WIP</a:t>
                </a:r>
                <a:r>
                  <a:rPr lang="en-US" sz="1100" b="0" i="0" u="none" strike="noStrike" kern="1200" cap="none" baseline="0" dirty="0">
                    <a:solidFill>
                      <a:schemeClr val="tx1"/>
                    </a:solidFill>
                    <a:effectLst/>
                    <a:latin typeface="+mn-lt"/>
                    <a:ea typeface="+mn-ea"/>
                    <a:cs typeface="+mn-cs"/>
                  </a:rPr>
                  <a:t> and LT are for an existing team with history.</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T is the time period over which the project will be delivered (lead time) </a:t>
                </a:r>
              </a:p>
              <a:p>
                <a:r>
                  <a:rPr lang="en-US" sz="1100" b="0" i="0" u="none" strike="noStrike" kern="1200" cap="none" baseline="0" dirty="0">
                    <a:solidFill>
                      <a:schemeClr val="tx1"/>
                    </a:solidFill>
                    <a:effectLst/>
                    <a:latin typeface="+mn-lt"/>
                    <a:ea typeface="+mn-ea"/>
                    <a:cs typeface="+mn-cs"/>
                  </a:rPr>
                  <a:t>N is the number of items to be delivered or the total arrivals in [0,T]</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𝑊𝐼𝑃</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work in process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smtClean="0">
                                <a:solidFill>
                                  <a:schemeClr val="tx1"/>
                                </a:solidFill>
                                <a:effectLst/>
                                <a:latin typeface="Cambria Math"/>
                                <a:ea typeface="+mn-ea"/>
                                <a:cs typeface="+mn-cs"/>
                              </a:rPr>
                              <m:t>𝐿</m:t>
                            </m:r>
                            <m:r>
                              <a:rPr lang="en-US" sz="1100" b="0" i="1" u="none" strike="noStrike" kern="1200" cap="none" baseline="0">
                                <a:solidFill>
                                  <a:schemeClr val="tx1"/>
                                </a:solidFill>
                                <a:effectLst/>
                                <a:latin typeface="Cambria Math"/>
                                <a:ea typeface="+mn-ea"/>
                                <a:cs typeface="+mn-cs"/>
                              </a:rPr>
                              <m:t>𝑇</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lead time (cycle time) at the development organization level</a:t>
                </a:r>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T = time period over which the project will be delivered (lead time) </a:t>
                </a:r>
              </a:p>
              <a:p>
                <a:r>
                  <a:rPr lang="en-US" sz="1100" b="0" i="0" u="none" strike="noStrike" kern="1200" cap="none" baseline="0" dirty="0">
                    <a:solidFill>
                      <a:schemeClr val="tx1"/>
                    </a:solidFill>
                    <a:effectLst/>
                    <a:latin typeface="+mn-lt"/>
                    <a:ea typeface="+mn-ea"/>
                    <a:cs typeface="+mn-cs"/>
                  </a:rPr>
                  <a:t>N = the number of items to be delivered or the total arrivals in [0,T]</a:t>
                </a:r>
              </a:p>
              <a:p>
                <a:r>
                  <a:rPr lang="en-US" sz="1100" b="0" i="0" u="none" strike="noStrike" kern="1200" cap="none" baseline="0">
                    <a:solidFill>
                      <a:schemeClr val="tx1"/>
                    </a:solidFill>
                    <a:effectLst/>
                    <a:latin typeface="+mn-lt"/>
                    <a:ea typeface="+mn-ea"/>
                    <a:cs typeface="+mn-cs"/>
                  </a:rPr>
                  <a:t>(𝐿𝑇) ̅_𝑝</a:t>
                </a:r>
                <a:r>
                  <a:rPr lang="en-US" sz="1100" b="0" i="0" u="none" strike="noStrike" kern="1200" cap="none" baseline="0" dirty="0">
                    <a:solidFill>
                      <a:schemeClr val="tx1"/>
                    </a:solidFill>
                    <a:effectLst/>
                    <a:latin typeface="+mn-lt"/>
                    <a:ea typeface="+mn-ea"/>
                    <a:cs typeface="+mn-cs"/>
                  </a:rPr>
                  <a:t> = average lead time at the project level or what the client can see</a:t>
                </a:r>
              </a:p>
              <a:p>
                <a:r>
                  <a:rPr lang="en-US" sz="1100" b="0" i="0" u="none" strike="noStrike" kern="1200" cap="none" baseline="0">
                    <a:solidFill>
                      <a:schemeClr val="tx1"/>
                    </a:solidFill>
                    <a:effectLst/>
                    <a:latin typeface="+mn-lt"/>
                    <a:ea typeface="+mn-ea"/>
                    <a:cs typeface="+mn-cs"/>
                  </a:rPr>
                  <a:t>(𝑊𝐼𝑃) ̅_𝑝</a:t>
                </a:r>
                <a:r>
                  <a:rPr lang="en-US" sz="1100" b="0" i="0" u="none" strike="noStrike" kern="1200" cap="none" baseline="0" dirty="0">
                    <a:solidFill>
                      <a:schemeClr val="tx1"/>
                    </a:solidFill>
                    <a:effectLst/>
                    <a:latin typeface="+mn-lt"/>
                    <a:ea typeface="+mn-ea"/>
                    <a:cs typeface="+mn-cs"/>
                  </a:rPr>
                  <a:t> = average work in process at the project level</a:t>
                </a:r>
              </a:p>
              <a:p>
                <a:r>
                  <a:rPr lang="en-US" sz="1100" b="0" i="0" u="none" strike="noStrike" kern="1200" cap="none" baseline="0">
                    <a:solidFill>
                      <a:schemeClr val="tx1"/>
                    </a:solidFill>
                    <a:effectLst/>
                    <a:latin typeface="+mn-lt"/>
                    <a:ea typeface="+mn-ea"/>
                    <a:cs typeface="+mn-cs"/>
                  </a:rPr>
                  <a:t>(𝑊𝐼𝑃) ̅_𝑡</a:t>
                </a:r>
                <a:r>
                  <a:rPr lang="en-US" sz="1100" b="0" i="0" u="none" strike="noStrike" kern="1200" cap="none" baseline="0" dirty="0">
                    <a:solidFill>
                      <a:schemeClr val="tx1"/>
                    </a:solidFill>
                    <a:effectLst/>
                    <a:latin typeface="+mn-lt"/>
                    <a:ea typeface="+mn-ea"/>
                    <a:cs typeface="+mn-cs"/>
                  </a:rPr>
                  <a:t> = average work in process at the development organization level</a:t>
                </a:r>
              </a:p>
              <a:p>
                <a:r>
                  <a:rPr lang="en-US" sz="1100" b="0" i="0" u="none" strike="noStrike" kern="1200" cap="none" baseline="0">
                    <a:solidFill>
                      <a:schemeClr val="tx1"/>
                    </a:solidFill>
                    <a:effectLst/>
                    <a:latin typeface="+mn-lt"/>
                    <a:ea typeface="+mn-ea"/>
                    <a:cs typeface="+mn-cs"/>
                  </a:rPr>
                  <a:t>(𝐶𝑇) ̅_𝑡</a:t>
                </a:r>
                <a:r>
                  <a:rPr lang="en-US" sz="1100" b="0" i="0" u="none" strike="noStrike" kern="1200" cap="none" baseline="0" dirty="0">
                    <a:solidFill>
                      <a:schemeClr val="tx1"/>
                    </a:solidFill>
                    <a:effectLst/>
                    <a:latin typeface="+mn-lt"/>
                    <a:ea typeface="+mn-ea"/>
                    <a:cs typeface="+mn-cs"/>
                  </a:rPr>
                  <a:t> = average lead time (cycle time) at the development organization level</a:t>
                </a:r>
              </a:p>
              <a:p>
                <a:r>
                  <a:rPr lang="en-US" sz="1100" b="0" i="0" u="none" strike="noStrike" kern="1200" cap="none" baseline="0">
                    <a:solidFill>
                      <a:schemeClr val="tx1"/>
                    </a:solidFill>
                    <a:effectLst/>
                    <a:latin typeface="+mn-lt"/>
                    <a:ea typeface="+mn-ea"/>
                    <a:cs typeface="+mn-cs"/>
                  </a:rPr>
                  <a:t>(𝑇𝐻) ̅_𝑝</a:t>
                </a:r>
                <a:r>
                  <a:rPr lang="en-US" sz="1100" b="0" i="0" u="none" strike="noStrike" kern="1200" cap="none" baseline="0" dirty="0">
                    <a:solidFill>
                      <a:schemeClr val="tx1"/>
                    </a:solidFill>
                    <a:effectLst/>
                    <a:latin typeface="+mn-lt"/>
                    <a:ea typeface="+mn-ea"/>
                    <a:cs typeface="+mn-cs"/>
                  </a:rPr>
                  <a:t> = average throughput at the project level</a:t>
                </a:r>
              </a:p>
              <a:p>
                <a:r>
                  <a:rPr lang="en-US" sz="1100" b="0" i="0" u="none" strike="noStrike" kern="1200" cap="none" baseline="0">
                    <a:solidFill>
                      <a:schemeClr val="tx1"/>
                    </a:solidFill>
                    <a:effectLst/>
                    <a:latin typeface="+mn-lt"/>
                    <a:ea typeface="+mn-ea"/>
                    <a:cs typeface="+mn-cs"/>
                  </a:rPr>
                  <a:t>(𝑇𝐻) ̅_𝑡</a:t>
                </a:r>
                <a:r>
                  <a:rPr lang="en-US" sz="1100" b="0" i="0" u="none" strike="noStrike" kern="1200" cap="none" baseline="0" dirty="0">
                    <a:solidFill>
                      <a:schemeClr val="tx1"/>
                    </a:solidFill>
                    <a:effectLst/>
                    <a:latin typeface="+mn-lt"/>
                    <a:ea typeface="+mn-ea"/>
                    <a:cs typeface="+mn-cs"/>
                  </a:rPr>
                  <a:t> = average throughput at the development organization level</a:t>
                </a:r>
              </a:p>
              <a:p>
                <a:endParaRPr lang="bg-BG" dirty="0"/>
              </a:p>
            </p:txBody>
          </p:sp>
        </mc:Fallback>
      </mc:AlternateContent>
    </p:spTree>
    <p:extLst>
      <p:ext uri="{BB962C8B-B14F-4D97-AF65-F5344CB8AC3E}">
        <p14:creationId xmlns:p14="http://schemas.microsoft.com/office/powerpoint/2010/main" val="24226178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Let’s have a similar project with major project with 2200 user stories to be delivered. The business wants to know when we will be able to deliver. There are no options for adding more developers to the development organization so we know the average work in process which is 22 user stories.  We also have historical data that average lead time for the development organization is 0.4 weeks per user story. Using the Anderson’s formula (1) we have:</a:t>
            </a:r>
          </a:p>
          <a:p>
            <a:endParaRPr lang="en-US" dirty="0"/>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Let’s have a similar project with major project with 2200 user stories to be delivered. The business wants to know when we will be able to deliver. There are no options for adding more developers to the development organization so we know the average work in process which is 22 user stories.  We also have historical data that average lead time for the development organization is 0.4 weeks per user story. Using the Anderson’s formula (1) we have the calculation on the slide.</a:t>
            </a:r>
          </a:p>
          <a:p>
            <a:endParaRPr lang="en-US" dirty="0"/>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The result should be used for the second leg of the Z-curve, but that is another topic.</a:t>
            </a:r>
            <a:endParaRPr lang="en-US" sz="1100" b="1" i="1" u="none" strike="noStrike" kern="1200" cap="none" baseline="0" dirty="0">
              <a:solidFill>
                <a:schemeClr val="tx1"/>
              </a:solidFill>
              <a:effectLst/>
              <a:latin typeface="+mn-lt"/>
              <a:ea typeface="+mn-ea"/>
              <a:cs typeface="+mn-cs"/>
            </a:endParaRPr>
          </a:p>
          <a:p>
            <a:endParaRPr lang="bg-BG" dirty="0"/>
          </a:p>
        </p:txBody>
      </p:sp>
    </p:spTree>
    <p:extLst>
      <p:ext uri="{BB962C8B-B14F-4D97-AF65-F5344CB8AC3E}">
        <p14:creationId xmlns:p14="http://schemas.microsoft.com/office/powerpoint/2010/main" val="25363388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Participants will learn how to protect the project delivery date and track project performance using a project buffer.   (15 minutes)</a:t>
            </a:r>
          </a:p>
          <a:p>
            <a:r>
              <a:rPr lang="en-US" dirty="0"/>
              <a:t>http://</a:t>
            </a:r>
            <a:r>
              <a:rPr lang="en-US" dirty="0" err="1"/>
              <a:t>www.infoq.com</a:t>
            </a:r>
            <a:r>
              <a:rPr lang="en-US" dirty="0"/>
              <a:t>/articles/probabilistic-project-planning</a:t>
            </a:r>
          </a:p>
        </p:txBody>
      </p:sp>
      <p:sp>
        <p:nvSpPr>
          <p:cNvPr id="4" name="Slide Number Placeholder 3"/>
          <p:cNvSpPr>
            <a:spLocks noGrp="1"/>
          </p:cNvSpPr>
          <p:nvPr>
            <p:ph type="sldNum" sz="quarter" idx="10"/>
          </p:nvPr>
        </p:nvSpPr>
        <p:spPr/>
        <p:txBody>
          <a:bodyPr/>
          <a:lstStyle/>
          <a:p>
            <a:fld id="{E68EBE79-E090-0D4B-8053-D38A7C200BA6}" type="slidenum">
              <a:rPr lang="en-US" smtClean="0"/>
              <a:t>186</a:t>
            </a:fld>
            <a:endParaRPr lang="en-US"/>
          </a:p>
        </p:txBody>
      </p:sp>
    </p:spTree>
    <p:extLst>
      <p:ext uri="{BB962C8B-B14F-4D97-AF65-F5344CB8AC3E}">
        <p14:creationId xmlns:p14="http://schemas.microsoft.com/office/powerpoint/2010/main" val="11640132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dirty="0"/>
              <a:t>Uncertainty</a:t>
            </a:r>
            <a:r>
              <a:rPr lang="en-US" baseline="0" dirty="0"/>
              <a:t> is reduced by aggregation. </a:t>
            </a:r>
          </a:p>
          <a:p>
            <a:r>
              <a:rPr lang="en-US" sz="1000" dirty="0"/>
              <a:t>Project Buffer is used to protect the project due date promised to the customer from variation in the Throughput.</a:t>
            </a:r>
          </a:p>
          <a:p>
            <a:r>
              <a:rPr lang="en-US" baseline="0" dirty="0"/>
              <a:t>The project delivery date can be protected by creating a buffer of time based on the uncertainty attached to the aggregate amount of work items to be delivered with the project and to </a:t>
            </a:r>
            <a:r>
              <a:rPr lang="en-US" sz="1000" dirty="0"/>
              <a:t>variation in the Throughput.</a:t>
            </a:r>
            <a:endParaRPr lang="en-US" baseline="0" dirty="0"/>
          </a:p>
          <a:p>
            <a:r>
              <a:rPr lang="en-US" baseline="0" dirty="0"/>
              <a:t>Such a buffer is known as project buffer. It’s size could vary from as little as 15% to as much as 200%.</a:t>
            </a:r>
          </a:p>
          <a:p>
            <a:endParaRPr lang="bg-BG" dirty="0"/>
          </a:p>
        </p:txBody>
      </p:sp>
    </p:spTree>
    <p:extLst>
      <p:ext uri="{BB962C8B-B14F-4D97-AF65-F5344CB8AC3E}">
        <p14:creationId xmlns:p14="http://schemas.microsoft.com/office/powerpoint/2010/main" val="32842380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103693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 size of the project buffer must be based on the uncertainty involved in the project. The uncertainty is based on the fact that project delivery time is not a single number but a probability distribution, as in the following histogram.</a:t>
            </a:r>
            <a:endParaRPr lang="en-US" sz="1400" dirty="0"/>
          </a:p>
          <a:p>
            <a:r>
              <a:rPr lang="en-US" sz="1400" kern="1200" dirty="0">
                <a:solidFill>
                  <a:schemeClr val="tx1"/>
                </a:solidFill>
                <a:effectLst/>
                <a:latin typeface="+mn-lt"/>
                <a:ea typeface="+mn-ea"/>
                <a:cs typeface="+mn-cs"/>
              </a:rPr>
              <a:t>The green line is the median (50</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delivery date and indicates that we would deliver the project in 78 or fewer days half of the time. The red line,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indicates that 95% of the time it would take at least 98 days to deliver the product. </a:t>
            </a:r>
          </a:p>
          <a:p>
            <a:r>
              <a:rPr lang="en-US" sz="1400" kern="1200" dirty="0">
                <a:solidFill>
                  <a:schemeClr val="tx1"/>
                </a:solidFill>
                <a:effectLst/>
                <a:latin typeface="+mn-lt"/>
                <a:ea typeface="+mn-ea"/>
                <a:cs typeface="+mn-cs"/>
              </a:rPr>
              <a:t>Going from 50% to 95% probability of success means adding 25% to the project delivery time. </a:t>
            </a:r>
            <a:endParaRPr lang="bg-BG" sz="1400" dirty="0"/>
          </a:p>
        </p:txBody>
      </p:sp>
    </p:spTree>
    <p:extLst>
      <p:ext uri="{BB962C8B-B14F-4D97-AF65-F5344CB8AC3E}">
        <p14:creationId xmlns:p14="http://schemas.microsoft.com/office/powerpoint/2010/main" val="31399709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If we offer our clients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estimate, the 20-day difference between the median and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will be our project buffer, PB, which we can calculate.</a:t>
                </a:r>
              </a:p>
              <a:p>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A project buffer should be sized aggressively because an oversized buffer could lead to uncompetitive proposals and consequently to loss of business.</a:t>
                </a:r>
              </a:p>
              <a:p>
                <a:r>
                  <a:rPr lang="en-US" sz="1400" kern="1200" dirty="0">
                    <a:solidFill>
                      <a:schemeClr val="tx1"/>
                    </a:solidFill>
                    <a:effectLst/>
                    <a:latin typeface="+mn-lt"/>
                    <a:ea typeface="+mn-ea"/>
                    <a:cs typeface="+mn-cs"/>
                  </a:rPr>
                  <a:t>A project buffer should also account for delivery of an uncertain number of work items and for the first and third legs of the Z curve. </a:t>
                </a:r>
              </a:p>
              <a:p>
                <a:endParaRPr lang="bg-BG"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Project Buffer is used to protect the project due date promised to the customer from variation in the Throughput.</a:t>
                </a:r>
              </a:p>
              <a:p>
                <a:r>
                  <a:rPr lang="en-US" dirty="0" smtClean="0"/>
                  <a:t>Uncertainty</a:t>
                </a:r>
                <a:r>
                  <a:rPr lang="en-US" baseline="0" dirty="0" smtClean="0"/>
                  <a:t> is reduced by aggregation. </a:t>
                </a:r>
              </a:p>
              <a:p>
                <a:r>
                  <a:rPr lang="en-US" baseline="0" dirty="0" smtClean="0"/>
                  <a:t>The project delivery date can be protected by creating a buffer of time based on the uncertainty attached to the aggregate amount of work items to be delivered with the project and to </a:t>
                </a:r>
                <a:r>
                  <a:rPr lang="en-US" sz="1100" b="0" i="0" u="none" strike="noStrike" kern="1200" cap="none" baseline="0" dirty="0" smtClean="0">
                    <a:solidFill>
                      <a:schemeClr val="tx1"/>
                    </a:solidFill>
                    <a:effectLst/>
                    <a:latin typeface="+mn-lt"/>
                    <a:ea typeface="+mn-ea"/>
                    <a:cs typeface="+mn-cs"/>
                  </a:rPr>
                  <a:t>variation in the Throughput.</a:t>
                </a:r>
                <a:endParaRPr lang="en-US" baseline="0" dirty="0" smtClean="0"/>
              </a:p>
              <a:p>
                <a:r>
                  <a:rPr lang="en-US" baseline="0" dirty="0" smtClean="0"/>
                  <a:t>Such a buffer is known as project buffer. It’s size could vary from as little as 15% to as much as 200%.</a:t>
                </a:r>
              </a:p>
              <a:p>
                <a:endParaRPr lang="en-US" sz="1100" b="0" i="0" u="none" strike="noStrike" kern="1200" cap="none" baseline="0" dirty="0" smtClean="0">
                  <a:solidFill>
                    <a:schemeClr val="tx1"/>
                  </a:solidFill>
                  <a:effectLst/>
                  <a:latin typeface="+mn-lt"/>
                  <a:ea typeface="+mn-ea"/>
                  <a:cs typeface="+mn-cs"/>
                </a:endParaRPr>
              </a:p>
              <a:p>
                <a:endParaRPr lang="en-US" sz="1100" b="0" i="1" u="none" strike="noStrike" kern="1200" cap="none" baseline="0" dirty="0" smtClean="0">
                  <a:solidFill>
                    <a:schemeClr val="tx1"/>
                  </a:solidFill>
                  <a:effectLst/>
                  <a:latin typeface="+mn-lt"/>
                  <a:ea typeface="+mn-ea"/>
                  <a:cs typeface="+mn-cs"/>
                </a:endParaRPr>
              </a:p>
              <a:p>
                <a:r>
                  <a:rPr lang="en-US" sz="1100" b="0" i="0" u="none" strike="noStrike" kern="1200" cap="none" baseline="0" smtClean="0">
                    <a:solidFill>
                      <a:schemeClr val="tx1"/>
                    </a:solidFill>
                    <a:effectLst/>
                    <a:latin typeface="+mn-lt"/>
                    <a:ea typeface="+mn-ea"/>
                    <a:cs typeface="+mn-cs"/>
                  </a:rPr>
                  <a:t>𝑃𝐵</a:t>
                </a:r>
                <a:r>
                  <a:rPr lang="en-US" sz="1100" b="0" i="0" u="none" strike="noStrike" kern="1200" cap="none" baseline="0" dirty="0">
                    <a:solidFill>
                      <a:schemeClr val="tx1"/>
                    </a:solidFill>
                    <a:effectLst/>
                    <a:latin typeface="+mn-lt"/>
                    <a:ea typeface="+mn-ea"/>
                    <a:cs typeface="+mn-cs"/>
                  </a:rPr>
                  <a:t> is the project buffer in units of time used</a:t>
                </a:r>
              </a:p>
              <a:p>
                <a:r>
                  <a:rPr lang="en-US" sz="1100" b="0" i="0" u="none" strike="noStrike" kern="1200" cap="none" baseline="0">
                    <a:solidFill>
                      <a:schemeClr val="tx1"/>
                    </a:solidFill>
                    <a:effectLst/>
                    <a:latin typeface="+mn-lt"/>
                    <a:ea typeface="+mn-ea"/>
                    <a:cs typeface="+mn-cs"/>
                  </a:rPr>
                  <a:t>¯𝑇𝐻</a:t>
                </a:r>
                <a:r>
                  <a:rPr lang="en-US" sz="1100" b="0" i="0" u="none" strike="noStrike" kern="1200" cap="none" baseline="0" dirty="0">
                    <a:solidFill>
                      <a:schemeClr val="tx1"/>
                    </a:solidFill>
                    <a:effectLst/>
                    <a:latin typeface="+mn-lt"/>
                    <a:ea typeface="+mn-ea"/>
                    <a:cs typeface="+mn-cs"/>
                  </a:rPr>
                  <a:t> is the average throughput for the second leg of the Z-curve</a:t>
                </a:r>
              </a:p>
              <a:p>
                <a:r>
                  <a:rPr lang="en-US" sz="1100" b="0" i="0" u="none" strike="noStrike" kern="1200" cap="none" baseline="0">
                    <a:solidFill>
                      <a:schemeClr val="tx1"/>
                    </a:solidFill>
                    <a:effectLst/>
                    <a:latin typeface="+mn-lt"/>
                    <a:ea typeface="+mn-ea"/>
                    <a:cs typeface="+mn-cs"/>
                  </a:rPr>
                  <a:t>𝑍𝐶</a:t>
                </a:r>
                <a:r>
                  <a:rPr lang="en-US" sz="1100" b="0" i="0" u="none" strike="noStrike" kern="1200" cap="none" baseline="0" dirty="0">
                    <a:solidFill>
                      <a:schemeClr val="tx1"/>
                    </a:solidFill>
                    <a:effectLst/>
                    <a:latin typeface="+mn-lt"/>
                    <a:ea typeface="+mn-ea"/>
                    <a:cs typeface="+mn-cs"/>
                  </a:rPr>
                  <a:t> is the </a:t>
                </a:r>
                <a:r>
                  <a:rPr lang="en-US" sz="1100" b="0" i="0" u="none" strike="noStrike" kern="1200" cap="none" baseline="0" dirty="0" err="1">
                    <a:solidFill>
                      <a:schemeClr val="tx1"/>
                    </a:solidFill>
                    <a:effectLst/>
                    <a:latin typeface="+mn-lt"/>
                    <a:ea typeface="+mn-ea"/>
                    <a:cs typeface="+mn-cs"/>
                  </a:rPr>
                  <a:t>cooficent</a:t>
                </a:r>
                <a:r>
                  <a:rPr lang="en-US" sz="1100" b="0" i="0" u="none" strike="noStrike" kern="1200" cap="none" baseline="0" dirty="0">
                    <a:solidFill>
                      <a:schemeClr val="tx1"/>
                    </a:solidFill>
                    <a:effectLst/>
                    <a:latin typeface="+mn-lt"/>
                    <a:ea typeface="+mn-ea"/>
                    <a:cs typeface="+mn-cs"/>
                  </a:rPr>
                  <a:t> for accounting for the first and third legs of the Z-curve. Usually is </a:t>
                </a:r>
                <a:r>
                  <a:rPr lang="en-US" sz="1100" b="0" i="0" u="none" strike="noStrike" kern="1200" cap="none" baseline="0" dirty="0" err="1">
                    <a:solidFill>
                      <a:schemeClr val="tx1"/>
                    </a:solidFill>
                    <a:effectLst/>
                    <a:latin typeface="+mn-lt"/>
                    <a:ea typeface="+mn-ea"/>
                    <a:cs typeface="+mn-cs"/>
                  </a:rPr>
                  <a:t>is</a:t>
                </a:r>
                <a:r>
                  <a:rPr lang="en-US" sz="1100" b="0" i="0" u="none" strike="noStrike" kern="1200" cap="none" baseline="0" dirty="0">
                    <a:solidFill>
                      <a:schemeClr val="tx1"/>
                    </a:solidFill>
                    <a:effectLst/>
                    <a:latin typeface="+mn-lt"/>
                    <a:ea typeface="+mn-ea"/>
                    <a:cs typeface="+mn-cs"/>
                  </a:rPr>
                  <a:t> between 25-50%.</a:t>
                </a:r>
              </a:p>
              <a:p>
                <a:r>
                  <a:rPr lang="en-US" sz="1100" b="0" i="0" u="none" strike="noStrike" kern="1200" cap="none" baseline="0">
                    <a:solidFill>
                      <a:schemeClr val="tx1"/>
                    </a:solidFill>
                    <a:effectLst/>
                    <a:latin typeface="+mn-lt"/>
                    <a:ea typeface="+mn-ea"/>
                    <a:cs typeface="+mn-cs"/>
                  </a:rPr>
                  <a:t>𝐷𝑀</a:t>
                </a:r>
                <a:r>
                  <a:rPr lang="en-US" sz="1100" b="0" i="0" u="none" strike="noStrike" kern="1200" cap="none" baseline="0" dirty="0">
                    <a:solidFill>
                      <a:schemeClr val="tx1"/>
                    </a:solidFill>
                    <a:effectLst/>
                    <a:latin typeface="+mn-lt"/>
                    <a:ea typeface="+mn-ea"/>
                    <a:cs typeface="+mn-cs"/>
                  </a:rPr>
                  <a:t> is the average percentage of dark matter calculated by appropriate dark matter quotient (based on historical observation). If you don't have history use 40-60% expansion i.e. 1.4-1.6 as the quotient.</a:t>
                </a:r>
              </a:p>
              <a:p>
                <a:r>
                  <a:rPr lang="en-US" sz="1100" b="0" i="0" u="none" strike="noStrike" kern="1200" cap="none" baseline="0">
                    <a:solidFill>
                      <a:schemeClr val="tx1"/>
                    </a:solidFill>
                    <a:effectLst/>
                    <a:latin typeface="+mn-lt"/>
                    <a:ea typeface="+mn-ea"/>
                    <a:cs typeface="+mn-cs"/>
                  </a:rPr>
                  <a:t>𝐹𝐿</a:t>
                </a:r>
                <a:r>
                  <a:rPr lang="en-US" sz="1100" b="0" i="0" u="none" strike="noStrike" kern="1200" cap="none" baseline="0" dirty="0">
                    <a:solidFill>
                      <a:schemeClr val="tx1"/>
                    </a:solidFill>
                    <a:effectLst/>
                    <a:latin typeface="+mn-lt"/>
                    <a:ea typeface="+mn-ea"/>
                    <a:cs typeface="+mn-cs"/>
                  </a:rPr>
                  <a:t> is the average percentage of Failure load.</a:t>
                </a:r>
              </a:p>
              <a:p>
                <a:endParaRPr lang="en-US" dirty="0" smtClean="0"/>
              </a:p>
              <a:p>
                <a:endParaRPr lang="bg-BG" dirty="0"/>
              </a:p>
            </p:txBody>
          </p:sp>
        </mc:Fallback>
      </mc:AlternateContent>
    </p:spTree>
    <p:extLst>
      <p:ext uri="{BB962C8B-B14F-4D97-AF65-F5344CB8AC3E}">
        <p14:creationId xmlns:p14="http://schemas.microsoft.com/office/powerpoint/2010/main" val="5493921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We sum up all the safety time added to the project duration and call it a project buffer. We borrow this concept, called buffer management, from the Theory of Constraints (TOC). We visualize and monitor the buffer during the project to ensure that project due date is protected. Hidden buffers are always fully consumed and wasted. Buffer management helps us identify potential problems much earlier than we ordinarily would with traditional project-management techniques. It provides focus and helps management be proactive. Building explicit buffering into the project plan would also help communicate the degree of anticipated risk in the work and demonstrate that we are mitigating it from day one.</a:t>
            </a:r>
            <a:r>
              <a:rPr lang="en-US" sz="1400" dirty="0">
                <a:effectLst/>
              </a:rPr>
              <a:t> </a:t>
            </a:r>
            <a:endParaRPr lang="bg-BG" sz="1400" dirty="0"/>
          </a:p>
        </p:txBody>
      </p:sp>
    </p:spTree>
    <p:extLst>
      <p:ext uri="{BB962C8B-B14F-4D97-AF65-F5344CB8AC3E}">
        <p14:creationId xmlns:p14="http://schemas.microsoft.com/office/powerpoint/2010/main" val="4270213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Probabilistic high-level plan forecasts the initial budget and also the range of the time frame for a project. We don’t plan in detail what is not absolutely necessary to plan. The short-term details, like the scheduling, are done based on the immediate needs and capabilities – and we create these schedules upon the execution of the higher level plan. When executing the high-level plan we have to keep focus on the project intent but we can never be certain which paths will offer the best chances of realizing it. We exploit uncertainty by making a series of small choices which open up further options then observe the effects of our actions and exploit unexpected successes.</a:t>
            </a:r>
          </a:p>
        </p:txBody>
      </p:sp>
    </p:spTree>
    <p:extLst>
      <p:ext uri="{BB962C8B-B14F-4D97-AF65-F5344CB8AC3E}">
        <p14:creationId xmlns:p14="http://schemas.microsoft.com/office/powerpoint/2010/main" val="19994249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Project buffer usage determines whether or not the delivery date is affected.</a:t>
            </a:r>
          </a:p>
          <a:p>
            <a:r>
              <a:rPr lang="en-US" baseline="0" dirty="0"/>
              <a:t>Buffer usage should be monitored as a percentage used.</a:t>
            </a:r>
          </a:p>
          <a:p>
            <a:endParaRPr lang="en-US" dirty="0"/>
          </a:p>
          <a:p>
            <a:r>
              <a:rPr lang="en-US" dirty="0"/>
              <a:t>We are visualizing the cumulative buffer usage just</a:t>
            </a:r>
            <a:r>
              <a:rPr lang="en-US" baseline="0" dirty="0"/>
              <a:t> like we would visualize a bank overdraft usage.</a:t>
            </a:r>
          </a:p>
          <a:p>
            <a:endParaRPr lang="en-US" baseline="0" dirty="0"/>
          </a:p>
          <a:p>
            <a:endParaRPr lang="bg-BG" dirty="0"/>
          </a:p>
        </p:txBody>
      </p:sp>
    </p:spTree>
    <p:extLst>
      <p:ext uri="{BB962C8B-B14F-4D97-AF65-F5344CB8AC3E}">
        <p14:creationId xmlns:p14="http://schemas.microsoft.com/office/powerpoint/2010/main" val="9104700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Throughput (delivery rate of the development process per unit time) follows a “Z-curve pattern” (Anderson 2003 and Bakardzhiev 2014)</a:t>
            </a:r>
            <a:r>
              <a:rPr lang="en-US" sz="1400" dirty="0">
                <a:effectLst/>
              </a:rPr>
              <a:t> </a:t>
            </a:r>
          </a:p>
          <a:p>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On the X axis, we have the project time (in this graph, the axes’ units are percent but it may also be days). On the Y axis, we have the number of work items delivered. The Z curve can be divided in three parts or, we can say, it has three legs. There is empirical evidence that for the first 20% of the time, the delivery rate will be slow. Then for 60% of the time, we’ll go faster; it’s the “hyper-productivity” period. And during the final 20%, we’ll go slowly. Of course, numbers may vary depending on the context but the basic principle about the three sections is correct. </a:t>
            </a:r>
            <a:endParaRPr lang="bg-BG" sz="1400" dirty="0"/>
          </a:p>
        </p:txBody>
      </p:sp>
    </p:spTree>
    <p:extLst>
      <p:ext uri="{BB962C8B-B14F-4D97-AF65-F5344CB8AC3E}">
        <p14:creationId xmlns:p14="http://schemas.microsoft.com/office/powerpoint/2010/main" val="31648437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We get the final number of work items by accounting for dark matter and the failure load. We do this by padding the planned (forecasted using RBS) number of work items.</a:t>
                </a:r>
              </a:p>
              <a:p>
                <a:endParaRPr lang="en-US" sz="1400" dirty="0"/>
              </a:p>
              <a:p>
                <a:pPr defTabSz="1036930">
                  <a:defRPr/>
                </a:pPr>
                <a:r>
                  <a:rPr lang="en-US" sz="1400" baseline="0" dirty="0"/>
                  <a:t>Add work items to compensate for the </a:t>
                </a:r>
                <a:r>
                  <a:rPr lang="en-US" sz="1400" dirty="0"/>
                  <a:t>unknown work or dark</a:t>
                </a:r>
                <a:r>
                  <a:rPr lang="en-US" sz="1400" baseline="0" dirty="0"/>
                  <a:t> matter. </a:t>
                </a:r>
                <a:r>
                  <a:rPr lang="en-US" sz="1400" dirty="0"/>
                  <a:t>The number of work items will grow through natural expansion as we investigate them. It is possible some features will</a:t>
                </a:r>
                <a:r>
                  <a:rPr lang="en-US" sz="1400" baseline="0" dirty="0"/>
                  <a:t> </a:t>
                </a:r>
                <a:r>
                  <a:rPr lang="en-US" sz="1400" dirty="0"/>
                  <a:t>be broken into 2 or more once you get started on them. My experience is that I would buffer at least 20% for this and with novice teams on a new product (especially if it was a highly innovative new product where we had no prior knowledge or experience) then I might go as high as 100%.</a:t>
                </a:r>
              </a:p>
              <a:p>
                <a:pPr defTabSz="1036930">
                  <a:defRPr/>
                </a:pPr>
                <a:endParaRPr lang="en-US" sz="1400" baseline="0" dirty="0"/>
              </a:p>
              <a:p>
                <a:pPr defTabSz="1036930">
                  <a:defRPr/>
                </a:pPr>
                <a:r>
                  <a:rPr lang="en-US" sz="1400" baseline="0" dirty="0"/>
                  <a:t>Add work items to compensate for the expected failure load in terms of defects, rework, technical debt.</a:t>
                </a:r>
              </a:p>
              <a:p>
                <a:pPr defTabSz="1036930">
                  <a:defRPr/>
                </a:pPr>
                <a:endParaRPr lang="en-US" sz="1400" baseline="0" dirty="0"/>
              </a:p>
              <a:p>
                <a:pPr marL="0" marR="0" indent="0" algn="l" defTabSz="103693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DM is the average percentage of dark matter we set based on historical observation. If we don't have a history, we use 100%-200% expansion (i.e. 1.0 to 2.0) as the quotient. FL is the average percentage of failure load.</a:t>
                </a:r>
              </a:p>
              <a:p>
                <a:pPr defTabSz="1036930">
                  <a:defRPr/>
                </a:pPr>
                <a:endParaRPr lang="en-US" sz="1400" baseline="0" dirty="0"/>
              </a:p>
              <a:p>
                <a:pPr defTabSz="1036930">
                  <a:defRPr/>
                </a:pPr>
                <a:endParaRPr lang="en-US" sz="1400" baseline="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Project Buffer is used to protect the project due date promised to the customer from variation in the Throughput.</a:t>
                </a:r>
              </a:p>
              <a:p>
                <a:r>
                  <a:rPr lang="en-US" dirty="0" smtClean="0"/>
                  <a:t>Uncertainty</a:t>
                </a:r>
                <a:r>
                  <a:rPr lang="en-US" baseline="0" dirty="0" smtClean="0"/>
                  <a:t> is reduced by aggregation. </a:t>
                </a:r>
              </a:p>
              <a:p>
                <a:r>
                  <a:rPr lang="en-US" baseline="0" dirty="0" smtClean="0"/>
                  <a:t>The project delivery date can be protected by creating a buffer of time based on the uncertainty attached to the aggregate amount of work items to be delivered with the project and to </a:t>
                </a:r>
                <a:r>
                  <a:rPr lang="en-US" sz="1100" b="0" i="0" u="none" strike="noStrike" kern="1200" cap="none" baseline="0" dirty="0" smtClean="0">
                    <a:solidFill>
                      <a:schemeClr val="tx1"/>
                    </a:solidFill>
                    <a:effectLst/>
                    <a:latin typeface="+mn-lt"/>
                    <a:ea typeface="+mn-ea"/>
                    <a:cs typeface="+mn-cs"/>
                  </a:rPr>
                  <a:t>variation in the Throughput.</a:t>
                </a:r>
                <a:endParaRPr lang="en-US" baseline="0" dirty="0" smtClean="0"/>
              </a:p>
              <a:p>
                <a:r>
                  <a:rPr lang="en-US" baseline="0" dirty="0" smtClean="0"/>
                  <a:t>Such a buffer is known as project buffer. It’s size could vary from as little as 15% to as much as 200%.</a:t>
                </a:r>
              </a:p>
              <a:p>
                <a:endParaRPr lang="en-US" sz="1100" b="0" i="0" u="none" strike="noStrike" kern="1200" cap="none" baseline="0" dirty="0" smtClean="0">
                  <a:solidFill>
                    <a:schemeClr val="tx1"/>
                  </a:solidFill>
                  <a:effectLst/>
                  <a:latin typeface="+mn-lt"/>
                  <a:ea typeface="+mn-ea"/>
                  <a:cs typeface="+mn-cs"/>
                </a:endParaRPr>
              </a:p>
              <a:p>
                <a:endParaRPr lang="en-US" sz="1100" b="0" i="1" u="none" strike="noStrike" kern="1200" cap="none" baseline="0" dirty="0" smtClean="0">
                  <a:solidFill>
                    <a:schemeClr val="tx1"/>
                  </a:solidFill>
                  <a:effectLst/>
                  <a:latin typeface="+mn-lt"/>
                  <a:ea typeface="+mn-ea"/>
                  <a:cs typeface="+mn-cs"/>
                </a:endParaRPr>
              </a:p>
              <a:p>
                <a:r>
                  <a:rPr lang="en-US" sz="1100" b="0" i="0" u="none" strike="noStrike" kern="1200" cap="none" baseline="0" smtClean="0">
                    <a:solidFill>
                      <a:schemeClr val="tx1"/>
                    </a:solidFill>
                    <a:effectLst/>
                    <a:latin typeface="+mn-lt"/>
                    <a:ea typeface="+mn-ea"/>
                    <a:cs typeface="+mn-cs"/>
                  </a:rPr>
                  <a:t>𝑃𝐵</a:t>
                </a:r>
                <a:r>
                  <a:rPr lang="en-US" sz="1100" b="0" i="0" u="none" strike="noStrike" kern="1200" cap="none" baseline="0" dirty="0">
                    <a:solidFill>
                      <a:schemeClr val="tx1"/>
                    </a:solidFill>
                    <a:effectLst/>
                    <a:latin typeface="+mn-lt"/>
                    <a:ea typeface="+mn-ea"/>
                    <a:cs typeface="+mn-cs"/>
                  </a:rPr>
                  <a:t> is the project buffer in units of time used</a:t>
                </a:r>
              </a:p>
              <a:p>
                <a:r>
                  <a:rPr lang="en-US" sz="1100" b="0" i="0" u="none" strike="noStrike" kern="1200" cap="none" baseline="0">
                    <a:solidFill>
                      <a:schemeClr val="tx1"/>
                    </a:solidFill>
                    <a:effectLst/>
                    <a:latin typeface="+mn-lt"/>
                    <a:ea typeface="+mn-ea"/>
                    <a:cs typeface="+mn-cs"/>
                  </a:rPr>
                  <a:t>¯𝑇𝐻</a:t>
                </a:r>
                <a:r>
                  <a:rPr lang="en-US" sz="1100" b="0" i="0" u="none" strike="noStrike" kern="1200" cap="none" baseline="0" dirty="0">
                    <a:solidFill>
                      <a:schemeClr val="tx1"/>
                    </a:solidFill>
                    <a:effectLst/>
                    <a:latin typeface="+mn-lt"/>
                    <a:ea typeface="+mn-ea"/>
                    <a:cs typeface="+mn-cs"/>
                  </a:rPr>
                  <a:t> is the average throughput for the second leg of the Z-curve</a:t>
                </a:r>
              </a:p>
              <a:p>
                <a:r>
                  <a:rPr lang="en-US" sz="1100" b="0" i="0" u="none" strike="noStrike" kern="1200" cap="none" baseline="0">
                    <a:solidFill>
                      <a:schemeClr val="tx1"/>
                    </a:solidFill>
                    <a:effectLst/>
                    <a:latin typeface="+mn-lt"/>
                    <a:ea typeface="+mn-ea"/>
                    <a:cs typeface="+mn-cs"/>
                  </a:rPr>
                  <a:t>𝑍𝐶</a:t>
                </a:r>
                <a:r>
                  <a:rPr lang="en-US" sz="1100" b="0" i="0" u="none" strike="noStrike" kern="1200" cap="none" baseline="0" dirty="0">
                    <a:solidFill>
                      <a:schemeClr val="tx1"/>
                    </a:solidFill>
                    <a:effectLst/>
                    <a:latin typeface="+mn-lt"/>
                    <a:ea typeface="+mn-ea"/>
                    <a:cs typeface="+mn-cs"/>
                  </a:rPr>
                  <a:t> is the </a:t>
                </a:r>
                <a:r>
                  <a:rPr lang="en-US" sz="1100" b="0" i="0" u="none" strike="noStrike" kern="1200" cap="none" baseline="0" dirty="0" err="1">
                    <a:solidFill>
                      <a:schemeClr val="tx1"/>
                    </a:solidFill>
                    <a:effectLst/>
                    <a:latin typeface="+mn-lt"/>
                    <a:ea typeface="+mn-ea"/>
                    <a:cs typeface="+mn-cs"/>
                  </a:rPr>
                  <a:t>cooficent</a:t>
                </a:r>
                <a:r>
                  <a:rPr lang="en-US" sz="1100" b="0" i="0" u="none" strike="noStrike" kern="1200" cap="none" baseline="0" dirty="0">
                    <a:solidFill>
                      <a:schemeClr val="tx1"/>
                    </a:solidFill>
                    <a:effectLst/>
                    <a:latin typeface="+mn-lt"/>
                    <a:ea typeface="+mn-ea"/>
                    <a:cs typeface="+mn-cs"/>
                  </a:rPr>
                  <a:t> for accounting for the first and third legs of the Z-curve. Usually is </a:t>
                </a:r>
                <a:r>
                  <a:rPr lang="en-US" sz="1100" b="0" i="0" u="none" strike="noStrike" kern="1200" cap="none" baseline="0" dirty="0" err="1">
                    <a:solidFill>
                      <a:schemeClr val="tx1"/>
                    </a:solidFill>
                    <a:effectLst/>
                    <a:latin typeface="+mn-lt"/>
                    <a:ea typeface="+mn-ea"/>
                    <a:cs typeface="+mn-cs"/>
                  </a:rPr>
                  <a:t>is</a:t>
                </a:r>
                <a:r>
                  <a:rPr lang="en-US" sz="1100" b="0" i="0" u="none" strike="noStrike" kern="1200" cap="none" baseline="0" dirty="0">
                    <a:solidFill>
                      <a:schemeClr val="tx1"/>
                    </a:solidFill>
                    <a:effectLst/>
                    <a:latin typeface="+mn-lt"/>
                    <a:ea typeface="+mn-ea"/>
                    <a:cs typeface="+mn-cs"/>
                  </a:rPr>
                  <a:t> between 25-50%.</a:t>
                </a:r>
              </a:p>
              <a:p>
                <a:r>
                  <a:rPr lang="en-US" sz="1100" b="0" i="0" u="none" strike="noStrike" kern="1200" cap="none" baseline="0">
                    <a:solidFill>
                      <a:schemeClr val="tx1"/>
                    </a:solidFill>
                    <a:effectLst/>
                    <a:latin typeface="+mn-lt"/>
                    <a:ea typeface="+mn-ea"/>
                    <a:cs typeface="+mn-cs"/>
                  </a:rPr>
                  <a:t>𝐷𝑀</a:t>
                </a:r>
                <a:r>
                  <a:rPr lang="en-US" sz="1100" b="0" i="0" u="none" strike="noStrike" kern="1200" cap="none" baseline="0" dirty="0">
                    <a:solidFill>
                      <a:schemeClr val="tx1"/>
                    </a:solidFill>
                    <a:effectLst/>
                    <a:latin typeface="+mn-lt"/>
                    <a:ea typeface="+mn-ea"/>
                    <a:cs typeface="+mn-cs"/>
                  </a:rPr>
                  <a:t> is the average percentage of dark matter calculated by appropriate dark matter quotient (based on historical observation). If you don't have history use 40-60% expansion i.e. 1.4-1.6 as the quotient.</a:t>
                </a:r>
              </a:p>
              <a:p>
                <a:r>
                  <a:rPr lang="en-US" sz="1100" b="0" i="0" u="none" strike="noStrike" kern="1200" cap="none" baseline="0">
                    <a:solidFill>
                      <a:schemeClr val="tx1"/>
                    </a:solidFill>
                    <a:effectLst/>
                    <a:latin typeface="+mn-lt"/>
                    <a:ea typeface="+mn-ea"/>
                    <a:cs typeface="+mn-cs"/>
                  </a:rPr>
                  <a:t>𝐹𝐿</a:t>
                </a:r>
                <a:r>
                  <a:rPr lang="en-US" sz="1100" b="0" i="0" u="none" strike="noStrike" kern="1200" cap="none" baseline="0" dirty="0">
                    <a:solidFill>
                      <a:schemeClr val="tx1"/>
                    </a:solidFill>
                    <a:effectLst/>
                    <a:latin typeface="+mn-lt"/>
                    <a:ea typeface="+mn-ea"/>
                    <a:cs typeface="+mn-cs"/>
                  </a:rPr>
                  <a:t> is the average percentage of Failure load.</a:t>
                </a:r>
              </a:p>
              <a:p>
                <a:endParaRPr lang="en-US" dirty="0" smtClean="0"/>
              </a:p>
              <a:p>
                <a:endParaRPr lang="bg-BG" dirty="0"/>
              </a:p>
            </p:txBody>
          </p:sp>
        </mc:Fallback>
      </mc:AlternateContent>
    </p:spTree>
    <p:extLst>
      <p:ext uri="{BB962C8B-B14F-4D97-AF65-F5344CB8AC3E}">
        <p14:creationId xmlns:p14="http://schemas.microsoft.com/office/powerpoint/2010/main" val="5493921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1036930">
                  <a:defRPr/>
                </a:pPr>
                <a:r>
                  <a:rPr lang="en-US" sz="1400" dirty="0"/>
                  <a:t> is the percent delivered out of total work items to be delivered at time t</a:t>
                </a:r>
              </a:p>
              <a:p>
                <a:pPr defTabSz="1036930">
                  <a:defRPr/>
                </a:pPr>
                <a:r>
                  <a:rPr lang="en-US" sz="1400" dirty="0"/>
                  <a:t> is the number of completed work items at time </a:t>
                </a:r>
                <a:r>
                  <a:rPr lang="en-US" sz="1400" dirty="0" err="1"/>
                  <a:t>i</a:t>
                </a:r>
                <a:endParaRPr lang="en-US" sz="1400" dirty="0"/>
              </a:p>
              <a:p>
                <a:pPr defTabSz="1036930">
                  <a:defRPr/>
                </a:pPr>
                <a:r>
                  <a:rPr lang="en-US" sz="1400" dirty="0"/>
                  <a:t>N is the number of items to be delivered or the total arrivals in [0,T]</a:t>
                </a:r>
              </a:p>
              <a:p>
                <a:pPr defTabSz="1036930">
                  <a:defRPr/>
                </a:pPr>
                <a:endParaRPr lang="en-US" sz="1400" dirty="0"/>
              </a:p>
              <a:p>
                <a:endParaRPr lang="bg-BG" sz="1400" dirty="0"/>
              </a:p>
            </p:txBody>
          </p:sp>
        </mc:Choice>
        <mc:Fallback xmlns="">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smtClean="0">
                    <a:solidFill>
                      <a:schemeClr val="tx1"/>
                    </a:solidFill>
                    <a:effectLst/>
                    <a:latin typeface="Cambria Math"/>
                    <a:ea typeface="+mn-ea"/>
                    <a:cs typeface="+mn-cs"/>
                  </a:rPr>
                  <a:t>〖</a:t>
                </a:r>
                <a:r>
                  <a:rPr lang="en-US" sz="1100" b="0" i="0" u="none" strike="noStrike" kern="1200" cap="none" baseline="0">
                    <a:solidFill>
                      <a:schemeClr val="tx1"/>
                    </a:solidFill>
                    <a:effectLst/>
                    <a:latin typeface="Cambria Math"/>
                    <a:ea typeface="+mn-ea"/>
                    <a:cs typeface="+mn-cs"/>
                  </a:rPr>
                  <a:t>𝑃𝐶</a:t>
                </a:r>
                <a:r>
                  <a:rPr lang="en-US" sz="1100" b="0" i="0" u="none" strike="noStrike" kern="1200" cap="none" baseline="0" smtClean="0">
                    <a:solidFill>
                      <a:schemeClr val="tx1"/>
                    </a:solidFill>
                    <a:effectLst/>
                    <a:latin typeface="Cambria Math"/>
                    <a:ea typeface="+mn-ea"/>
                    <a:cs typeface="+mn-cs"/>
                  </a:rPr>
                  <a:t>〗_</a:t>
                </a:r>
                <a:r>
                  <a:rPr lang="en-US" sz="1100" b="0" i="0" u="none" strike="noStrike" kern="1200" cap="none" baseline="0">
                    <a:solidFill>
                      <a:schemeClr val="tx1"/>
                    </a:solidFill>
                    <a:effectLst/>
                    <a:latin typeface="Cambria Math"/>
                    <a:ea typeface="+mn-ea"/>
                    <a:cs typeface="+mn-cs"/>
                  </a:rPr>
                  <a:t>𝑡</a:t>
                </a:r>
                <a:r>
                  <a:rPr lang="en-US" sz="1100" b="0" i="0" u="none" strike="noStrike" kern="1200" cap="none" baseline="0" dirty="0">
                    <a:solidFill>
                      <a:schemeClr val="tx1"/>
                    </a:solidFill>
                    <a:effectLst/>
                    <a:latin typeface="+mn-lt"/>
                    <a:ea typeface="+mn-ea"/>
                    <a:cs typeface="+mn-cs"/>
                  </a:rPr>
                  <a:t> is the percent delivered out of total work items to be delivered at time </a:t>
                </a:r>
                <a:r>
                  <a:rPr lang="en-US" sz="1100" b="0" i="0" u="none" strike="noStrike" kern="1200" cap="none" baseline="0" dirty="0" smtClean="0">
                    <a:solidFill>
                      <a:schemeClr val="tx1"/>
                    </a:solidFill>
                    <a:effectLst/>
                    <a:latin typeface="+mn-lt"/>
                    <a:ea typeface="+mn-ea"/>
                    <a:cs typeface="+mn-cs"/>
                  </a:rPr>
                  <a:t>t</a:t>
                </a: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a:solidFill>
                      <a:schemeClr val="tx1"/>
                    </a:solidFill>
                    <a:effectLst/>
                    <a:latin typeface="Cambria Math"/>
                    <a:ea typeface="+mn-ea"/>
                    <a:cs typeface="+mn-cs"/>
                  </a:rPr>
                  <a:t>𝑁</a:t>
                </a:r>
                <a:r>
                  <a:rPr lang="en-US" sz="1100" b="0" i="0" u="none" strike="noStrike" kern="1200" cap="none" baseline="0" smtClean="0">
                    <a:solidFill>
                      <a:schemeClr val="tx1"/>
                    </a:solidFill>
                    <a:effectLst/>
                    <a:latin typeface="Cambria Math"/>
                    <a:ea typeface="+mn-ea"/>
                    <a:cs typeface="+mn-cs"/>
                  </a:rPr>
                  <a:t>_</a:t>
                </a:r>
                <a:r>
                  <a:rPr lang="en-US" sz="1100" b="0" i="0" u="none" strike="noStrike" kern="1200" cap="none" baseline="0">
                    <a:solidFill>
                      <a:schemeClr val="tx1"/>
                    </a:solidFill>
                    <a:effectLst/>
                    <a:latin typeface="Cambria Math"/>
                    <a:ea typeface="+mn-ea"/>
                    <a:cs typeface="+mn-cs"/>
                  </a:rPr>
                  <a:t>𝑖</a:t>
                </a:r>
                <a:r>
                  <a:rPr lang="en-US" sz="1100" b="0" i="0" u="none" strike="noStrike" kern="1200" cap="none" baseline="0" dirty="0">
                    <a:solidFill>
                      <a:schemeClr val="tx1"/>
                    </a:solidFill>
                    <a:effectLst/>
                    <a:latin typeface="+mn-lt"/>
                    <a:ea typeface="+mn-ea"/>
                    <a:cs typeface="+mn-cs"/>
                  </a:rPr>
                  <a:t> is the number of completed work items at time </a:t>
                </a:r>
                <a:r>
                  <a:rPr lang="en-US" sz="1100" b="0" i="0" u="none" strike="noStrike" kern="1200" cap="none" baseline="0" dirty="0" err="1">
                    <a:solidFill>
                      <a:schemeClr val="tx1"/>
                    </a:solidFill>
                    <a:effectLst/>
                    <a:latin typeface="+mn-lt"/>
                    <a:ea typeface="+mn-ea"/>
                    <a:cs typeface="+mn-cs"/>
                  </a:rPr>
                  <a:t>i</a:t>
                </a:r>
                <a:endParaRPr lang="en-US" sz="1100" b="0" i="0" u="none" strike="noStrike" kern="1200" cap="none" baseline="0" dirty="0">
                  <a:solidFill>
                    <a:schemeClr val="tx1"/>
                  </a:solidFill>
                  <a:effectLst/>
                  <a:latin typeface="+mn-lt"/>
                  <a:ea typeface="+mn-ea"/>
                  <a:cs typeface="+mn-cs"/>
                </a:endParaRP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smtClean="0">
                    <a:solidFill>
                      <a:schemeClr val="tx1"/>
                    </a:solidFill>
                    <a:effectLst/>
                    <a:latin typeface="+mn-lt"/>
                    <a:ea typeface="+mn-ea"/>
                    <a:cs typeface="+mn-cs"/>
                  </a:rPr>
                  <a:t>N is the number of items to be delivered or the total arrivals in [0,T]</a:t>
                </a:r>
              </a:p>
              <a:p>
                <a:pPr marL="0" marR="0" indent="0" algn="l" defTabSz="1152144" rtl="0" eaLnBrk="1" fontAlgn="auto" latinLnBrk="0" hangingPunct="1">
                  <a:lnSpc>
                    <a:spcPct val="100000"/>
                  </a:lnSpc>
                  <a:spcBef>
                    <a:spcPts val="0"/>
                  </a:spcBef>
                  <a:spcAft>
                    <a:spcPts val="0"/>
                  </a:spcAft>
                  <a:buClrTx/>
                  <a:buSzTx/>
                  <a:buFontTx/>
                  <a:buNone/>
                  <a:tabLst/>
                  <a:defRPr/>
                </a:pPr>
                <a:endParaRPr lang="en-US" sz="1100" b="0" i="0" u="none" strike="noStrike" kern="1200" cap="none" baseline="0" dirty="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22419786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 </a:t>
                </a:r>
              </a:p>
              <a:p>
                <a:r>
                  <a:rPr lang="en-US" sz="1400" kern="1200" dirty="0">
                    <a:solidFill>
                      <a:schemeClr val="tx1"/>
                    </a:solidFill>
                    <a:effectLst/>
                    <a:latin typeface="+mn-lt"/>
                    <a:ea typeface="+mn-ea"/>
                    <a:cs typeface="+mn-cs"/>
                  </a:rPr>
                  <a:t>is the project start date.</a:t>
                </a:r>
              </a:p>
              <a:p>
                <a:r>
                  <a:rPr lang="en-US" sz="1400" kern="1200" dirty="0">
                    <a:solidFill>
                      <a:schemeClr val="tx1"/>
                    </a:solidFill>
                    <a:effectLst/>
                    <a:latin typeface="+mn-lt"/>
                    <a:ea typeface="+mn-ea"/>
                    <a:cs typeface="+mn-cs"/>
                  </a:rPr>
                  <a:t>is the date of delivery of the work item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number of completed work items at time </a:t>
                </a:r>
                <a:r>
                  <a:rPr lang="en-US" sz="1400" i="1" kern="1200" dirty="0" err="1">
                    <a:solidFill>
                      <a:schemeClr val="tx1"/>
                    </a:solidFill>
                    <a:effectLst/>
                    <a:latin typeface="+mn-lt"/>
                    <a:ea typeface="+mn-ea"/>
                    <a:cs typeface="+mn-cs"/>
                  </a:rPr>
                  <a:t>i</a:t>
                </a:r>
                <a:r>
                  <a:rPr lang="en-US" sz="1400" i="1"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median </a:t>
                </a:r>
                <a:r>
                  <a:rPr lang="en-US" sz="1400" kern="1200" dirty="0" err="1">
                    <a:solidFill>
                      <a:schemeClr val="tx1"/>
                    </a:solidFill>
                    <a:effectLst/>
                    <a:latin typeface="+mn-lt"/>
                    <a:ea typeface="+mn-ea"/>
                    <a:cs typeface="+mn-cs"/>
                  </a:rPr>
                  <a:t>takt</a:t>
                </a:r>
                <a:r>
                  <a:rPr lang="en-US" sz="1400" kern="1200" dirty="0">
                    <a:solidFill>
                      <a:schemeClr val="tx1"/>
                    </a:solidFill>
                    <a:effectLst/>
                    <a:latin typeface="+mn-lt"/>
                    <a:ea typeface="+mn-ea"/>
                    <a:cs typeface="+mn-cs"/>
                  </a:rPr>
                  <a:t> time for the project.</a:t>
                </a:r>
              </a:p>
              <a:p>
                <a:r>
                  <a:rPr lang="en-US" sz="1400" kern="1200" dirty="0">
                    <a:solidFill>
                      <a:schemeClr val="tx1"/>
                    </a:solidFill>
                    <a:effectLst/>
                    <a:latin typeface="+mn-lt"/>
                    <a:ea typeface="+mn-ea"/>
                    <a:cs typeface="+mn-cs"/>
                  </a:rPr>
                  <a:t>is the percent delivered out of the total work items to be delivered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percent of the project buffer consumed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actual lead time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 is the planned lead time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smtClean="0"/>
                  <a:t>Uncertainty</a:t>
                </a:r>
                <a:r>
                  <a:rPr lang="en-US" baseline="0" dirty="0" smtClean="0"/>
                  <a:t> is reduced by aggregation.</a:t>
                </a:r>
              </a:p>
              <a:p>
                <a:r>
                  <a:rPr lang="en-US" baseline="0" dirty="0" smtClean="0"/>
                  <a:t>The project delivery date can be protected by creating a buffer of time based on the uncertainty attached to the aggregate amount of work items to be delivered with the project.</a:t>
                </a:r>
              </a:p>
              <a:p>
                <a:r>
                  <a:rPr lang="en-US" baseline="0" dirty="0" smtClean="0"/>
                  <a:t>Such a buffer is known as project buffer. It’s size could vary from as little as 15% to as much as 200%.</a:t>
                </a:r>
              </a:p>
              <a:p>
                <a:r>
                  <a:rPr lang="en-US" baseline="0" dirty="0" smtClean="0"/>
                  <a:t>Project buffer usage determines whether or not the delivery date is affected.</a:t>
                </a:r>
              </a:p>
              <a:p>
                <a:r>
                  <a:rPr lang="en-US" baseline="0" dirty="0" smtClean="0"/>
                  <a:t>Buffer usage should be monitored as a percentage used</a:t>
                </a:r>
                <a:r>
                  <a:rPr lang="en-US" baseline="0" dirty="0" smtClean="0"/>
                  <a:t>.</a:t>
                </a:r>
              </a:p>
              <a:p>
                <a:endParaRPr lang="en-US" baseline="0" dirty="0" smtClean="0"/>
              </a:p>
              <a:p>
                <a:r>
                  <a:rPr lang="en-US" sz="1100" b="0" i="0" u="none" strike="noStrike" kern="1200" cap="none" baseline="0">
                    <a:solidFill>
                      <a:schemeClr val="tx1"/>
                    </a:solidFill>
                    <a:effectLst/>
                    <a:latin typeface="+mn-lt"/>
                    <a:ea typeface="+mn-ea"/>
                    <a:cs typeface="+mn-cs"/>
                  </a:rPr>
                  <a:t>𝑇</a:t>
                </a:r>
                <a:r>
                  <a:rPr lang="en-US" sz="1100" b="0" i="0" u="none" strike="noStrike" kern="1200" cap="none" baseline="0" smtClean="0">
                    <a:solidFill>
                      <a:schemeClr val="tx1"/>
                    </a:solidFill>
                    <a:effectLst/>
                    <a:latin typeface="+mn-lt"/>
                    <a:ea typeface="+mn-ea"/>
                    <a:cs typeface="+mn-cs"/>
                  </a:rPr>
                  <a:t>_</a:t>
                </a:r>
                <a:r>
                  <a:rPr lang="en-US" sz="1100" b="0" i="0" u="none" strike="noStrike" kern="1200" cap="none" baseline="0">
                    <a:solidFill>
                      <a:schemeClr val="tx1"/>
                    </a:solidFill>
                    <a:effectLst/>
                    <a:latin typeface="+mn-lt"/>
                    <a:ea typeface="+mn-ea"/>
                    <a:cs typeface="+mn-cs"/>
                  </a:rPr>
                  <a:t>0</a:t>
                </a:r>
                <a:r>
                  <a:rPr lang="en-US" sz="1100" b="0" i="0" u="none" strike="noStrike" kern="1200" cap="none" baseline="0" dirty="0">
                    <a:solidFill>
                      <a:schemeClr val="tx1"/>
                    </a:solidFill>
                    <a:effectLst/>
                    <a:latin typeface="+mn-lt"/>
                    <a:ea typeface="+mn-ea"/>
                    <a:cs typeface="+mn-cs"/>
                  </a:rPr>
                  <a:t> is the project start date</a:t>
                </a:r>
              </a:p>
              <a:p>
                <a:r>
                  <a:rPr lang="en-US" sz="1100" b="0" i="0" u="none" strike="noStrike" kern="1200" cap="none" baseline="0">
                    <a:solidFill>
                      <a:schemeClr val="tx1"/>
                    </a:solidFill>
                    <a:effectLst/>
                    <a:latin typeface="+mn-lt"/>
                    <a:ea typeface="+mn-ea"/>
                    <a:cs typeface="+mn-cs"/>
                  </a:rPr>
                  <a:t>𝑇_𝑡</a:t>
                </a:r>
                <a:r>
                  <a:rPr lang="en-US" sz="1100" b="0" i="0" u="none" strike="noStrike" kern="1200" cap="none" baseline="0" dirty="0">
                    <a:solidFill>
                      <a:schemeClr val="tx1"/>
                    </a:solidFill>
                    <a:effectLst/>
                    <a:latin typeface="+mn-lt"/>
                    <a:ea typeface="+mn-ea"/>
                    <a:cs typeface="+mn-cs"/>
                  </a:rPr>
                  <a:t> is the date at time t</a:t>
                </a:r>
              </a:p>
              <a:p>
                <a:r>
                  <a:rPr lang="en-US" sz="1100" b="0" i="0" u="none" strike="noStrike" kern="1200" cap="none" baseline="0">
                    <a:solidFill>
                      <a:schemeClr val="tx1"/>
                    </a:solidFill>
                    <a:effectLst/>
                    <a:latin typeface="+mn-lt"/>
                    <a:ea typeface="+mn-ea"/>
                    <a:cs typeface="+mn-cs"/>
                  </a:rPr>
                  <a:t>𝑁_𝑖</a:t>
                </a:r>
                <a:r>
                  <a:rPr lang="en-US" sz="1100" b="0" i="0" u="none" strike="noStrike" kern="1200" cap="none" baseline="0" dirty="0">
                    <a:solidFill>
                      <a:schemeClr val="tx1"/>
                    </a:solidFill>
                    <a:effectLst/>
                    <a:latin typeface="+mn-lt"/>
                    <a:ea typeface="+mn-ea"/>
                    <a:cs typeface="+mn-cs"/>
                  </a:rPr>
                  <a:t> is the number of completed work items at time </a:t>
                </a:r>
                <a:r>
                  <a:rPr lang="en-US" sz="1100" b="0" i="0" u="none" strike="noStrike" kern="1200" cap="none" baseline="0" dirty="0" err="1">
                    <a:solidFill>
                      <a:schemeClr val="tx1"/>
                    </a:solidFill>
                    <a:effectLst/>
                    <a:latin typeface="+mn-lt"/>
                    <a:ea typeface="+mn-ea"/>
                    <a:cs typeface="+mn-cs"/>
                  </a:rPr>
                  <a:t>i</a:t>
                </a:r>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a:solidFill>
                      <a:schemeClr val="tx1"/>
                    </a:solidFill>
                    <a:effectLst/>
                    <a:latin typeface="+mn-lt"/>
                    <a:ea typeface="+mn-ea"/>
                    <a:cs typeface="+mn-cs"/>
                  </a:rPr>
                  <a:t>¯𝑇𝑇</a:t>
                </a:r>
                <a:r>
                  <a:rPr lang="en-US" sz="1100" b="0" i="0" u="none" strike="noStrike" kern="1200" cap="none" baseline="0" dirty="0">
                    <a:solidFill>
                      <a:schemeClr val="tx1"/>
                    </a:solidFill>
                    <a:effectLst/>
                    <a:latin typeface="+mn-lt"/>
                    <a:ea typeface="+mn-ea"/>
                    <a:cs typeface="+mn-cs"/>
                  </a:rPr>
                  <a:t> is the planned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for the project</a:t>
                </a:r>
              </a:p>
              <a:p>
                <a:r>
                  <a:rPr lang="en-US" sz="1100" b="0" i="0" u="none" strike="noStrike" kern="1200" cap="none" baseline="0">
                    <a:solidFill>
                      <a:schemeClr val="tx1"/>
                    </a:solidFill>
                    <a:effectLst/>
                    <a:latin typeface="+mn-lt"/>
                    <a:ea typeface="+mn-ea"/>
                    <a:cs typeface="+mn-cs"/>
                  </a:rPr>
                  <a:t>〖𝑃𝐶〗_𝑡</a:t>
                </a:r>
                <a:r>
                  <a:rPr lang="en-US" sz="1100" b="0" i="0" u="none" strike="noStrike" kern="1200" cap="none" baseline="0" dirty="0">
                    <a:solidFill>
                      <a:schemeClr val="tx1"/>
                    </a:solidFill>
                    <a:effectLst/>
                    <a:latin typeface="+mn-lt"/>
                    <a:ea typeface="+mn-ea"/>
                    <a:cs typeface="+mn-cs"/>
                  </a:rPr>
                  <a:t> is the percent delivered out of total work items to be delivered at time t</a:t>
                </a:r>
              </a:p>
              <a:p>
                <a:r>
                  <a:rPr lang="en-US" sz="1100" b="0" i="0" u="none" strike="noStrike" kern="1200" cap="none" baseline="0">
                    <a:solidFill>
                      <a:schemeClr val="tx1"/>
                    </a:solidFill>
                    <a:effectLst/>
                    <a:latin typeface="+mn-lt"/>
                    <a:ea typeface="+mn-ea"/>
                    <a:cs typeface="+mn-cs"/>
                  </a:rPr>
                  <a:t>〖𝑃𝐵𝑈〗_𝑡</a:t>
                </a:r>
                <a:r>
                  <a:rPr lang="en-US" sz="1100" b="0" i="0" u="none" strike="noStrike" kern="1200" cap="none" baseline="0" dirty="0">
                    <a:solidFill>
                      <a:schemeClr val="tx1"/>
                    </a:solidFill>
                    <a:effectLst/>
                    <a:latin typeface="+mn-lt"/>
                    <a:ea typeface="+mn-ea"/>
                    <a:cs typeface="+mn-cs"/>
                  </a:rPr>
                  <a:t> is the percent of the Project Buffer consumed at time t</a:t>
                </a:r>
              </a:p>
              <a:p>
                <a:r>
                  <a:rPr lang="en-US" sz="1100" b="0" i="0" u="none" strike="noStrike" kern="1200" cap="none" baseline="0">
                    <a:solidFill>
                      <a:schemeClr val="tx1"/>
                    </a:solidFill>
                    <a:effectLst/>
                    <a:latin typeface="+mn-lt"/>
                    <a:ea typeface="+mn-ea"/>
                    <a:cs typeface="+mn-cs"/>
                  </a:rPr>
                  <a:t>〖𝐴𝐿𝑇〗_𝑡</a:t>
                </a:r>
                <a:r>
                  <a:rPr lang="en-US" sz="1100" b="0" i="0" u="none" strike="noStrike" kern="1200" cap="none" baseline="0" dirty="0">
                    <a:solidFill>
                      <a:schemeClr val="tx1"/>
                    </a:solidFill>
                    <a:effectLst/>
                    <a:latin typeface="+mn-lt"/>
                    <a:ea typeface="+mn-ea"/>
                    <a:cs typeface="+mn-cs"/>
                  </a:rPr>
                  <a:t> is the Actual Lead Time at time t</a:t>
                </a:r>
              </a:p>
              <a:p>
                <a:r>
                  <a:rPr lang="en-US" sz="1100" b="0" i="0" u="none" strike="noStrike" kern="1200" cap="none" baseline="0">
                    <a:solidFill>
                      <a:schemeClr val="tx1"/>
                    </a:solidFill>
                    <a:effectLst/>
                    <a:latin typeface="+mn-lt"/>
                    <a:ea typeface="+mn-ea"/>
                    <a:cs typeface="+mn-cs"/>
                  </a:rPr>
                  <a:t>〖𝑃𝐿𝑇〗_𝑡</a:t>
                </a:r>
                <a:r>
                  <a:rPr lang="en-US" sz="1100" b="0" i="0" u="none" strike="noStrike" kern="1200" cap="none" baseline="0" dirty="0">
                    <a:solidFill>
                      <a:schemeClr val="tx1"/>
                    </a:solidFill>
                    <a:effectLst/>
                    <a:latin typeface="+mn-lt"/>
                    <a:ea typeface="+mn-ea"/>
                    <a:cs typeface="+mn-cs"/>
                  </a:rPr>
                  <a:t> is the Planned Lead Time at time t</a:t>
                </a:r>
              </a:p>
              <a:p>
                <a:endParaRPr lang="bg-BG" dirty="0"/>
              </a:p>
            </p:txBody>
          </p:sp>
        </mc:Fallback>
      </mc:AlternateContent>
    </p:spTree>
    <p:extLst>
      <p:ext uri="{BB962C8B-B14F-4D97-AF65-F5344CB8AC3E}">
        <p14:creationId xmlns:p14="http://schemas.microsoft.com/office/powerpoint/2010/main" val="32441089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Project buffer usage determines whether or not the delivery date is affected.</a:t>
            </a:r>
          </a:p>
          <a:p>
            <a:r>
              <a:rPr lang="en-US" baseline="0" dirty="0"/>
              <a:t>Buffer usage should be monitored as a percentage used.</a:t>
            </a:r>
          </a:p>
          <a:p>
            <a:endParaRPr lang="en-US" dirty="0"/>
          </a:p>
          <a:p>
            <a:r>
              <a:rPr lang="en-US" dirty="0"/>
              <a:t>We are visualizing the cumulative buffer usage just</a:t>
            </a:r>
            <a:r>
              <a:rPr lang="en-US" baseline="0" dirty="0"/>
              <a:t> like we would visualize a bank overdraft usage.</a:t>
            </a:r>
          </a:p>
          <a:p>
            <a:endParaRPr lang="en-US" baseline="0" dirty="0"/>
          </a:p>
          <a:p>
            <a:endParaRPr lang="bg-BG" dirty="0"/>
          </a:p>
        </p:txBody>
      </p:sp>
    </p:spTree>
    <p:extLst>
      <p:ext uri="{BB962C8B-B14F-4D97-AF65-F5344CB8AC3E}">
        <p14:creationId xmlns:p14="http://schemas.microsoft.com/office/powerpoint/2010/main" val="9104700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198</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2863562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199</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8510335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615133-704A-4A2F-9381-E3B7FFCE59B1}" type="slidenum">
              <a:rPr lang="en-US" smtClean="0">
                <a:solidFill>
                  <a:prstClr val="black"/>
                </a:solidFill>
              </a:rPr>
              <a:pPr/>
              <a:t>200</a:t>
            </a:fld>
            <a:endParaRPr lang="en-US" dirty="0">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82512042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r>
              <a:rPr lang="en-US" dirty="0"/>
              <a:t>Traditional</a:t>
            </a:r>
            <a:r>
              <a:rPr lang="en-US" baseline="0" dirty="0"/>
              <a:t> ways vs Kanban way</a:t>
            </a:r>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201</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4164138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can’t control the Waves of Uncertainty, but we can learn How to Surf!</a:t>
            </a:r>
          </a:p>
          <a:p>
            <a:endParaRPr lang="en-US" sz="1400" dirty="0"/>
          </a:p>
          <a:p>
            <a:pPr defTabSz="1036930">
              <a:defRPr/>
            </a:pPr>
            <a:r>
              <a:rPr lang="en-US" sz="1400" dirty="0"/>
              <a:t>We do that by planning using reference class forecasting which promises more accuracy in forecasts by taking an "outside view" on the project being forecasted based on knowledge about actual performance in a reference class of comparable projects. </a:t>
            </a:r>
          </a:p>
          <a:p>
            <a:endParaRPr lang="bg-BG" sz="1400" dirty="0"/>
          </a:p>
        </p:txBody>
      </p:sp>
    </p:spTree>
    <p:extLst>
      <p:ext uri="{BB962C8B-B14F-4D97-AF65-F5344CB8AC3E}">
        <p14:creationId xmlns:p14="http://schemas.microsoft.com/office/powerpoint/2010/main" val="5152752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76970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https://www.hofstede-insights.com/country-comparison/bulgaria,turkey,the-usa/</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205</a:t>
            </a:fld>
            <a:endParaRPr lang="en-US"/>
          </a:p>
        </p:txBody>
      </p:sp>
    </p:spTree>
    <p:extLst>
      <p:ext uri="{BB962C8B-B14F-4D97-AF65-F5344CB8AC3E}">
        <p14:creationId xmlns:p14="http://schemas.microsoft.com/office/powerpoint/2010/main" val="8553632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This is a diagram that visualizes the rate at which the work items were delivered. On the X axis we have the project time in days. On the Y axis we have the number of work items delivered each day. It turns out that the delivery rate follows a “Z-curve pattern” (Anderson, 2003) as visualized by the red line. </a:t>
            </a:r>
            <a:endParaRPr lang="bg-BG" sz="1400" dirty="0"/>
          </a:p>
        </p:txBody>
      </p:sp>
    </p:spTree>
    <p:extLst>
      <p:ext uri="{BB962C8B-B14F-4D97-AF65-F5344CB8AC3E}">
        <p14:creationId xmlns:p14="http://schemas.microsoft.com/office/powerpoint/2010/main" val="15381459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Event though the Buffer Usage being cumulative continues to grow and the slope on the CFD is not yet changed significantly the Flow Debt diagram shows that the project is getting better. That is very useful to know.</a:t>
            </a:r>
            <a:r>
              <a:rPr lang="en-US" sz="1400" dirty="0">
                <a:effectLst/>
              </a:rPr>
              <a:t> </a:t>
            </a:r>
            <a:endParaRPr lang="en-US" sz="1400" dirty="0"/>
          </a:p>
        </p:txBody>
      </p:sp>
      <p:sp>
        <p:nvSpPr>
          <p:cNvPr id="4" name="Slide Number Placeholder 3"/>
          <p:cNvSpPr>
            <a:spLocks noGrp="1"/>
          </p:cNvSpPr>
          <p:nvPr>
            <p:ph type="sldNum" sz="quarter" idx="10"/>
          </p:nvPr>
        </p:nvSpPr>
        <p:spPr/>
        <p:txBody>
          <a:bodyPr/>
          <a:lstStyle/>
          <a:p>
            <a:fld id="{E68EBE79-E090-0D4B-8053-D38A7C200BA6}" type="slidenum">
              <a:rPr lang="en-US" smtClean="0"/>
              <a:t>207</a:t>
            </a:fld>
            <a:endParaRPr lang="en-US"/>
          </a:p>
        </p:txBody>
      </p:sp>
    </p:spTree>
    <p:extLst>
      <p:ext uri="{BB962C8B-B14F-4D97-AF65-F5344CB8AC3E}">
        <p14:creationId xmlns:p14="http://schemas.microsoft.com/office/powerpoint/2010/main" val="26021818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will use the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framework to negotiate meaning between Client and Capability contexts when working on a new project. Capability is represented by the delivering organization’s knowledge, skills and capacity.</a:t>
            </a:r>
            <a:r>
              <a:rPr lang="en-GB" dirty="0">
                <a:effectLst/>
              </a:rPr>
              <a:t> </a:t>
            </a:r>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210</a:t>
            </a:fld>
            <a:endParaRPr lang="en-US"/>
          </a:p>
        </p:txBody>
      </p:sp>
    </p:spTree>
    <p:extLst>
      <p:ext uri="{BB962C8B-B14F-4D97-AF65-F5344CB8AC3E}">
        <p14:creationId xmlns:p14="http://schemas.microsoft.com/office/powerpoint/2010/main" val="4548463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212</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9073359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is not categorization but a sense-making framework. In order to enable sense-making in the unique context of a new software development project the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framework is created anew. That is called contextualization. In categorization the framework precedes the data. In contextualization the data precedes the framework. As a result, the boundaries between the domains emerge from the data in a social process.</a:t>
            </a:r>
            <a:r>
              <a:rPr lang="en-GB" dirty="0">
                <a:effectLst/>
              </a:rPr>
              <a:t> </a:t>
            </a:r>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213</a:t>
            </a:fld>
            <a:endParaRPr lang="en-US"/>
          </a:p>
        </p:txBody>
      </p:sp>
    </p:spTree>
    <p:extLst>
      <p:ext uri="{BB962C8B-B14F-4D97-AF65-F5344CB8AC3E}">
        <p14:creationId xmlns:p14="http://schemas.microsoft.com/office/powerpoint/2010/main" val="29289348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will create two contextualized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frameworks – one for the Client and another for our Capability.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thing we need when creating a contextualized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framework is to write down on hexagon cards the user stories to be delivered. Then we describe the four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domains. Then the cards are positioned relative to each corner of the overall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space – without boundaries. Clusters are allowed to form but are not required. This can be done in person or electronically – but must be done socially. Discussion is encouraged while placing the cards.</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214</a:t>
            </a:fld>
            <a:endParaRPr lang="en-US"/>
          </a:p>
        </p:txBody>
      </p:sp>
    </p:spTree>
    <p:extLst>
      <p:ext uri="{BB962C8B-B14F-4D97-AF65-F5344CB8AC3E}">
        <p14:creationId xmlns:p14="http://schemas.microsoft.com/office/powerpoint/2010/main" val="50638066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uncertainty about if our development capability would match the requirements defines the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domains for the Capability’s context. Again three cases:</a:t>
            </a:r>
          </a:p>
          <a:p>
            <a:r>
              <a:rPr lang="en-GB" sz="1200" kern="1200" dirty="0">
                <a:solidFill>
                  <a:schemeClr val="tx1"/>
                </a:solidFill>
                <a:effectLst/>
                <a:latin typeface="+mn-lt"/>
                <a:ea typeface="+mn-ea"/>
                <a:cs typeface="+mn-cs"/>
              </a:rPr>
              <a:t>1.	We have all the knowledge and skills required to do the job. (Obvious domain)</a:t>
            </a:r>
          </a:p>
          <a:p>
            <a:r>
              <a:rPr lang="en-GB" sz="1200" kern="1200" dirty="0">
                <a:solidFill>
                  <a:schemeClr val="tx1"/>
                </a:solidFill>
                <a:effectLst/>
                <a:latin typeface="+mn-lt"/>
                <a:ea typeface="+mn-ea"/>
                <a:cs typeface="+mn-cs"/>
              </a:rPr>
              <a:t>2.	We have some of the knowledge and skills required to do the job. The rest we shall research and </a:t>
            </a:r>
            <a:r>
              <a:rPr lang="en-GB" sz="1200" kern="1200" dirty="0" err="1">
                <a:solidFill>
                  <a:schemeClr val="tx1"/>
                </a:solidFill>
                <a:effectLst/>
                <a:latin typeface="+mn-lt"/>
                <a:ea typeface="+mn-ea"/>
                <a:cs typeface="+mn-cs"/>
              </a:rPr>
              <a:t>analyze</a:t>
            </a:r>
            <a:r>
              <a:rPr lang="en-GB" sz="1200" kern="1200" dirty="0">
                <a:solidFill>
                  <a:schemeClr val="tx1"/>
                </a:solidFill>
                <a:effectLst/>
                <a:latin typeface="+mn-lt"/>
                <a:ea typeface="+mn-ea"/>
                <a:cs typeface="+mn-cs"/>
              </a:rPr>
              <a:t> because someone somewhere has done it before. (Complicated domain) </a:t>
            </a:r>
          </a:p>
          <a:p>
            <a:r>
              <a:rPr lang="en-GB" sz="1200" kern="1200" dirty="0">
                <a:solidFill>
                  <a:schemeClr val="tx1"/>
                </a:solidFill>
                <a:effectLst/>
                <a:latin typeface="+mn-lt"/>
                <a:ea typeface="+mn-ea"/>
                <a:cs typeface="+mn-cs"/>
              </a:rPr>
              <a:t>3.	We have none of the knowledge and/or skills required to do the job. We haven’t done it before and we’ll need to explore alternatives and build knowledge. (Complex domain)</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215</a:t>
            </a:fld>
            <a:endParaRPr lang="en-US"/>
          </a:p>
        </p:txBody>
      </p:sp>
    </p:spTree>
    <p:extLst>
      <p:ext uri="{BB962C8B-B14F-4D97-AF65-F5344CB8AC3E}">
        <p14:creationId xmlns:p14="http://schemas.microsoft.com/office/powerpoint/2010/main" val="109512044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uncertainty about the nature of the client requirements defines the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domains for the Client’s context. We will use only three cases:</a:t>
            </a:r>
          </a:p>
          <a:p>
            <a:r>
              <a:rPr lang="en-US" sz="1200" kern="1200" dirty="0">
                <a:solidFill>
                  <a:schemeClr val="tx1"/>
                </a:solidFill>
                <a:effectLst/>
                <a:latin typeface="+mn-lt"/>
                <a:ea typeface="+mn-ea"/>
                <a:cs typeface="+mn-cs"/>
              </a:rPr>
              <a:t>1.	The client knows exactly what they need. They have it already defined. (Obvious)</a:t>
            </a:r>
          </a:p>
          <a:p>
            <a:r>
              <a:rPr lang="en-US" sz="1200" kern="1200" dirty="0">
                <a:solidFill>
                  <a:schemeClr val="tx1"/>
                </a:solidFill>
                <a:effectLst/>
                <a:latin typeface="+mn-lt"/>
                <a:ea typeface="+mn-ea"/>
                <a:cs typeface="+mn-cs"/>
              </a:rPr>
              <a:t>2.	The client knows what they need but not exactly. They’ll need some expert analysis in order to define it. (Complicated)</a:t>
            </a:r>
          </a:p>
          <a:p>
            <a:r>
              <a:rPr lang="en-US" sz="1200" kern="1200" dirty="0">
                <a:solidFill>
                  <a:schemeClr val="tx1"/>
                </a:solidFill>
                <a:effectLst/>
                <a:latin typeface="+mn-lt"/>
                <a:ea typeface="+mn-ea"/>
                <a:cs typeface="+mn-cs"/>
              </a:rPr>
              <a:t>3.	The client has just a vague idea about what they need. They’ll have to explore several alternatives before arriving at a definition. (Complex)</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220</a:t>
            </a:fld>
            <a:endParaRPr lang="en-US"/>
          </a:p>
        </p:txBody>
      </p:sp>
    </p:spTree>
    <p:extLst>
      <p:ext uri="{BB962C8B-B14F-4D97-AF65-F5344CB8AC3E}">
        <p14:creationId xmlns:p14="http://schemas.microsoft.com/office/powerpoint/2010/main" val="10172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953E72-4EE6-499B-9125-A3E491C481D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354663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1AA690-7971-C24E-AF88-5347479CA968}" type="slidenum">
              <a:rPr lang="en-US" smtClean="0"/>
              <a:t>223</a:t>
            </a:fld>
            <a:endParaRPr lang="en-US"/>
          </a:p>
        </p:txBody>
      </p:sp>
    </p:spTree>
    <p:extLst>
      <p:ext uri="{BB962C8B-B14F-4D97-AF65-F5344CB8AC3E}">
        <p14:creationId xmlns:p14="http://schemas.microsoft.com/office/powerpoint/2010/main" val="21085844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Eventually a </a:t>
            </a:r>
            <a:r>
              <a:rPr lang="en-US" sz="1200" b="0" i="0" kern="1200" dirty="0" err="1">
                <a:solidFill>
                  <a:schemeClr val="tx1"/>
                </a:solidFill>
                <a:effectLst/>
                <a:latin typeface="+mn-lt"/>
                <a:ea typeface="+mn-ea"/>
                <a:cs typeface="+mn-cs"/>
              </a:rPr>
              <a:t>Cynefin</a:t>
            </a:r>
            <a:r>
              <a:rPr lang="en-US" sz="1200" b="0" i="0" kern="1200" dirty="0">
                <a:solidFill>
                  <a:schemeClr val="tx1"/>
                </a:solidFill>
                <a:effectLst/>
                <a:latin typeface="+mn-lt"/>
                <a:ea typeface="+mn-ea"/>
                <a:cs typeface="+mn-cs"/>
              </a:rPr>
              <a:t> framework is created anew for each of the Capability and Client contexts.</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224</a:t>
            </a:fld>
            <a:endParaRPr lang="en-US"/>
          </a:p>
        </p:txBody>
      </p:sp>
    </p:spTree>
    <p:extLst>
      <p:ext uri="{BB962C8B-B14F-4D97-AF65-F5344CB8AC3E}">
        <p14:creationId xmlns:p14="http://schemas.microsoft.com/office/powerpoint/2010/main" val="355749437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will use the contextualized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frameworks for categorization in our unique context.</a:t>
            </a:r>
          </a:p>
        </p:txBody>
      </p:sp>
      <p:sp>
        <p:nvSpPr>
          <p:cNvPr id="4" name="Slide Number Placeholder 3"/>
          <p:cNvSpPr>
            <a:spLocks noGrp="1"/>
          </p:cNvSpPr>
          <p:nvPr>
            <p:ph type="sldNum" sz="quarter" idx="10"/>
          </p:nvPr>
        </p:nvSpPr>
        <p:spPr/>
        <p:txBody>
          <a:bodyPr/>
          <a:lstStyle/>
          <a:p>
            <a:fld id="{4FA2A6E7-4331-A049-85E7-D77B672CDE97}" type="slidenum">
              <a:rPr lang="en-US" smtClean="0"/>
              <a:t>225</a:t>
            </a:fld>
            <a:endParaRPr lang="en-US"/>
          </a:p>
        </p:txBody>
      </p:sp>
    </p:spTree>
    <p:extLst>
      <p:ext uri="{BB962C8B-B14F-4D97-AF65-F5344CB8AC3E}">
        <p14:creationId xmlns:p14="http://schemas.microsoft.com/office/powerpoint/2010/main" val="37258853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 types of problems require different management approaches.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High uncertainty problems the role of management is to create and relax constraints as needed and then dynamically allocate resources where patterns of success emerge. We manage what we could manage – the boundary conditions, the safe-to-fail experiments, rapid amplification and dampening. By applying this process, we discover value at points along the way. Again we can take </a:t>
            </a:r>
            <a:r>
              <a:rPr lang="en-US" sz="1200" b="0" i="0" u="none" strike="noStrike" kern="1200" dirty="0">
                <a:solidFill>
                  <a:schemeClr val="tx1"/>
                </a:solidFill>
                <a:effectLst/>
                <a:latin typeface="+mn-lt"/>
                <a:ea typeface="+mn-ea"/>
                <a:cs typeface="+mn-cs"/>
                <a:hlinkClick r:id="rId3"/>
              </a:rPr>
              <a:t>“Staff Liquidity”</a:t>
            </a:r>
            <a:r>
              <a:rPr lang="en-US" sz="1200" b="0" i="0" kern="1200" dirty="0">
                <a:solidFill>
                  <a:schemeClr val="tx1"/>
                </a:solidFill>
                <a:effectLst/>
                <a:latin typeface="+mn-lt"/>
                <a:ea typeface="+mn-ea"/>
                <a:cs typeface="+mn-cs"/>
              </a:rPr>
              <a:t> as an example how this is done in Agile software development.</a:t>
            </a:r>
          </a:p>
          <a:p>
            <a:r>
              <a:rPr lang="en-US" sz="1200" b="0" i="0" kern="1200" dirty="0">
                <a:solidFill>
                  <a:schemeClr val="tx1"/>
                </a:solidFill>
                <a:effectLst/>
                <a:latin typeface="+mn-lt"/>
                <a:ea typeface="+mn-ea"/>
                <a:cs typeface="+mn-cs"/>
              </a:rPr>
              <a:t>As stated above, for the High uncertainty problems we employ experiments which will provide feedback on what works and what doesn’t. We manage the experiments as a portfolio. Some of the experiments must be oblique, some naïve, some contradictory, some high-risk/high-return types. When we run several probes in parallel, they will change the environment anyway so the logic is that all probes should be roughly of the same size and take roughly the same time.</a:t>
            </a:r>
          </a:p>
          <a:p>
            <a:r>
              <a:rPr lang="en-US" sz="1200" b="0" i="0" kern="1200" dirty="0">
                <a:solidFill>
                  <a:schemeClr val="tx1"/>
                </a:solidFill>
                <a:effectLst/>
                <a:latin typeface="+mn-lt"/>
                <a:ea typeface="+mn-ea"/>
                <a:cs typeface="+mn-cs"/>
              </a:rPr>
              <a:t>Then we apply sense-making to the feedback and respond by continuing or intensifying the things that work, correcting or changing those that don’t.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they start to work in a consistent way we apply constraints such as design an architecture and select the technologies to be used. </a:t>
            </a:r>
          </a:p>
          <a:p>
            <a:r>
              <a:rPr lang="en-US" sz="1200" b="0" i="0" kern="1200" dirty="0">
                <a:solidFill>
                  <a:schemeClr val="tx1"/>
                </a:solidFill>
                <a:effectLst/>
                <a:latin typeface="+mn-lt"/>
                <a:ea typeface="+mn-ea"/>
                <a:cs typeface="+mn-cs"/>
              </a:rPr>
              <a:t>Now we’ve successfully moved into the Complicated domain. If we lose certainty, we should move back into the Complex domain. If the level of volatility is such that we never really get certainty, then it is possible to stay in the Complex domain. That Complex to Complicated cycle is essential in software development. Complicated is for exploitation, Complex is for exploration.</a:t>
            </a:r>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228</a:t>
            </a:fld>
            <a:endParaRPr lang="en-US"/>
          </a:p>
        </p:txBody>
      </p:sp>
    </p:spTree>
    <p:extLst>
      <p:ext uri="{BB962C8B-B14F-4D97-AF65-F5344CB8AC3E}">
        <p14:creationId xmlns:p14="http://schemas.microsoft.com/office/powerpoint/2010/main" val="76981768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230</a:t>
            </a:fld>
            <a:endParaRPr lang="en-US"/>
          </a:p>
        </p:txBody>
      </p:sp>
    </p:spTree>
    <p:extLst>
      <p:ext uri="{BB962C8B-B14F-4D97-AF65-F5344CB8AC3E}">
        <p14:creationId xmlns:p14="http://schemas.microsoft.com/office/powerpoint/2010/main" val="9406400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260</a:t>
            </a:fld>
            <a:endParaRPr lang="en-US"/>
          </a:p>
        </p:txBody>
      </p:sp>
    </p:spTree>
    <p:extLst>
      <p:ext uri="{BB962C8B-B14F-4D97-AF65-F5344CB8AC3E}">
        <p14:creationId xmlns:p14="http://schemas.microsoft.com/office/powerpoint/2010/main" val="13737924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263</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286579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Project</a:t>
            </a:r>
            <a:r>
              <a:rPr lang="en-US" baseline="0" dirty="0"/>
              <a:t> System we measure Customer Lead Time defined as the time interval between Request Accepted and Delivery to the Customer.</a:t>
            </a:r>
          </a:p>
          <a:p>
            <a:endParaRPr lang="en-US" dirty="0"/>
          </a:p>
          <a:p>
            <a:pPr marL="0" marR="0" indent="0" algn="l" defTabSz="1152144" rtl="0" eaLnBrk="1" fontAlgn="auto" latinLnBrk="0" hangingPunct="1">
              <a:lnSpc>
                <a:spcPct val="100000"/>
              </a:lnSpc>
              <a:spcBef>
                <a:spcPts val="0"/>
              </a:spcBef>
              <a:spcAft>
                <a:spcPts val="0"/>
              </a:spcAft>
              <a:buClrTx/>
              <a:buSzTx/>
              <a:buFontTx/>
              <a:buNone/>
              <a:tabLst/>
              <a:defRPr/>
            </a:pPr>
            <a:r>
              <a:rPr lang="en-US" dirty="0"/>
              <a:t>For the </a:t>
            </a:r>
            <a:r>
              <a:rPr lang="en-US" dirty="0" err="1"/>
              <a:t>Dev</a:t>
            </a:r>
            <a:r>
              <a:rPr lang="en-US" dirty="0"/>
              <a:t> System </a:t>
            </a:r>
            <a:r>
              <a:rPr lang="en-US" baseline="0" dirty="0"/>
              <a:t>we don’t measure the time between Commitment point and first Infinite Queue!</a:t>
            </a:r>
          </a:p>
          <a:p>
            <a:r>
              <a:rPr lang="en-US" dirty="0"/>
              <a:t>We measure Lead time defined </a:t>
            </a:r>
            <a:r>
              <a:rPr lang="en-US" baseline="0" dirty="0"/>
              <a:t>as the time interval between Commitment point and Delivery to the Customer.</a:t>
            </a:r>
          </a:p>
          <a:p>
            <a:pPr marL="0" marR="0" indent="0" algn="l" defTabSz="1152144"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152144" rtl="0" eaLnBrk="1" fontAlgn="auto" latinLnBrk="0" hangingPunct="1">
              <a:lnSpc>
                <a:spcPct val="100000"/>
              </a:lnSpc>
              <a:spcBef>
                <a:spcPts val="0"/>
              </a:spcBef>
              <a:spcAft>
                <a:spcPts val="0"/>
              </a:spcAft>
              <a:buClrTx/>
              <a:buSzTx/>
              <a:buFontTx/>
              <a:buNone/>
              <a:tabLst/>
              <a:defRPr/>
            </a:pPr>
            <a:r>
              <a:rPr lang="en-US" baseline="0" dirty="0"/>
              <a:t>And that is for a reason because Project System and </a:t>
            </a:r>
            <a:r>
              <a:rPr lang="en-US" baseline="0" dirty="0" err="1"/>
              <a:t>Dev</a:t>
            </a:r>
            <a:r>
              <a:rPr lang="en-US" baseline="0" dirty="0"/>
              <a:t> System share the same output which is Delivery to the Customer!</a:t>
            </a:r>
          </a:p>
          <a:p>
            <a:endParaRPr lang="bg-BG" dirty="0"/>
          </a:p>
        </p:txBody>
      </p:sp>
    </p:spTree>
    <p:extLst>
      <p:ext uri="{BB962C8B-B14F-4D97-AF65-F5344CB8AC3E}">
        <p14:creationId xmlns:p14="http://schemas.microsoft.com/office/powerpoint/2010/main" val="2388743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SLE (Service Delivery Effectiveness)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00AC79-FB51-4473-A7BF-AD80ECF201D5}"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3992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CE5516-1DAD-4ED3-BE8A-F699F2099229}" type="slidenum">
              <a:rPr kumimoji="0" lang="pl-PL"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pl-PL"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891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baseline="0" dirty="0"/>
              <a:t>Here is Little’s Law as illustrated on a cumulative flow diagram. </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953E72-4EE6-499B-9125-A3E491C481D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970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10 more</a:t>
            </a:r>
            <a:r>
              <a:rPr lang="en-US" baseline="0" dirty="0"/>
              <a:t> items arrive all at the same time 21, the queue size has more than doubled by the next time period. </a:t>
            </a:r>
          </a:p>
          <a:p>
            <a:r>
              <a:rPr lang="en-US" baseline="0" dirty="0"/>
              <a:t>In contrast the first passenger to report a doubling of cycle time will leave the system at time 51.</a:t>
            </a:r>
          </a:p>
          <a:p>
            <a:r>
              <a:rPr lang="en-US" baseline="0" dirty="0"/>
              <a:t>Queue size detects the problem 20 times faster then cycle time!</a:t>
            </a:r>
            <a:endParaRPr lang="bg-BG"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6421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953E72-4EE6-499B-9125-A3E491C481D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569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615133-704A-4A2F-9381-E3B7FFCE59B1}" type="slidenum">
              <a:rPr lang="en-US" smtClean="0"/>
              <a:pPr/>
              <a:t>6</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052253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_25 minutes_ (Participants will apply RBS to size a project using MS Excel and actual, but obfuscated, historical data.) </a:t>
            </a:r>
          </a:p>
          <a:p>
            <a:r>
              <a:rPr lang="en-US" dirty="0"/>
              <a:t>http://</a:t>
            </a:r>
            <a:r>
              <a:rPr lang="en-US" dirty="0" err="1"/>
              <a:t>www.infoq.com</a:t>
            </a:r>
            <a:r>
              <a:rPr lang="en-US" dirty="0"/>
              <a:t>/articles/probabilistic-project-sizing</a:t>
            </a:r>
          </a:p>
        </p:txBody>
      </p:sp>
      <p:sp>
        <p:nvSpPr>
          <p:cNvPr id="4" name="Slide Number Placeholder 3"/>
          <p:cNvSpPr>
            <a:spLocks noGrp="1"/>
          </p:cNvSpPr>
          <p:nvPr>
            <p:ph type="sldNum" sz="quarter" idx="10"/>
          </p:nvPr>
        </p:nvSpPr>
        <p:spPr/>
        <p:txBody>
          <a:bodyPr/>
          <a:lstStyle/>
          <a:p>
            <a:fld id="{E68EBE79-E090-0D4B-8053-D38A7C200BA6}" type="slidenum">
              <a:rPr lang="en-US" smtClean="0"/>
              <a:t>66</a:t>
            </a:fld>
            <a:endParaRPr lang="en-US"/>
          </a:p>
        </p:txBody>
      </p:sp>
    </p:spTree>
    <p:extLst>
      <p:ext uri="{BB962C8B-B14F-4D97-AF65-F5344CB8AC3E}">
        <p14:creationId xmlns:p14="http://schemas.microsoft.com/office/powerpoint/2010/main" val="379305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It means that to plan initiatives, features or epics you have to break them down to user stories. It requires quite significant analysis process and it can easily happen that great part of this effort will be a pure waste. Priorities of initiatives and features can change and feature will not be started at all. This practice is hard to follow.</a:t>
            </a:r>
            <a:endParaRPr lang="bg-BG" dirty="0"/>
          </a:p>
          <a:p>
            <a:endParaRPr lang="bg-BG" dirty="0"/>
          </a:p>
        </p:txBody>
      </p:sp>
    </p:spTree>
    <p:extLst>
      <p:ext uri="{BB962C8B-B14F-4D97-AF65-F5344CB8AC3E}">
        <p14:creationId xmlns:p14="http://schemas.microsoft.com/office/powerpoint/2010/main" val="1253261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3126303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http://senate.universityofcalifornia.edu/inmemoriam/RaymondJessen.htm</a:t>
            </a:r>
            <a:endParaRPr lang="bg-BG" sz="1400" dirty="0"/>
          </a:p>
          <a:p>
            <a:endParaRPr lang="en-US" sz="1400" dirty="0"/>
          </a:p>
          <a:p>
            <a:r>
              <a:rPr lang="en-US" sz="1400" dirty="0"/>
              <a:t>Randomized branch sampling (</a:t>
            </a:r>
            <a:r>
              <a:rPr lang="en-US" sz="1400" dirty="0" err="1"/>
              <a:t>RBS</a:t>
            </a:r>
            <a:r>
              <a:rPr lang="en-US" sz="1400" dirty="0"/>
              <a:t>) was first proposed by </a:t>
            </a:r>
            <a:r>
              <a:rPr lang="en-US" sz="1400" dirty="0" err="1"/>
              <a:t>Jessen</a:t>
            </a:r>
            <a:r>
              <a:rPr lang="en-US" sz="1400" dirty="0"/>
              <a:t> (</a:t>
            </a:r>
            <a:r>
              <a:rPr lang="en-US" sz="1400" dirty="0" err="1"/>
              <a:t>Jessen</a:t>
            </a:r>
            <a:r>
              <a:rPr lang="en-US" sz="1400" dirty="0"/>
              <a:t>, 1955). It is a multi-stage unequal probability sampling method. The technique was designed to efficiently estimate the total number of fruit (oranges) found in the canopy of a tree while only having to count the fruit on select branches. </a:t>
            </a:r>
            <a:r>
              <a:rPr lang="en-US" sz="1400" dirty="0" err="1"/>
              <a:t>RBS</a:t>
            </a:r>
            <a:r>
              <a:rPr lang="en-US" sz="1400" dirty="0"/>
              <a:t> is a method for sampling tree branches which does not require prior identification of all branches, and provides the sampler with unbiased tree level estimates. </a:t>
            </a:r>
          </a:p>
          <a:p>
            <a:endParaRPr lang="en-US" sz="1400" dirty="0"/>
          </a:p>
          <a:p>
            <a:pPr defTabSz="1036930">
              <a:defRPr/>
            </a:pPr>
            <a:r>
              <a:rPr lang="en-US" sz="1400" dirty="0"/>
              <a:t>As an example, we suppose that it is of interest to estimate the total number of fruit on a apple tree. The number of fruit on the tree is the population and it is desired to select a sample from which an estimate of the population's number can be obtained. In the case of the apple tree, the samples to be selected are the terminal branches upon which the fruit is typically borne.</a:t>
            </a:r>
          </a:p>
          <a:p>
            <a:endParaRPr lang="bg-BG" sz="1400" dirty="0"/>
          </a:p>
        </p:txBody>
      </p:sp>
    </p:spTree>
    <p:extLst>
      <p:ext uri="{BB962C8B-B14F-4D97-AF65-F5344CB8AC3E}">
        <p14:creationId xmlns:p14="http://schemas.microsoft.com/office/powerpoint/2010/main" val="2216697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err="1"/>
              <a:t>RBS</a:t>
            </a:r>
            <a:r>
              <a:rPr lang="en-US" sz="1400" dirty="0"/>
              <a:t> is a method for sampling tree branches which does not require prior identification of all branches, and provides the sampler with unbiased tree level estimates. With </a:t>
            </a:r>
            <a:r>
              <a:rPr lang="en-US" sz="1400" dirty="0" err="1"/>
              <a:t>RBS</a:t>
            </a:r>
            <a:r>
              <a:rPr lang="en-US" sz="1400" dirty="0"/>
              <a:t>, branches are selected from the tree by creating a pathway which starts at the base of the bole and travels upwards. Every time the path encounters a fork (branching), selection probabilities are calculated proportional to the size of each limb emanating from the fork. A random number is then generated to determine the limb through which the path continues to travel along. This procedure is repeated up the tree until the path selects a terminal branch which is small enough that it becomes easy to measure the number of fruit. A tree level estimate is derived by combining the number of fruit from the terminal branch and the associated probability with which that particular branch was selected. </a:t>
            </a:r>
            <a:r>
              <a:rPr lang="en-US" sz="1400" dirty="0" err="1"/>
              <a:t>RBS</a:t>
            </a:r>
            <a:r>
              <a:rPr lang="en-US" sz="1400" dirty="0"/>
              <a:t> is an advantageous sampling scheme in the field because it does not require the user to take measurements on, or to have prior knowledge of all branches in the crown.</a:t>
            </a:r>
            <a:endParaRPr lang="bg-BG" sz="1400" dirty="0"/>
          </a:p>
        </p:txBody>
      </p:sp>
    </p:spTree>
    <p:extLst>
      <p:ext uri="{BB962C8B-B14F-4D97-AF65-F5344CB8AC3E}">
        <p14:creationId xmlns:p14="http://schemas.microsoft.com/office/powerpoint/2010/main" val="815928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Epics are the highest-level requirements artifact. Epics are not implemented directly but are broken into user stories, which are the primitives used by the teams for actual coding and testing.  Epics are not directly testable. Instead, they are tested by the acceptance tests associated with the user stories that implement them.</a:t>
            </a:r>
          </a:p>
          <a:p>
            <a:r>
              <a:rPr lang="en-US" sz="1400" dirty="0"/>
              <a:t>When breaking an epic down do not consider how many steps the workflow will consist of. Consider the user story the only work item type at the lowest level of granularity.</a:t>
            </a:r>
            <a:endParaRPr lang="bg-BG" sz="1400" dirty="0"/>
          </a:p>
        </p:txBody>
      </p:sp>
    </p:spTree>
    <p:extLst>
      <p:ext uri="{BB962C8B-B14F-4D97-AF65-F5344CB8AC3E}">
        <p14:creationId xmlns:p14="http://schemas.microsoft.com/office/powerpoint/2010/main" val="4034823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In </a:t>
                </a:r>
                <a:r>
                  <a:rPr lang="en-US" sz="1400" dirty="0" err="1"/>
                  <a:t>RBS</a:t>
                </a:r>
                <a:r>
                  <a:rPr lang="en-US" sz="1400" dirty="0"/>
                  <a:t> a Horvitz-Thompson estimator is used to derive an unbiased estimate of the total size of the product backlog by dividing the size (x)  of a selected user story </a:t>
                </a:r>
                <a:r>
                  <a:rPr lang="en-US" sz="1400" i="1" dirty="0" err="1"/>
                  <a:t>i</a:t>
                </a:r>
                <a:r>
                  <a:rPr lang="en-US" sz="1400" dirty="0"/>
                  <a:t> by its associated unconditional probability () with which that particular user story was selected. Unbiasedness generally means that the average of the estimates over all possible samples will be identical to the actual project size. </a:t>
                </a:r>
              </a:p>
              <a:p>
                <a:endParaRPr lang="en-US" sz="1400" dirty="0"/>
              </a:p>
              <a:p>
                <a:pPr defTabSz="1036930">
                  <a:defRPr/>
                </a:pPr>
                <a:r>
                  <a:rPr lang="en-US" sz="1400" dirty="0"/>
                  <a:t>An unconditional selection probability () is obtained from the conditional selection probability of the  user story when the conditional probabilities of the product backlog and the epic the story belongs to are accounted for. Since there is only one product backlog its conditional selection probability is 1. </a:t>
                </a:r>
              </a:p>
              <a:p>
                <a:endParaRPr lang="en-US"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In </a:t>
                </a:r>
                <a:r>
                  <a:rPr lang="en-US" sz="1100" b="0" i="0" u="none" strike="noStrike" kern="1200" cap="none" baseline="0" dirty="0" err="1" smtClean="0">
                    <a:solidFill>
                      <a:schemeClr val="tx1"/>
                    </a:solidFill>
                    <a:effectLst/>
                    <a:latin typeface="+mn-lt"/>
                    <a:ea typeface="+mn-ea"/>
                    <a:cs typeface="+mn-cs"/>
                  </a:rPr>
                  <a:t>RBS</a:t>
                </a:r>
                <a:r>
                  <a:rPr lang="en-US" sz="1100" b="0" i="0" u="none" strike="noStrike" kern="1200" cap="none" baseline="0" dirty="0" smtClean="0">
                    <a:solidFill>
                      <a:schemeClr val="tx1"/>
                    </a:solidFill>
                    <a:effectLst/>
                    <a:latin typeface="+mn-lt"/>
                    <a:ea typeface="+mn-ea"/>
                    <a:cs typeface="+mn-cs"/>
                  </a:rPr>
                  <a:t> a Horvitz-Thompson estimator is used to derive an unbiased estimate of the total size of the product backlog by dividing the size (x)  of a selected user story </a:t>
                </a:r>
                <a:r>
                  <a:rPr lang="en-US" sz="1100" b="0" i="1" u="none" strike="noStrike" kern="1200" cap="none" baseline="0" dirty="0" err="1">
                    <a:solidFill>
                      <a:schemeClr val="tx1"/>
                    </a:solidFill>
                    <a:effectLst/>
                    <a:latin typeface="+mn-lt"/>
                    <a:ea typeface="+mn-ea"/>
                    <a:cs typeface="+mn-cs"/>
                  </a:rPr>
                  <a:t>i</a:t>
                </a:r>
                <a:r>
                  <a:rPr lang="en-US" sz="1100" b="0" i="0" u="none" strike="noStrike" kern="1200" cap="none" baseline="0" dirty="0">
                    <a:solidFill>
                      <a:schemeClr val="tx1"/>
                    </a:solidFill>
                    <a:effectLst/>
                    <a:latin typeface="+mn-lt"/>
                    <a:ea typeface="+mn-ea"/>
                    <a:cs typeface="+mn-cs"/>
                  </a:rPr>
                  <a:t> by its associated unconditional probability (</a:t>
                </a:r>
                <a:r>
                  <a:rPr lang="en-US" sz="1100" b="0" i="0" u="none" strike="noStrike" kern="1200" cap="none" baseline="0">
                    <a:solidFill>
                      <a:schemeClr val="tx1"/>
                    </a:solidFill>
                    <a:effectLst/>
                    <a:latin typeface="+mn-lt"/>
                    <a:ea typeface="+mn-ea"/>
                    <a:cs typeface="+mn-cs"/>
                  </a:rPr>
                  <a:t>𝑄_𝑖</a:t>
                </a:r>
                <a:r>
                  <a:rPr lang="en-US" sz="1100" b="0" i="0" u="none" strike="noStrike" kern="1200" cap="none" baseline="0" dirty="0">
                    <a:solidFill>
                      <a:schemeClr val="tx1"/>
                    </a:solidFill>
                    <a:effectLst/>
                    <a:latin typeface="+mn-lt"/>
                    <a:ea typeface="+mn-ea"/>
                    <a:cs typeface="+mn-cs"/>
                  </a:rPr>
                  <a:t>) with which that particular user story was selected</a:t>
                </a:r>
                <a:r>
                  <a:rPr lang="en-US" sz="1100" b="0" i="0" u="none" strike="noStrike" kern="1200" cap="none" baseline="0" dirty="0" smtClean="0">
                    <a:solidFill>
                      <a:schemeClr val="tx1"/>
                    </a:solidFill>
                    <a:effectLst/>
                    <a:latin typeface="+mn-lt"/>
                    <a:ea typeface="+mn-ea"/>
                    <a:cs typeface="+mn-cs"/>
                  </a:rPr>
                  <a:t>. Unbiasedness generally means that the average of the estimates over all possible samples will be identical to the actual project size. </a:t>
                </a:r>
                <a:endParaRPr lang="en-US" dirty="0" smtClean="0"/>
              </a:p>
              <a:p>
                <a:endParaRPr lang="en-US" dirty="0" smtClean="0"/>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smtClean="0">
                    <a:solidFill>
                      <a:schemeClr val="tx1"/>
                    </a:solidFill>
                    <a:effectLst/>
                    <a:latin typeface="+mn-lt"/>
                    <a:ea typeface="+mn-ea"/>
                    <a:cs typeface="+mn-cs"/>
                  </a:rPr>
                  <a:t>An unconditional selection probability (</a:t>
                </a:r>
                <a:r>
                  <a:rPr lang="en-US" sz="1100" b="0" i="0" u="none" strike="noStrike" kern="1200" cap="none" baseline="0">
                    <a:solidFill>
                      <a:schemeClr val="tx1"/>
                    </a:solidFill>
                    <a:effectLst/>
                    <a:latin typeface="+mn-lt"/>
                    <a:ea typeface="+mn-ea"/>
                    <a:cs typeface="+mn-cs"/>
                  </a:rPr>
                  <a:t>𝑄_𝑖</a:t>
                </a:r>
                <a:r>
                  <a:rPr lang="en-US" sz="1100" b="0" i="0" u="none" strike="noStrike" kern="1200" cap="none" baseline="0" dirty="0">
                    <a:solidFill>
                      <a:schemeClr val="tx1"/>
                    </a:solidFill>
                    <a:effectLst/>
                    <a:latin typeface="+mn-lt"/>
                    <a:ea typeface="+mn-ea"/>
                    <a:cs typeface="+mn-cs"/>
                  </a:rPr>
                  <a:t>) is obtained from the conditional selection probability of the </a:t>
                </a:r>
                <a:r>
                  <a:rPr lang="en-US" sz="1100" b="0" i="0" u="none" strike="noStrike" kern="1200" cap="none" baseline="0">
                    <a:solidFill>
                      <a:schemeClr val="tx1"/>
                    </a:solidFill>
                    <a:effectLst/>
                    <a:latin typeface="+mn-lt"/>
                    <a:ea typeface="+mn-ea"/>
                    <a:cs typeface="+mn-cs"/>
                  </a:rPr>
                  <a:t>𝑖_𝑡ℎ</a:t>
                </a:r>
                <a:r>
                  <a:rPr lang="en-US" sz="1100" b="0" i="0" u="none" strike="noStrike" kern="1200" cap="none" baseline="0" dirty="0">
                    <a:solidFill>
                      <a:schemeClr val="tx1"/>
                    </a:solidFill>
                    <a:effectLst/>
                    <a:latin typeface="+mn-lt"/>
                    <a:ea typeface="+mn-ea"/>
                    <a:cs typeface="+mn-cs"/>
                  </a:rPr>
                  <a:t> user story when the conditional probabilities of the product backlog and the epic the story belongs to are accounted for. Since there is only one product backlog its conditional selection probability is 1. </a:t>
                </a:r>
              </a:p>
              <a:p>
                <a:endParaRPr lang="en-US" dirty="0"/>
              </a:p>
            </p:txBody>
          </p:sp>
        </mc:Fallback>
      </mc:AlternateContent>
    </p:spTree>
    <p:extLst>
      <p:ext uri="{BB962C8B-B14F-4D97-AF65-F5344CB8AC3E}">
        <p14:creationId xmlns:p14="http://schemas.microsoft.com/office/powerpoint/2010/main" val="2449904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5070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The assumption behind using </a:t>
            </a:r>
            <a:r>
              <a:rPr lang="en-US" sz="1400" dirty="0" err="1"/>
              <a:t>RBS</a:t>
            </a:r>
            <a:r>
              <a:rPr lang="en-US" sz="1400" dirty="0"/>
              <a:t> for software development is that project size depends on the context – the customer, the people developing the product and the methodology they use for managing the requirements, breaking down the product into stories and sizing a story. It doesn’t matter what the methodology is – Planning Poker (Cohn, 2005), Product Sashimi (</a:t>
            </a:r>
            <a:r>
              <a:rPr lang="en-US" sz="1400" dirty="0" err="1"/>
              <a:t>Rainsberger</a:t>
            </a:r>
            <a:r>
              <a:rPr lang="en-US" sz="1400" dirty="0"/>
              <a:t>, 2012), Behavior Driven Development (North, 2006), Feature Driven Development (Coad, 1999) etc. What is important is the methodology to be cohesive, explicit and to be consistently applied during project execution when we slice the requirements into user stories.</a:t>
            </a:r>
          </a:p>
          <a:p>
            <a:pPr defTabSz="1036930">
              <a:defRPr/>
            </a:pPr>
            <a:endParaRPr lang="en-US" sz="1400" dirty="0"/>
          </a:p>
          <a:p>
            <a:pPr defTabSz="1036930">
              <a:defRPr/>
            </a:pPr>
            <a:r>
              <a:rPr lang="en-US" sz="1400" dirty="0" err="1"/>
              <a:t>RBS</a:t>
            </a:r>
            <a:r>
              <a:rPr lang="en-US" sz="1400" dirty="0"/>
              <a:t> estimates the original scope. Then there is a relationship between the original and eventual (emergent, expanded) scope which we only identify when the results of the execution of our plans meet the customer). The scope expansion occurs when the requirement change risk materializes.</a:t>
            </a:r>
          </a:p>
          <a:p>
            <a:pPr defTabSz="1036930">
              <a:defRPr/>
            </a:pPr>
            <a:endParaRPr lang="en-US" sz="1400" dirty="0"/>
          </a:p>
          <a:p>
            <a:endParaRPr lang="en-US" sz="1400" dirty="0"/>
          </a:p>
        </p:txBody>
      </p:sp>
    </p:spTree>
    <p:extLst>
      <p:ext uri="{BB962C8B-B14F-4D97-AF65-F5344CB8AC3E}">
        <p14:creationId xmlns:p14="http://schemas.microsoft.com/office/powerpoint/2010/main" val="1171801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cap="none" baseline="0" dirty="0">
                <a:solidFill>
                  <a:schemeClr val="tx1"/>
                </a:solidFill>
                <a:effectLst/>
                <a:latin typeface="+mn-lt"/>
                <a:ea typeface="+mn-ea"/>
                <a:cs typeface="+mn-cs"/>
              </a:rPr>
              <a:t>https://</a:t>
            </a:r>
            <a:r>
              <a:rPr lang="en-US" sz="1100" b="0" i="0" u="none" strike="noStrike" kern="1200" cap="none" baseline="0" dirty="0" err="1">
                <a:solidFill>
                  <a:schemeClr val="tx1"/>
                </a:solidFill>
                <a:effectLst/>
                <a:latin typeface="+mn-lt"/>
                <a:ea typeface="+mn-ea"/>
                <a:cs typeface="+mn-cs"/>
              </a:rPr>
              <a:t>docs.google.com</a:t>
            </a:r>
            <a:r>
              <a:rPr lang="en-US" sz="1100" b="0" i="0" u="none" strike="noStrike" kern="1200" cap="none" baseline="0" dirty="0">
                <a:solidFill>
                  <a:schemeClr val="tx1"/>
                </a:solidFill>
                <a:effectLst/>
                <a:latin typeface="+mn-lt"/>
                <a:ea typeface="+mn-ea"/>
                <a:cs typeface="+mn-cs"/>
              </a:rPr>
              <a:t>/spreadsheets/d/1aEG6-pEZKYV0gyBq-nI4I5AqD7h-z-IGIY4f-Wi907I/</a:t>
            </a:r>
            <a:r>
              <a:rPr lang="en-US" sz="1100" b="0" i="0" u="none" strike="noStrike" kern="1200" cap="none" baseline="0" dirty="0" err="1">
                <a:solidFill>
                  <a:schemeClr val="tx1"/>
                </a:solidFill>
                <a:effectLst/>
                <a:latin typeface="+mn-lt"/>
                <a:ea typeface="+mn-ea"/>
                <a:cs typeface="+mn-cs"/>
              </a:rPr>
              <a:t>edit#gid</a:t>
            </a:r>
            <a:r>
              <a:rPr lang="en-US" sz="1100" b="0" i="0" u="none" strike="noStrike" kern="1200" cap="none" baseline="0" dirty="0">
                <a:solidFill>
                  <a:schemeClr val="tx1"/>
                </a:solidFill>
                <a:effectLst/>
                <a:latin typeface="+mn-lt"/>
                <a:ea typeface="+mn-ea"/>
                <a:cs typeface="+mn-cs"/>
              </a:rPr>
              <a:t>=835013943</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I teamed up with Ajay Reddy and the CodeGenesys/ScrumDo.com team to test the correlation between project sizes estimated using RBS and the actual story points estimated in thirteen randomly selected projects from the pool of real </a:t>
            </a:r>
            <a:r>
              <a:rPr lang="en-US" sz="1100" b="0" i="0" u="none" strike="noStrike" kern="1200" cap="none" baseline="0" dirty="0" err="1">
                <a:solidFill>
                  <a:schemeClr val="tx1"/>
                </a:solidFill>
                <a:effectLst/>
                <a:latin typeface="+mn-lt"/>
                <a:ea typeface="+mn-ea"/>
                <a:cs typeface="+mn-cs"/>
              </a:rPr>
              <a:t>Scrumdo</a:t>
            </a:r>
            <a:r>
              <a:rPr lang="en-US" sz="1100" b="0" i="0" u="none" strike="noStrike" kern="1200" cap="none" baseline="0" dirty="0">
                <a:solidFill>
                  <a:schemeClr val="tx1"/>
                </a:solidFill>
                <a:effectLst/>
                <a:latin typeface="+mn-lt"/>
                <a:ea typeface="+mn-ea"/>
                <a:cs typeface="+mn-cs"/>
              </a:rPr>
              <a:t> projects that met the following criteria:</a:t>
            </a:r>
          </a:p>
          <a:p>
            <a:pPr lvl="0"/>
            <a:r>
              <a:rPr lang="en-US" sz="1100" b="0" i="0" u="none" strike="noStrike" kern="1200" cap="none" baseline="0" dirty="0">
                <a:solidFill>
                  <a:schemeClr val="tx1"/>
                </a:solidFill>
                <a:effectLst/>
                <a:latin typeface="+mn-lt"/>
                <a:ea typeface="+mn-ea"/>
                <a:cs typeface="+mn-cs"/>
              </a:rPr>
              <a:t>Epic-Story-Task breakdowns </a:t>
            </a:r>
          </a:p>
          <a:p>
            <a:pPr lvl="0"/>
            <a:r>
              <a:rPr lang="en-US" sz="1100" b="0" i="0" u="none" strike="noStrike" kern="1200" cap="none" baseline="0" dirty="0">
                <a:solidFill>
                  <a:schemeClr val="tx1"/>
                </a:solidFill>
                <a:effectLst/>
                <a:latin typeface="+mn-lt"/>
                <a:ea typeface="+mn-ea"/>
                <a:cs typeface="+mn-cs"/>
              </a:rPr>
              <a:t>Successful release history</a:t>
            </a:r>
          </a:p>
          <a:p>
            <a:pPr lvl="0"/>
            <a:r>
              <a:rPr lang="en-US" sz="1100" b="0" i="0" u="none" strike="noStrike" kern="1200" cap="none" baseline="0" dirty="0">
                <a:solidFill>
                  <a:schemeClr val="tx1"/>
                </a:solidFill>
                <a:effectLst/>
                <a:latin typeface="+mn-lt"/>
                <a:ea typeface="+mn-ea"/>
                <a:cs typeface="+mn-cs"/>
              </a:rPr>
              <a:t>Stable teams (systems)</a:t>
            </a:r>
          </a:p>
          <a:p>
            <a:pPr lvl="0"/>
            <a:r>
              <a:rPr lang="en-US" sz="1100" b="0" i="0" u="none" strike="noStrike" kern="1200" cap="none" baseline="0" dirty="0">
                <a:solidFill>
                  <a:schemeClr val="tx1"/>
                </a:solidFill>
                <a:effectLst/>
                <a:latin typeface="+mn-lt"/>
                <a:ea typeface="+mn-ea"/>
                <a:cs typeface="+mn-cs"/>
              </a:rPr>
              <a:t>Have an active </a:t>
            </a:r>
            <a:r>
              <a:rPr lang="en-US" sz="1100" b="0" i="0" u="none" strike="noStrike" kern="1200" cap="none" baseline="0" dirty="0" err="1">
                <a:solidFill>
                  <a:schemeClr val="tx1"/>
                </a:solidFill>
                <a:effectLst/>
                <a:latin typeface="+mn-lt"/>
                <a:ea typeface="+mn-ea"/>
                <a:cs typeface="+mn-cs"/>
              </a:rPr>
              <a:t>ScrumDo</a:t>
            </a:r>
            <a:r>
              <a:rPr lang="en-US" sz="1100" b="0" i="0" u="none" strike="noStrike" kern="1200" cap="none" baseline="0" dirty="0">
                <a:solidFill>
                  <a:schemeClr val="tx1"/>
                </a:solidFill>
                <a:effectLst/>
                <a:latin typeface="+mn-lt"/>
                <a:ea typeface="+mn-ea"/>
                <a:cs typeface="+mn-cs"/>
              </a:rPr>
              <a:t> coach or scrum master</a:t>
            </a:r>
          </a:p>
          <a:p>
            <a:pPr lvl="0"/>
            <a:r>
              <a:rPr lang="en-US" sz="1100" b="0" i="0" u="none" strike="noStrike" kern="1200" cap="none" baseline="0" dirty="0">
                <a:solidFill>
                  <a:schemeClr val="tx1"/>
                </a:solidFill>
                <a:effectLst/>
                <a:latin typeface="+mn-lt"/>
                <a:ea typeface="+mn-ea"/>
                <a:cs typeface="+mn-cs"/>
              </a:rPr>
              <a:t>Commercial projects </a:t>
            </a:r>
          </a:p>
          <a:p>
            <a:pPr lvl="0"/>
            <a:r>
              <a:rPr lang="en-US" sz="1100" b="0" i="0" u="none" strike="noStrike" kern="1200" cap="none" baseline="0" dirty="0">
                <a:solidFill>
                  <a:schemeClr val="tx1"/>
                </a:solidFill>
                <a:effectLst/>
                <a:latin typeface="+mn-lt"/>
                <a:ea typeface="+mn-ea"/>
                <a:cs typeface="+mn-cs"/>
              </a:rPr>
              <a:t>Have a minimum size of 12 epics/features.</a:t>
            </a:r>
          </a:p>
          <a:p>
            <a:r>
              <a:rPr lang="en-US" sz="1100" b="0" i="0" u="none" strike="noStrike" kern="1200" cap="none" baseline="0" dirty="0">
                <a:solidFill>
                  <a:schemeClr val="tx1"/>
                </a:solidFill>
                <a:effectLst/>
                <a:latin typeface="+mn-lt"/>
                <a:ea typeface="+mn-ea"/>
                <a:cs typeface="+mn-cs"/>
              </a:rPr>
              <a:t>As seen on the scatterplot below we found a very strong correlation between project sizes estimated using </a:t>
            </a:r>
            <a:r>
              <a:rPr lang="en-US" sz="1100" b="0" i="0" u="none" strike="noStrike" kern="1200" cap="none" baseline="0" dirty="0" err="1">
                <a:solidFill>
                  <a:schemeClr val="tx1"/>
                </a:solidFill>
                <a:effectLst/>
                <a:latin typeface="+mn-lt"/>
                <a:ea typeface="+mn-ea"/>
                <a:cs typeface="+mn-cs"/>
              </a:rPr>
              <a:t>RBS</a:t>
            </a:r>
            <a:r>
              <a:rPr lang="en-US" sz="1100" b="0" i="0" u="none" strike="noStrike" kern="1200" cap="none" baseline="0" dirty="0">
                <a:solidFill>
                  <a:schemeClr val="tx1"/>
                </a:solidFill>
                <a:effectLst/>
                <a:latin typeface="+mn-lt"/>
                <a:ea typeface="+mn-ea"/>
                <a:cs typeface="+mn-cs"/>
              </a:rPr>
              <a:t> and the actual number of stories estimated for some real </a:t>
            </a:r>
            <a:r>
              <a:rPr lang="en-US" sz="1100" b="0" i="0" u="none" strike="noStrike" kern="1200" cap="none" baseline="0" dirty="0" err="1">
                <a:solidFill>
                  <a:schemeClr val="tx1"/>
                </a:solidFill>
                <a:effectLst/>
                <a:latin typeface="+mn-lt"/>
                <a:ea typeface="+mn-ea"/>
                <a:cs typeface="+mn-cs"/>
              </a:rPr>
              <a:t>Scrumdo</a:t>
            </a:r>
            <a:r>
              <a:rPr lang="en-US" sz="1100" b="0" i="0" u="none" strike="noStrike" kern="1200" cap="none" baseline="0" dirty="0">
                <a:solidFill>
                  <a:schemeClr val="tx1"/>
                </a:solidFill>
                <a:effectLst/>
                <a:latin typeface="+mn-lt"/>
                <a:ea typeface="+mn-ea"/>
                <a:cs typeface="+mn-cs"/>
              </a:rPr>
              <a:t> projects.</a:t>
            </a:r>
          </a:p>
          <a:p>
            <a:endParaRPr lang="en-US" dirty="0"/>
          </a:p>
          <a:p>
            <a:endParaRPr lang="en-US" dirty="0"/>
          </a:p>
        </p:txBody>
      </p:sp>
    </p:spTree>
    <p:extLst>
      <p:ext uri="{BB962C8B-B14F-4D97-AF65-F5344CB8AC3E}">
        <p14:creationId xmlns:p14="http://schemas.microsoft.com/office/powerpoint/2010/main" val="1033594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17D8866A-684B-4641-8583-D1C928AE3307}" type="slidenum">
              <a:rPr lang="en-US" smtClean="0"/>
              <a:t>8</a:t>
            </a:fld>
            <a:endParaRPr lang="en-US"/>
          </a:p>
        </p:txBody>
      </p:sp>
    </p:spTree>
    <p:extLst>
      <p:ext uri="{BB962C8B-B14F-4D97-AF65-F5344CB8AC3E}">
        <p14:creationId xmlns:p14="http://schemas.microsoft.com/office/powerpoint/2010/main" val="1864334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6182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826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251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bg-BG" dirty="0"/>
          </a:p>
        </p:txBody>
      </p:sp>
    </p:spTree>
    <p:extLst>
      <p:ext uri="{BB962C8B-B14F-4D97-AF65-F5344CB8AC3E}">
        <p14:creationId xmlns:p14="http://schemas.microsoft.com/office/powerpoint/2010/main" val="4034823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4196362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Mapping</a:t>
            </a:r>
          </a:p>
          <a:p>
            <a:pPr marL="514350" indent="-514350">
              <a:buFont typeface="Arial" panose="020B0604020202020204" pitchFamily="34" charset="0"/>
              <a:buChar char="•"/>
            </a:pPr>
            <a:r>
              <a:rPr lang="en-US" dirty="0"/>
              <a:t>Product = Trunk</a:t>
            </a:r>
          </a:p>
          <a:p>
            <a:pPr marL="514350" indent="-514350">
              <a:buFont typeface="Arial" panose="020B0604020202020204" pitchFamily="34" charset="0"/>
              <a:buChar char="•"/>
            </a:pPr>
            <a:r>
              <a:rPr lang="en-US" dirty="0"/>
              <a:t>Epic = Branch</a:t>
            </a:r>
          </a:p>
          <a:p>
            <a:pPr marL="514350" indent="-514350">
              <a:buFont typeface="Arial" panose="020B0604020202020204" pitchFamily="34" charset="0"/>
              <a:buChar char="•"/>
            </a:pPr>
            <a:r>
              <a:rPr lang="en-US" dirty="0"/>
              <a:t>User Story = Terminal Shoot</a:t>
            </a:r>
          </a:p>
        </p:txBody>
      </p:sp>
    </p:spTree>
    <p:extLst>
      <p:ext uri="{BB962C8B-B14F-4D97-AF65-F5344CB8AC3E}">
        <p14:creationId xmlns:p14="http://schemas.microsoft.com/office/powerpoint/2010/main" val="25393639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cap="none" baseline="0" dirty="0">
                <a:solidFill>
                  <a:schemeClr val="tx1"/>
                </a:solidFill>
                <a:latin typeface="+mn-lt"/>
                <a:ea typeface="+mn-ea"/>
                <a:cs typeface="+mn-cs"/>
              </a:rPr>
              <a:t>Epics are the highest-level requirements artifact. Epics are not implemented directly but are broken into user stories, which are the primitives used by the teams for actual coding and testing.  Epics are not directly testable. Instead, they are tested by the acceptance tests associated with the user stories that implement them.</a:t>
            </a:r>
            <a:endParaRPr lang="en-US" dirty="0"/>
          </a:p>
          <a:p>
            <a:r>
              <a:rPr lang="en-US" dirty="0"/>
              <a:t>When breaking an epic down do not consider how many steps the workflow will consist of. Consider the user story the only work item type at the lowest level of granularity.</a:t>
            </a:r>
            <a:endParaRPr lang="bg-BG" dirty="0"/>
          </a:p>
        </p:txBody>
      </p:sp>
    </p:spTree>
    <p:extLst>
      <p:ext uri="{BB962C8B-B14F-4D97-AF65-F5344CB8AC3E}">
        <p14:creationId xmlns:p14="http://schemas.microsoft.com/office/powerpoint/2010/main" val="2942117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2799017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dirty="0"/>
              <a:t>Product = Trunk</a:t>
            </a:r>
          </a:p>
          <a:p>
            <a:pPr marL="571500" indent="-571500">
              <a:buFont typeface="Arial" panose="020B0604020202020204" pitchFamily="34" charset="0"/>
              <a:buChar char="•"/>
            </a:pPr>
            <a:r>
              <a:rPr lang="en-US" dirty="0"/>
              <a:t>Epic = Branch</a:t>
            </a:r>
          </a:p>
          <a:p>
            <a:pPr marL="571500" indent="-571500">
              <a:buFont typeface="Arial" panose="020B0604020202020204" pitchFamily="34" charset="0"/>
              <a:buChar char="•"/>
            </a:pPr>
            <a:r>
              <a:rPr lang="en-US" dirty="0"/>
              <a:t>User Story = Terminal Shoot</a:t>
            </a:r>
          </a:p>
          <a:p>
            <a:pPr marL="571500" indent="-571500">
              <a:buFont typeface="Arial" panose="020B0604020202020204" pitchFamily="34" charset="0"/>
              <a:buChar char="•"/>
            </a:pPr>
            <a:r>
              <a:rPr lang="en-US" dirty="0"/>
              <a:t>Story</a:t>
            </a:r>
            <a:r>
              <a:rPr lang="en-US" baseline="0" dirty="0"/>
              <a:t> points</a:t>
            </a:r>
            <a:r>
              <a:rPr lang="en-US" dirty="0"/>
              <a:t> = Number of Fruit on the shoot</a:t>
            </a:r>
          </a:p>
          <a:p>
            <a:endParaRPr lang="bg-BG" dirty="0"/>
          </a:p>
        </p:txBody>
      </p:sp>
    </p:spTree>
    <p:extLst>
      <p:ext uri="{BB962C8B-B14F-4D97-AF65-F5344CB8AC3E}">
        <p14:creationId xmlns:p14="http://schemas.microsoft.com/office/powerpoint/2010/main" val="4118138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Break your project down into epics and number them sequentially, starting from 1</a:t>
            </a:r>
          </a:p>
          <a:p>
            <a:r>
              <a:rPr lang="en-US" dirty="0"/>
              <a:t>Step 2: Randomly sample 7 epics. Duplicates are allowed!</a:t>
            </a:r>
          </a:p>
          <a:p>
            <a:r>
              <a:rPr lang="en-US" dirty="0"/>
              <a:t>Step 3: Break each of the sampled epics into stories. Number the stories of each epic sequentially, starting from 1.</a:t>
            </a:r>
          </a:p>
          <a:p>
            <a:r>
              <a:rPr lang="en-US" dirty="0"/>
              <a:t>INTERM RESULT: Estimate the total number of stories in the project</a:t>
            </a:r>
          </a:p>
          <a:p>
            <a:r>
              <a:rPr lang="en-US" dirty="0"/>
              <a:t>Step 4: Randomly sample one story from each epic</a:t>
            </a:r>
          </a:p>
          <a:p>
            <a:r>
              <a:rPr lang="en-US" dirty="0"/>
              <a:t>Step 5: Estimate the size of each of the sampled stories in Story</a:t>
            </a:r>
            <a:r>
              <a:rPr lang="en-US" baseline="0" dirty="0"/>
              <a:t> Points</a:t>
            </a:r>
          </a:p>
          <a:p>
            <a:r>
              <a:rPr lang="en-US" dirty="0"/>
              <a:t>FINAL RESULT: Estimated total number of Story</a:t>
            </a:r>
            <a:r>
              <a:rPr lang="en-US" baseline="0" dirty="0"/>
              <a:t> Points</a:t>
            </a:r>
            <a:r>
              <a:rPr lang="en-US" dirty="0"/>
              <a:t> in the project</a:t>
            </a:r>
          </a:p>
          <a:p>
            <a:endParaRPr lang="en-US" dirty="0"/>
          </a:p>
        </p:txBody>
      </p:sp>
    </p:spTree>
    <p:extLst>
      <p:ext uri="{BB962C8B-B14F-4D97-AF65-F5344CB8AC3E}">
        <p14:creationId xmlns:p14="http://schemas.microsoft.com/office/powerpoint/2010/main" val="114321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lstStyle/>
          <a:p>
            <a:r>
              <a:rPr lang="en-US" sz="2400" dirty="0"/>
              <a:t>Introduce your training facilitator</a:t>
            </a:r>
          </a:p>
          <a:p>
            <a:r>
              <a:rPr lang="en-US" sz="2400" dirty="0"/>
              <a:t>Please write your Name &amp; Role on the Name Tag; </a:t>
            </a:r>
          </a:p>
          <a:p>
            <a:r>
              <a:rPr lang="en-US" sz="2400" dirty="0"/>
              <a:t>Please let us know your current roles;   Who are here</a:t>
            </a:r>
            <a:r>
              <a:rPr lang="en-US" sz="2400" baseline="0" dirty="0"/>
              <a:t> </a:t>
            </a:r>
            <a:r>
              <a:rPr lang="en-US" sz="2400" dirty="0"/>
              <a:t>- </a:t>
            </a:r>
          </a:p>
          <a:p>
            <a:pPr lvl="1"/>
            <a:r>
              <a:rPr lang="en-US" sz="1200" kern="1200" dirty="0">
                <a:solidFill>
                  <a:schemeClr val="tx1"/>
                </a:solidFill>
                <a:latin typeface="+mn-lt"/>
                <a:ea typeface="+mn-ea"/>
                <a:cs typeface="+mn-cs"/>
              </a:rPr>
              <a:t>capability managers, </a:t>
            </a:r>
          </a:p>
          <a:p>
            <a:pPr lvl="1"/>
            <a:r>
              <a:rPr lang="en-US" sz="1200" kern="1200" dirty="0">
                <a:solidFill>
                  <a:schemeClr val="tx1"/>
                </a:solidFill>
                <a:latin typeface="+mn-lt"/>
                <a:ea typeface="+mn-ea"/>
                <a:cs typeface="+mn-cs"/>
              </a:rPr>
              <a:t>directors, </a:t>
            </a:r>
          </a:p>
          <a:p>
            <a:pPr lvl="1"/>
            <a:r>
              <a:rPr lang="en-US" sz="1200" kern="1200" dirty="0">
                <a:solidFill>
                  <a:schemeClr val="tx1"/>
                </a:solidFill>
                <a:latin typeface="+mn-lt"/>
                <a:ea typeface="+mn-ea"/>
                <a:cs typeface="+mn-cs"/>
              </a:rPr>
              <a:t>vice presidents, </a:t>
            </a:r>
          </a:p>
          <a:p>
            <a:pPr lvl="1"/>
            <a:r>
              <a:rPr lang="en-US" sz="1200" kern="1200" dirty="0">
                <a:solidFill>
                  <a:schemeClr val="tx1"/>
                </a:solidFill>
                <a:latin typeface="+mn-lt"/>
                <a:ea typeface="+mn-ea"/>
                <a:cs typeface="+mn-cs"/>
              </a:rPr>
              <a:t>heads of departments or </a:t>
            </a:r>
          </a:p>
          <a:p>
            <a:pPr lvl="1"/>
            <a:r>
              <a:rPr lang="en-US" sz="1200" kern="1200" dirty="0">
                <a:solidFill>
                  <a:schemeClr val="tx1"/>
                </a:solidFill>
                <a:latin typeface="+mn-lt"/>
                <a:ea typeface="+mn-ea"/>
                <a:cs typeface="+mn-cs"/>
              </a:rPr>
              <a:t>senior executives</a:t>
            </a:r>
          </a:p>
          <a:p>
            <a:pPr lvl="1"/>
            <a:r>
              <a:rPr lang="en-US" sz="2400" dirty="0"/>
              <a:t>Others</a:t>
            </a:r>
          </a:p>
          <a:p>
            <a:endParaRPr lang="en-US" dirty="0"/>
          </a:p>
        </p:txBody>
      </p:sp>
      <p:sp>
        <p:nvSpPr>
          <p:cNvPr id="4" name="Slide Number Placeholder 3"/>
          <p:cNvSpPr>
            <a:spLocks noGrp="1"/>
          </p:cNvSpPr>
          <p:nvPr>
            <p:ph type="sldNum" sz="quarter" idx="10"/>
          </p:nvPr>
        </p:nvSpPr>
        <p:spPr/>
        <p:txBody>
          <a:bodyPr/>
          <a:lstStyle/>
          <a:p>
            <a:fld id="{10615133-704A-4A2F-9381-E3B7FFCE59B1}" type="slidenum">
              <a:rPr lang="en-US" smtClean="0"/>
              <a:pPr/>
              <a:t>10</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81209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2027032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delivery time per scenario will come from the historical delivery rate of the system.</a:t>
            </a:r>
            <a:endParaRPr lang="bg-BG" dirty="0"/>
          </a:p>
        </p:txBody>
      </p:sp>
    </p:spTree>
    <p:extLst>
      <p:ext uri="{BB962C8B-B14F-4D97-AF65-F5344CB8AC3E}">
        <p14:creationId xmlns:p14="http://schemas.microsoft.com/office/powerpoint/2010/main" val="141137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3831521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Mapping</a:t>
            </a:r>
          </a:p>
          <a:p>
            <a:pPr marL="571500" indent="-571500">
              <a:buFont typeface="Arial" panose="020B0604020202020204" pitchFamily="34" charset="0"/>
              <a:buChar char="•"/>
            </a:pPr>
            <a:r>
              <a:rPr lang="en-US" dirty="0"/>
              <a:t>Product = Trunk</a:t>
            </a:r>
          </a:p>
          <a:p>
            <a:pPr marL="571500" indent="-571500">
              <a:buFont typeface="Arial" panose="020B0604020202020204" pitchFamily="34" charset="0"/>
              <a:buChar char="•"/>
            </a:pPr>
            <a:r>
              <a:rPr lang="en-US" dirty="0"/>
              <a:t>Epic = Branch</a:t>
            </a:r>
          </a:p>
          <a:p>
            <a:pPr marL="571500" indent="-571500">
              <a:buFont typeface="Arial" panose="020B0604020202020204" pitchFamily="34" charset="0"/>
              <a:buChar char="•"/>
            </a:pPr>
            <a:r>
              <a:rPr lang="en-US" dirty="0"/>
              <a:t>User Story = Terminal Shoot</a:t>
            </a:r>
          </a:p>
          <a:p>
            <a:pPr marL="571500" indent="-571500">
              <a:buFont typeface="Arial" panose="020B0604020202020204" pitchFamily="34" charset="0"/>
              <a:buChar char="•"/>
            </a:pPr>
            <a:r>
              <a:rPr lang="en-US" dirty="0"/>
              <a:t>Number</a:t>
            </a:r>
            <a:r>
              <a:rPr lang="en-US" baseline="0" dirty="0"/>
              <a:t> of </a:t>
            </a:r>
            <a:r>
              <a:rPr lang="en-US" dirty="0"/>
              <a:t>tasks per User</a:t>
            </a:r>
            <a:r>
              <a:rPr lang="en-US" baseline="0" dirty="0"/>
              <a:t> story</a:t>
            </a:r>
            <a:r>
              <a:rPr lang="en-US" dirty="0"/>
              <a:t> = Number of Fruit on the</a:t>
            </a:r>
            <a:r>
              <a:rPr lang="en-US" baseline="0" dirty="0"/>
              <a:t> Shoot</a:t>
            </a:r>
            <a:endParaRPr lang="en-US" dirty="0"/>
          </a:p>
          <a:p>
            <a:endParaRPr lang="bg-BG" dirty="0"/>
          </a:p>
        </p:txBody>
      </p:sp>
    </p:spTree>
    <p:extLst>
      <p:ext uri="{BB962C8B-B14F-4D97-AF65-F5344CB8AC3E}">
        <p14:creationId xmlns:p14="http://schemas.microsoft.com/office/powerpoint/2010/main" val="3476172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Break your project down into epics and number them sequentially, starting from 1</a:t>
            </a:r>
          </a:p>
          <a:p>
            <a:r>
              <a:rPr lang="en-US" dirty="0"/>
              <a:t>Step 2: Randomly sample 7 epics. Duplicates are allowed!</a:t>
            </a:r>
          </a:p>
          <a:p>
            <a:r>
              <a:rPr lang="en-US" dirty="0"/>
              <a:t>Step 3: Break each of the sampled epics into stories. Number the stories of each epic sequentially, starting from 1.</a:t>
            </a:r>
          </a:p>
          <a:p>
            <a:r>
              <a:rPr lang="en-US" dirty="0"/>
              <a:t>INTERM RESULT: Estimate the total number of stories in the project</a:t>
            </a:r>
          </a:p>
          <a:p>
            <a:r>
              <a:rPr lang="en-US" dirty="0"/>
              <a:t>Step 4: Randomly sample one story from each epic</a:t>
            </a:r>
          </a:p>
          <a:p>
            <a:r>
              <a:rPr lang="en-US" dirty="0"/>
              <a:t>Step 5: Estimate the size of each of the sampled stories in Story</a:t>
            </a:r>
            <a:r>
              <a:rPr lang="en-US" baseline="0" dirty="0"/>
              <a:t> Points</a:t>
            </a:r>
          </a:p>
          <a:p>
            <a:r>
              <a:rPr lang="en-US" dirty="0"/>
              <a:t>FINAL RESULT: Estimated total number of Story</a:t>
            </a:r>
            <a:r>
              <a:rPr lang="en-US" baseline="0" dirty="0"/>
              <a:t> Points</a:t>
            </a:r>
            <a:r>
              <a:rPr lang="en-US" dirty="0"/>
              <a:t> in the project</a:t>
            </a:r>
          </a:p>
          <a:p>
            <a:endParaRPr lang="en-US" dirty="0"/>
          </a:p>
        </p:txBody>
      </p:sp>
    </p:spTree>
    <p:extLst>
      <p:ext uri="{BB962C8B-B14F-4D97-AF65-F5344CB8AC3E}">
        <p14:creationId xmlns:p14="http://schemas.microsoft.com/office/powerpoint/2010/main" val="2874684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113</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655536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_25 minutes_ (Participants will apply RCF, Monte Carlo and bootstrapping to forecast of project delivery time using MS Excel and actual, but obfuscated, historical data.) </a:t>
            </a:r>
          </a:p>
          <a:p>
            <a:r>
              <a:rPr lang="en-US" dirty="0"/>
              <a:t>http://</a:t>
            </a:r>
            <a:r>
              <a:rPr lang="en-US" dirty="0" err="1"/>
              <a:t>www.infoq.com</a:t>
            </a:r>
            <a:r>
              <a:rPr lang="en-US" dirty="0"/>
              <a:t>/articles/</a:t>
            </a:r>
            <a:r>
              <a:rPr lang="en-US" dirty="0" err="1"/>
              <a:t>noestimates-monte-carlo</a:t>
            </a:r>
            <a:r>
              <a:rPr lang="en-US" dirty="0"/>
              <a:t> </a:t>
            </a:r>
          </a:p>
        </p:txBody>
      </p:sp>
      <p:sp>
        <p:nvSpPr>
          <p:cNvPr id="4" name="Slide Number Placeholder 3"/>
          <p:cNvSpPr>
            <a:spLocks noGrp="1"/>
          </p:cNvSpPr>
          <p:nvPr>
            <p:ph type="sldNum" sz="quarter" idx="10"/>
          </p:nvPr>
        </p:nvSpPr>
        <p:spPr/>
        <p:txBody>
          <a:bodyPr/>
          <a:lstStyle/>
          <a:p>
            <a:fld id="{E68EBE79-E090-0D4B-8053-D38A7C200BA6}" type="slidenum">
              <a:rPr lang="en-US" smtClean="0"/>
              <a:t>116</a:t>
            </a:fld>
            <a:endParaRPr lang="en-US"/>
          </a:p>
        </p:txBody>
      </p:sp>
    </p:spTree>
    <p:extLst>
      <p:ext uri="{BB962C8B-B14F-4D97-AF65-F5344CB8AC3E}">
        <p14:creationId xmlns:p14="http://schemas.microsoft.com/office/powerpoint/2010/main" val="1969274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basic structure of a forecast model is shown above. Certain inputs (data) and assumptions feed the model, and a forecast is created of some variable. With every forecast, though, it is important to manage the process through comparisons of the actuals to the forecast and then working back through the model to understand why. This process is critical to developing a solid forecast methodology.</a:t>
            </a:r>
          </a:p>
          <a:p>
            <a:endParaRPr lang="en-US" dirty="0"/>
          </a:p>
          <a:p>
            <a:r>
              <a:rPr lang="en-US" dirty="0"/>
              <a:t>http://</a:t>
            </a:r>
            <a:r>
              <a:rPr lang="en-US" dirty="0" err="1"/>
              <a:t>www.practicalforecasting.com</a:t>
            </a:r>
            <a:r>
              <a:rPr lang="en-US" dirty="0"/>
              <a:t>/forecast-</a:t>
            </a:r>
            <a:r>
              <a:rPr lang="en-US" dirty="0" err="1"/>
              <a:t>structure.html</a:t>
            </a:r>
            <a:endParaRPr lang="en-US" dirty="0"/>
          </a:p>
        </p:txBody>
      </p:sp>
      <p:sp>
        <p:nvSpPr>
          <p:cNvPr id="4" name="Slide Number Placeholder 3"/>
          <p:cNvSpPr>
            <a:spLocks noGrp="1"/>
          </p:cNvSpPr>
          <p:nvPr>
            <p:ph type="sldNum" sz="quarter" idx="10"/>
          </p:nvPr>
        </p:nvSpPr>
        <p:spPr/>
        <p:txBody>
          <a:bodyPr/>
          <a:lstStyle/>
          <a:p>
            <a:fld id="{E68EBE79-E090-0D4B-8053-D38A7C200BA6}" type="slidenum">
              <a:rPr lang="en-US" smtClean="0"/>
              <a:t>117</a:t>
            </a:fld>
            <a:endParaRPr lang="en-US"/>
          </a:p>
        </p:txBody>
      </p:sp>
    </p:spTree>
    <p:extLst>
      <p:ext uri="{BB962C8B-B14F-4D97-AF65-F5344CB8AC3E}">
        <p14:creationId xmlns:p14="http://schemas.microsoft.com/office/powerpoint/2010/main" val="26520574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It does recognize that uncertainty play a role in project management but believes uncertainty could be eliminated by a more detailed planning. It models projects as a network of activities and calculates the time needed to deliver a project by estimating the effort required to accomplish each activity of work contained in the project’s work breakdown structure.</a:t>
            </a:r>
          </a:p>
        </p:txBody>
      </p:sp>
    </p:spTree>
    <p:extLst>
      <p:ext uri="{BB962C8B-B14F-4D97-AF65-F5344CB8AC3E}">
        <p14:creationId xmlns:p14="http://schemas.microsoft.com/office/powerpoint/2010/main" val="1784169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Hence the definition - a project is a batch of work items each one representing independent customer value that must be delivered on or before due date. The batch contains all the work that needs to be accomplished to deliver a new product with specified capabilities. In order to prepare the batch the product scope needs to be broken down into work items each one representing independent customer value. Even for a quality related requirements or such as “the system should scale horizontally” we need to have a work item. It is important that each one of the work items can be delivered in any order like the user stories created following the </a:t>
            </a:r>
            <a:r>
              <a:rPr lang="en-US" sz="1400" u="sng" dirty="0">
                <a:hlinkClick r:id="rId3"/>
              </a:rPr>
              <a:t>INVEST mnemonic</a:t>
            </a:r>
            <a:r>
              <a:rPr lang="en-US" sz="1400" dirty="0"/>
              <a:t>.</a:t>
            </a:r>
            <a:endParaRPr lang="bg-BG" sz="1400" dirty="0"/>
          </a:p>
        </p:txBody>
      </p:sp>
    </p:spTree>
    <p:extLst>
      <p:ext uri="{BB962C8B-B14F-4D97-AF65-F5344CB8AC3E}">
        <p14:creationId xmlns:p14="http://schemas.microsoft.com/office/powerpoint/2010/main" val="1046539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r>
              <a:rPr lang="en-US" dirty="0"/>
              <a:t>Traditional</a:t>
            </a:r>
            <a:r>
              <a:rPr lang="en-US" baseline="0" dirty="0"/>
              <a:t> ways vs Kanban way</a:t>
            </a:r>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t>11</a:t>
            </a:fld>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6987231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don’t try to estimate the size of the work items. There are only two "sizes" - "small enough" and "too big". The two sizes are context specific. They have no correlation to the "effort" needed. "Too big" should be split and not allowed to enter the backlog.</a:t>
            </a:r>
          </a:p>
        </p:txBody>
      </p:sp>
    </p:spTree>
    <p:extLst>
      <p:ext uri="{BB962C8B-B14F-4D97-AF65-F5344CB8AC3E}">
        <p14:creationId xmlns:p14="http://schemas.microsoft.com/office/powerpoint/2010/main" val="1100674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plan probabilistically by using reference class forecasting which does not try to forecast the specific uncertain events that could affect the new project, but instead places the project in a statistical distribution of outcomes from the class of reference projects.</a:t>
            </a:r>
          </a:p>
          <a:p>
            <a:endParaRPr lang="en-US" sz="1400" dirty="0"/>
          </a:p>
          <a:p>
            <a:r>
              <a:rPr lang="en-US" sz="1400" dirty="0"/>
              <a:t>Reference Class Forecasting is based on the work of the Princeton’s psychologist Daniel </a:t>
            </a:r>
            <a:r>
              <a:rPr lang="en-US" sz="1400" dirty="0" err="1"/>
              <a:t>Kahneman</a:t>
            </a:r>
            <a:r>
              <a:rPr lang="en-US" sz="1400" dirty="0"/>
              <a:t> who won the Nobel Prize in economics in 2002. </a:t>
            </a:r>
          </a:p>
        </p:txBody>
      </p:sp>
    </p:spTree>
    <p:extLst>
      <p:ext uri="{BB962C8B-B14F-4D97-AF65-F5344CB8AC3E}">
        <p14:creationId xmlns:p14="http://schemas.microsoft.com/office/powerpoint/2010/main" val="29103050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Reference class forecasting for a particular project requires the following three steps:</a:t>
            </a:r>
          </a:p>
          <a:p>
            <a:pPr marL="154305" indent="-154305">
              <a:buFont typeface="Arial" panose="020B0604020202020204" pitchFamily="34" charset="0"/>
              <a:buChar char="•"/>
            </a:pPr>
            <a:r>
              <a:rPr lang="en-US" sz="1400" dirty="0"/>
              <a:t>Identification of a relevant reference class of past, similar projects. The class must be broad enough to be statistically meaningful but narrow enough to be comparable with the specific project.</a:t>
            </a:r>
          </a:p>
          <a:p>
            <a:pPr marL="154305" indent="-154305">
              <a:buFont typeface="Arial" panose="020B0604020202020204" pitchFamily="34" charset="0"/>
              <a:buChar char="•"/>
            </a:pPr>
            <a:r>
              <a:rPr lang="en-US" sz="1400" dirty="0"/>
              <a:t>Establishing a probability distribution for the selected reference class. This requires access to credible, empirical data for a sufficient number of projects within the reference class to make statistically meaningful conclusions.</a:t>
            </a:r>
          </a:p>
          <a:p>
            <a:pPr marL="154305" indent="-154305">
              <a:buFont typeface="Arial" panose="020B0604020202020204" pitchFamily="34" charset="0"/>
              <a:buChar char="•"/>
            </a:pPr>
            <a:r>
              <a:rPr lang="en-US" sz="1400" dirty="0"/>
              <a:t>Comparing the new project with the reference class distribution, in order to establish the most likely outcome for the new project.</a:t>
            </a:r>
          </a:p>
          <a:p>
            <a:endParaRPr lang="en-US" sz="1400" dirty="0"/>
          </a:p>
          <a:p>
            <a:r>
              <a:rPr lang="en-US" sz="1400" dirty="0"/>
              <a:t>Let’s apply reference class forecasting method for forecasting the delivery time for a new project.</a:t>
            </a:r>
            <a:endParaRPr lang="bg-BG" sz="1400" dirty="0"/>
          </a:p>
        </p:txBody>
      </p:sp>
    </p:spTree>
    <p:extLst>
      <p:ext uri="{BB962C8B-B14F-4D97-AF65-F5344CB8AC3E}">
        <p14:creationId xmlns:p14="http://schemas.microsoft.com/office/powerpoint/2010/main" val="2971935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b="1" cap="all" dirty="0"/>
              <a:t>Identification of a reference class of similar projects</a:t>
            </a:r>
            <a:endParaRPr lang="bg-BG" sz="1400" b="1" cap="all" dirty="0"/>
          </a:p>
          <a:p>
            <a:endParaRPr lang="en-US" sz="1400" dirty="0"/>
          </a:p>
          <a:p>
            <a:endParaRPr lang="en-US" sz="1400" dirty="0"/>
          </a:p>
          <a:p>
            <a:r>
              <a:rPr lang="en-US" sz="1400" dirty="0"/>
              <a:t>The projects in the reference class should have comparable:</a:t>
            </a:r>
          </a:p>
          <a:p>
            <a:endParaRPr lang="en-US" sz="1400" dirty="0"/>
          </a:p>
          <a:p>
            <a:pPr marL="154305" indent="-154305">
              <a:buFont typeface="Arial" panose="020B0604020202020204" pitchFamily="34" charset="0"/>
              <a:buChar char="•"/>
            </a:pPr>
            <a:r>
              <a:rPr lang="en-US" sz="1400" dirty="0"/>
              <a:t>Team structures </a:t>
            </a:r>
          </a:p>
          <a:p>
            <a:pPr marL="154305" indent="-154305">
              <a:buFont typeface="Arial" panose="020B0604020202020204" pitchFamily="34" charset="0"/>
              <a:buChar char="•"/>
            </a:pPr>
            <a:r>
              <a:rPr lang="en-US" sz="1400" dirty="0"/>
              <a:t>Technologies used</a:t>
            </a:r>
          </a:p>
          <a:p>
            <a:pPr marL="154305" indent="-154305">
              <a:buFont typeface="Arial" panose="020B0604020202020204" pitchFamily="34" charset="0"/>
              <a:buChar char="•"/>
            </a:pPr>
            <a:r>
              <a:rPr lang="en-US" sz="1400" dirty="0"/>
              <a:t>Development processes used and the method of capturing the requirements</a:t>
            </a:r>
          </a:p>
          <a:p>
            <a:pPr marL="154305" indent="-154305">
              <a:buFont typeface="Arial" panose="020B0604020202020204" pitchFamily="34" charset="0"/>
              <a:buChar char="•"/>
            </a:pPr>
            <a:r>
              <a:rPr lang="en-US" sz="1400" dirty="0"/>
              <a:t>Client types</a:t>
            </a:r>
          </a:p>
          <a:p>
            <a:pPr marL="154305" indent="-154305">
              <a:buFont typeface="Arial" panose="020B0604020202020204" pitchFamily="34" charset="0"/>
              <a:buChar char="•"/>
            </a:pPr>
            <a:r>
              <a:rPr lang="en-US" sz="1400" dirty="0"/>
              <a:t>Business domains</a:t>
            </a:r>
          </a:p>
          <a:p>
            <a:pPr marL="154305" indent="-154305">
              <a:buFont typeface="Arial" panose="020B0604020202020204" pitchFamily="34" charset="0"/>
              <a:buChar char="•"/>
            </a:pPr>
            <a:endParaRPr lang="en-US" sz="1400" dirty="0"/>
          </a:p>
          <a:p>
            <a:pPr defTabSz="1036930">
              <a:defRPr/>
            </a:pPr>
            <a:r>
              <a:rPr lang="en-US" sz="1400" dirty="0"/>
              <a:t>Please note that along with the internal characteristics of the projects we also compare the contexts in which projects were executed. The same team may have different performance if the client is a startup or Fortune 500 corporation due to the different way of collaboration with the stakeholders. On the other hand when comparing the projects we should not go into great details. Our goal is to establish a reference class that is broad enough to be statistically meaningful but narrow enough to be comparable with the new projects we will be working on.</a:t>
            </a:r>
          </a:p>
        </p:txBody>
      </p:sp>
    </p:spTree>
    <p:extLst>
      <p:ext uri="{BB962C8B-B14F-4D97-AF65-F5344CB8AC3E}">
        <p14:creationId xmlns:p14="http://schemas.microsoft.com/office/powerpoint/2010/main" val="2715892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Are the Team structures comparable?</a:t>
            </a:r>
          </a:p>
        </p:txBody>
      </p:sp>
    </p:spTree>
    <p:extLst>
      <p:ext uri="{BB962C8B-B14F-4D97-AF65-F5344CB8AC3E}">
        <p14:creationId xmlns:p14="http://schemas.microsoft.com/office/powerpoint/2010/main" val="1040518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dirty="0"/>
              <a:t>Are the Technologies used comparable?</a:t>
            </a:r>
            <a:endParaRPr lang="bg-BG" dirty="0"/>
          </a:p>
          <a:p>
            <a:endParaRPr lang="bg-BG" dirty="0"/>
          </a:p>
        </p:txBody>
      </p:sp>
    </p:spTree>
    <p:extLst>
      <p:ext uri="{BB962C8B-B14F-4D97-AF65-F5344CB8AC3E}">
        <p14:creationId xmlns:p14="http://schemas.microsoft.com/office/powerpoint/2010/main" val="1329274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Are the Development processes comparable?</a:t>
            </a:r>
            <a:endParaRPr lang="bg-BG" dirty="0"/>
          </a:p>
        </p:txBody>
      </p:sp>
    </p:spTree>
    <p:extLst>
      <p:ext uri="{BB962C8B-B14F-4D97-AF65-F5344CB8AC3E}">
        <p14:creationId xmlns:p14="http://schemas.microsoft.com/office/powerpoint/2010/main" val="71197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dirty="0"/>
              <a:t>Are the Client types comparable?</a:t>
            </a:r>
            <a:endParaRPr lang="bg-BG" dirty="0"/>
          </a:p>
          <a:p>
            <a:endParaRPr lang="bg-BG" dirty="0"/>
          </a:p>
        </p:txBody>
      </p:sp>
    </p:spTree>
    <p:extLst>
      <p:ext uri="{BB962C8B-B14F-4D97-AF65-F5344CB8AC3E}">
        <p14:creationId xmlns:p14="http://schemas.microsoft.com/office/powerpoint/2010/main" val="32893084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Are the Business domains comparable?</a:t>
            </a:r>
          </a:p>
          <a:p>
            <a:pPr defTabSz="1036930">
              <a:defRPr/>
            </a:pPr>
            <a:endParaRPr lang="en-US" sz="1400" dirty="0"/>
          </a:p>
          <a:p>
            <a:pPr defTabSz="1036930">
              <a:defRPr/>
            </a:pPr>
            <a:r>
              <a:rPr lang="en-US" sz="1400" dirty="0"/>
              <a:t>Please note that along with the internal characteristics of the projects we also compare the contexts in which projects were executed. The same team may have different performance if the client is a startup or Fortune 500 corporation due to the different way of collaboration with the stakeholders. On the other hand when comparing the projects we should not go into great details. Our goal is to establish a reference class that is broad enough to be statistically meaningful but narrow enough to be comparable with the new projects we will be working on.</a:t>
            </a:r>
          </a:p>
          <a:p>
            <a:pPr defTabSz="1036930">
              <a:defRPr/>
            </a:pPr>
            <a:endParaRPr lang="en-US" sz="1400" dirty="0"/>
          </a:p>
          <a:p>
            <a:endParaRPr lang="bg-BG" sz="1400" dirty="0"/>
          </a:p>
        </p:txBody>
      </p:sp>
    </p:spTree>
    <p:extLst>
      <p:ext uri="{BB962C8B-B14F-4D97-AF65-F5344CB8AC3E}">
        <p14:creationId xmlns:p14="http://schemas.microsoft.com/office/powerpoint/2010/main" val="2239995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We need to decide the metric for which we will establish the probability distribution. The metric should allow us to take an “outside view” on the development system that worked on the project, allow for calculating delivery time and should also make sense from client’s perspective. </a:t>
            </a:r>
            <a:r>
              <a:rPr lang="en-US" sz="1400" dirty="0" err="1"/>
              <a:t>Takt</a:t>
            </a:r>
            <a:r>
              <a:rPr lang="en-US" sz="1400" dirty="0"/>
              <a:t> Time is such a metric. </a:t>
            </a:r>
            <a:endParaRPr lang="bg-BG" sz="1400" dirty="0"/>
          </a:p>
        </p:txBody>
      </p:sp>
    </p:spTree>
    <p:extLst>
      <p:ext uri="{BB962C8B-B14F-4D97-AF65-F5344CB8AC3E}">
        <p14:creationId xmlns:p14="http://schemas.microsoft.com/office/powerpoint/2010/main" val="1898241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Customers come to us with a new product idea and they always ask the questions - how long will it take and how much will it cost us to deliver? </a:t>
            </a:r>
          </a:p>
        </p:txBody>
      </p:sp>
    </p:spTree>
    <p:extLst>
      <p:ext uri="{BB962C8B-B14F-4D97-AF65-F5344CB8AC3E}">
        <p14:creationId xmlns:p14="http://schemas.microsoft.com/office/powerpoint/2010/main" val="38713424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We need to decide the metric for which we will establish the probability distribution. The metric should allow us to take an “outside view” on the development system that worked on the project, allow for calculating delivery time and should also make sense from client’s perspective. </a:t>
            </a:r>
            <a:r>
              <a:rPr lang="en-US" sz="1400" dirty="0" err="1"/>
              <a:t>Takt</a:t>
            </a:r>
            <a:r>
              <a:rPr lang="en-US" sz="1400" dirty="0"/>
              <a:t> Time is such a metric. </a:t>
            </a:r>
            <a:endParaRPr lang="bg-BG" sz="1400" dirty="0"/>
          </a:p>
        </p:txBody>
      </p:sp>
    </p:spTree>
    <p:extLst>
      <p:ext uri="{BB962C8B-B14F-4D97-AF65-F5344CB8AC3E}">
        <p14:creationId xmlns:p14="http://schemas.microsoft.com/office/powerpoint/2010/main" val="1898241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On the left we have the start date for the project and on the right we have the end date. We can see that five days after the project started the first work item was delivered. Its </a:t>
            </a:r>
            <a:r>
              <a:rPr lang="en-US" sz="1400" dirty="0" err="1"/>
              <a:t>Takt</a:t>
            </a:r>
            <a:r>
              <a:rPr lang="en-US" sz="1400" dirty="0"/>
              <a:t> Time is 5 days. Seven days after that two new work items were delivered. Now what is their </a:t>
            </a:r>
            <a:r>
              <a:rPr lang="en-US" sz="1400" dirty="0" err="1"/>
              <a:t>Takt</a:t>
            </a:r>
            <a:r>
              <a:rPr lang="en-US" sz="1400" dirty="0"/>
              <a:t> Time? The first work item has a </a:t>
            </a:r>
            <a:r>
              <a:rPr lang="en-US" sz="1400" dirty="0" err="1"/>
              <a:t>Takt</a:t>
            </a:r>
            <a:r>
              <a:rPr lang="en-US" sz="1400" dirty="0"/>
              <a:t> Time of seven days, but the second one has a </a:t>
            </a:r>
            <a:r>
              <a:rPr lang="en-US" sz="1400" dirty="0" err="1"/>
              <a:t>Takt</a:t>
            </a:r>
            <a:r>
              <a:rPr lang="en-US" sz="1400" dirty="0"/>
              <a:t> Time of zero days. That is because the time between the two work items is zero days. It is not zero minutes but since we measure </a:t>
            </a:r>
            <a:r>
              <a:rPr lang="en-US" sz="1400" dirty="0" err="1"/>
              <a:t>Takt</a:t>
            </a:r>
            <a:r>
              <a:rPr lang="en-US" sz="1400" dirty="0"/>
              <a:t> Time in days it is zero days. Two days after that three new work items were delivered. According to the definition of </a:t>
            </a:r>
            <a:r>
              <a:rPr lang="en-US" sz="1400" dirty="0" err="1"/>
              <a:t>Takt</a:t>
            </a:r>
            <a:r>
              <a:rPr lang="en-US" sz="1400" dirty="0"/>
              <a:t> Time one of them has </a:t>
            </a:r>
            <a:r>
              <a:rPr lang="en-US" sz="1400" dirty="0" err="1"/>
              <a:t>Takt</a:t>
            </a:r>
            <a:r>
              <a:rPr lang="en-US" sz="1400" dirty="0"/>
              <a:t> Time of two days but the other two work items both have </a:t>
            </a:r>
            <a:r>
              <a:rPr lang="en-US" sz="1400" dirty="0" err="1"/>
              <a:t>Takt</a:t>
            </a:r>
            <a:r>
              <a:rPr lang="en-US" sz="1400" dirty="0"/>
              <a:t> Time of zero days. </a:t>
            </a:r>
          </a:p>
          <a:p>
            <a:endParaRPr lang="en-US" sz="1400" dirty="0"/>
          </a:p>
          <a:p>
            <a:r>
              <a:rPr lang="en-US" sz="1400" dirty="0"/>
              <a:t>And we see how it went – eventually all 10 work items were delivered.  </a:t>
            </a:r>
          </a:p>
          <a:p>
            <a:endParaRPr lang="en-US" sz="1400" dirty="0"/>
          </a:p>
          <a:p>
            <a:r>
              <a:rPr lang="en-US" sz="1400" dirty="0"/>
              <a:t>Important thing to note here is that the sum of all </a:t>
            </a:r>
            <a:r>
              <a:rPr lang="en-US" sz="1400" dirty="0" err="1"/>
              <a:t>Takt</a:t>
            </a:r>
            <a:r>
              <a:rPr lang="en-US" sz="1400" dirty="0"/>
              <a:t> Time values equals the delivery time of the project – in this case 22 days.</a:t>
            </a:r>
          </a:p>
        </p:txBody>
      </p:sp>
    </p:spTree>
    <p:extLst>
      <p:ext uri="{BB962C8B-B14F-4D97-AF65-F5344CB8AC3E}">
        <p14:creationId xmlns:p14="http://schemas.microsoft.com/office/powerpoint/2010/main" val="7230854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8EBE79-E090-0D4B-8053-D38A7C200BA6}" type="slidenum">
              <a:rPr lang="en-US" smtClean="0"/>
              <a:t>134</a:t>
            </a:fld>
            <a:endParaRPr lang="en-US"/>
          </a:p>
        </p:txBody>
      </p:sp>
    </p:spTree>
    <p:extLst>
      <p:ext uri="{BB962C8B-B14F-4D97-AF65-F5344CB8AC3E}">
        <p14:creationId xmlns:p14="http://schemas.microsoft.com/office/powerpoint/2010/main" val="9493588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Here is a histogram of the </a:t>
            </a:r>
            <a:r>
              <a:rPr lang="en-US" sz="1400" dirty="0" err="1"/>
              <a:t>Takt</a:t>
            </a:r>
            <a:r>
              <a:rPr lang="en-US" sz="1400" dirty="0"/>
              <a:t> Time for the above delivery rate. Note the number of work items with </a:t>
            </a:r>
            <a:r>
              <a:rPr lang="en-US" sz="1400" dirty="0" err="1"/>
              <a:t>Takt</a:t>
            </a:r>
            <a:r>
              <a:rPr lang="en-US" sz="1400" dirty="0"/>
              <a:t> Time of zero.</a:t>
            </a:r>
            <a:endParaRPr lang="bg-BG" sz="1400" dirty="0"/>
          </a:p>
        </p:txBody>
      </p:sp>
    </p:spTree>
    <p:extLst>
      <p:ext uri="{BB962C8B-B14F-4D97-AF65-F5344CB8AC3E}">
        <p14:creationId xmlns:p14="http://schemas.microsoft.com/office/powerpoint/2010/main" val="367075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err="1"/>
              <a:t>Takt</a:t>
            </a:r>
            <a:r>
              <a:rPr lang="en-US" sz="1400" dirty="0"/>
              <a:t> Time is the rate at which a finished product needs to be completed in order to meet customer demand. It is defined as the ratio of the available production time divided by customer demand. In other words </a:t>
            </a:r>
            <a:r>
              <a:rPr lang="en-US" sz="1400" dirty="0" err="1"/>
              <a:t>Takt</a:t>
            </a:r>
            <a:r>
              <a:rPr lang="en-US" sz="1400" dirty="0"/>
              <a:t> Time is the average time between two successive deliveries to the customer. </a:t>
            </a:r>
            <a:endParaRPr lang="bg-BG" sz="1400" dirty="0"/>
          </a:p>
        </p:txBody>
      </p:sp>
    </p:spTree>
    <p:extLst>
      <p:ext uri="{BB962C8B-B14F-4D97-AF65-F5344CB8AC3E}">
        <p14:creationId xmlns:p14="http://schemas.microsoft.com/office/powerpoint/2010/main" val="15252575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1036930">
                  <a:defRPr/>
                </a:pPr>
                <a:r>
                  <a:rPr lang="en-US" sz="1400" dirty="0"/>
                  <a:t>Average </a:t>
                </a:r>
                <a:r>
                  <a:rPr lang="en-US" sz="1400" dirty="0" err="1"/>
                  <a:t>Takt</a:t>
                </a:r>
                <a:r>
                  <a:rPr lang="en-US" sz="1400" dirty="0"/>
                  <a:t> Time is calculated by dividing over which the project is or will be delivered by the number of work items delivered. </a:t>
                </a:r>
              </a:p>
              <a:p>
                <a:pPr defTabSz="1036930">
                  <a:defRPr/>
                </a:pPr>
                <a:endParaRPr lang="en-US" sz="1400" i="1" dirty="0">
                  <a:latin typeface="Cambria Math"/>
                </a:endParaRPr>
              </a:p>
              <a:p>
                <a:pPr defTabSz="1036930">
                  <a:defRPr/>
                </a:pPr>
                <a:endParaRPr lang="en-US" sz="1400" i="1" dirty="0">
                  <a:latin typeface="Cambria Math"/>
                </a:endParaRPr>
              </a:p>
              <a:p>
                <a:pPr defTabSz="1036930">
                  <a:defRPr/>
                </a:pPr>
                <a:endParaRPr lang="en-US" sz="1400" dirty="0"/>
              </a:p>
              <a:p>
                <a:r>
                  <a:rPr lang="en-US" sz="1400" dirty="0"/>
                  <a:t>T is the time period over which the project was delivered </a:t>
                </a:r>
              </a:p>
              <a:p>
                <a:r>
                  <a:rPr lang="en-US" sz="1400" dirty="0"/>
                  <a:t>N is the number of items to be delivered or the total arrivals in [0,T]</a:t>
                </a:r>
              </a:p>
              <a:p>
                <a:r>
                  <a:rPr lang="en-US" sz="1400" dirty="0"/>
                  <a:t> is the </a:t>
                </a:r>
                <a:r>
                  <a:rPr lang="en-US" sz="1400" dirty="0" err="1"/>
                  <a:t>Takt</a:t>
                </a:r>
                <a:r>
                  <a:rPr lang="en-US" sz="1400" dirty="0"/>
                  <a:t> Time at the development organization level</a:t>
                </a:r>
              </a:p>
              <a:p>
                <a:endParaRPr lang="bg-BG" sz="1400" dirty="0"/>
              </a:p>
            </p:txBody>
          </p:sp>
        </mc:Choice>
        <mc:Fallback xmlns="">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smtClean="0">
                    <a:solidFill>
                      <a:schemeClr val="tx1"/>
                    </a:solidFill>
                    <a:effectLst/>
                    <a:latin typeface="+mn-lt"/>
                    <a:ea typeface="+mn-ea"/>
                    <a:cs typeface="+mn-cs"/>
                  </a:rPr>
                  <a:t>(</a:t>
                </a:r>
                <a:r>
                  <a:rPr lang="en-US" sz="1100" b="0" i="0" u="none" strike="noStrike" kern="1200" cap="none" baseline="0">
                    <a:solidFill>
                      <a:schemeClr val="tx1"/>
                    </a:solidFill>
                    <a:effectLst/>
                    <a:latin typeface="+mn-lt"/>
                    <a:ea typeface="+mn-ea"/>
                    <a:cs typeface="+mn-cs"/>
                  </a:rPr>
                  <a:t>𝑇𝑇</a:t>
                </a:r>
                <a:r>
                  <a:rPr lang="en-US" sz="1100" b="0" i="0" u="none" strike="noStrike" kern="1200" cap="none" baseline="0" smtClean="0">
                    <a:solidFill>
                      <a:schemeClr val="tx1"/>
                    </a:solidFill>
                    <a:effectLst/>
                    <a:latin typeface="+mn-lt"/>
                    <a:ea typeface="+mn-ea"/>
                    <a:cs typeface="+mn-cs"/>
                  </a:rPr>
                  <a:t>) ̅</a:t>
                </a:r>
                <a:r>
                  <a:rPr lang="en-US" sz="1100" b="0" i="0" u="none" strike="noStrike" kern="1200" cap="none" baseline="0">
                    <a:solidFill>
                      <a:schemeClr val="tx1"/>
                    </a:solidFill>
                    <a:effectLst/>
                    <a:latin typeface="+mn-lt"/>
                    <a:ea typeface="+mn-ea"/>
                    <a:cs typeface="+mn-cs"/>
                  </a:rPr>
                  <a:t>=𝑇/𝑁</a:t>
                </a:r>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smtClean="0">
                    <a:solidFill>
                      <a:schemeClr val="tx1"/>
                    </a:solidFill>
                    <a:effectLst/>
                    <a:latin typeface="+mn-lt"/>
                    <a:ea typeface="+mn-ea"/>
                    <a:cs typeface="+mn-cs"/>
                  </a:rPr>
                  <a:t>T is the time period over which the project will be delivered (lead time) </a:t>
                </a:r>
              </a:p>
              <a:p>
                <a:r>
                  <a:rPr lang="en-US" sz="1100" b="0" i="0" u="none" strike="noStrike" kern="1200" cap="none" baseline="0" dirty="0">
                    <a:solidFill>
                      <a:schemeClr val="tx1"/>
                    </a:solidFill>
                    <a:effectLst/>
                    <a:latin typeface="+mn-lt"/>
                    <a:ea typeface="+mn-ea"/>
                    <a:cs typeface="+mn-cs"/>
                  </a:rPr>
                  <a:t>N is the number of items to be delivered or the total arrivals in [0,T]</a:t>
                </a:r>
              </a:p>
              <a:p>
                <a:r>
                  <a:rPr lang="en-US" sz="1100" b="0" i="0" u="none" strike="noStrike" kern="1200" cap="none" baseline="0">
                    <a:solidFill>
                      <a:schemeClr val="tx1"/>
                    </a:solidFill>
                    <a:effectLst/>
                    <a:latin typeface="Cambria Math"/>
                    <a:ea typeface="+mn-ea"/>
                    <a:cs typeface="+mn-cs"/>
                  </a:rPr>
                  <a:t>(𝑊𝐼𝑃) ̅_𝑡</a:t>
                </a:r>
                <a:r>
                  <a:rPr lang="en-US" sz="1100" b="0" i="0" u="none" strike="noStrike" kern="1200" cap="none" baseline="0" dirty="0">
                    <a:solidFill>
                      <a:schemeClr val="tx1"/>
                    </a:solidFill>
                    <a:effectLst/>
                    <a:latin typeface="+mn-lt"/>
                    <a:ea typeface="+mn-ea"/>
                    <a:cs typeface="+mn-cs"/>
                  </a:rPr>
                  <a:t> is the average work in process at the development organization level</a:t>
                </a:r>
              </a:p>
              <a:p>
                <a:r>
                  <a:rPr lang="en-US" sz="1100" b="0" i="0" u="none" strike="noStrike" kern="1200" cap="none" baseline="0">
                    <a:solidFill>
                      <a:schemeClr val="tx1"/>
                    </a:solidFill>
                    <a:effectLst/>
                    <a:latin typeface="Cambria Math"/>
                    <a:ea typeface="+mn-ea"/>
                    <a:cs typeface="+mn-cs"/>
                  </a:rPr>
                  <a:t>(</a:t>
                </a:r>
                <a:r>
                  <a:rPr lang="en-US" sz="1100" b="0" i="0" u="none" strike="noStrike" kern="1200" cap="none" baseline="0" smtClean="0">
                    <a:solidFill>
                      <a:schemeClr val="tx1"/>
                    </a:solidFill>
                    <a:effectLst/>
                    <a:latin typeface="Cambria Math"/>
                    <a:ea typeface="+mn-ea"/>
                    <a:cs typeface="+mn-cs"/>
                  </a:rPr>
                  <a:t>𝐿</a:t>
                </a:r>
                <a:r>
                  <a:rPr lang="en-US" sz="1100" b="0" i="0" u="none" strike="noStrike" kern="1200" cap="none" baseline="0">
                    <a:solidFill>
                      <a:schemeClr val="tx1"/>
                    </a:solidFill>
                    <a:effectLst/>
                    <a:latin typeface="Cambria Math"/>
                    <a:ea typeface="+mn-ea"/>
                    <a:cs typeface="+mn-cs"/>
                  </a:rPr>
                  <a:t>𝑇) ̅_𝑡</a:t>
                </a:r>
                <a:r>
                  <a:rPr lang="en-US" sz="1100" b="0" i="0" u="none" strike="noStrike" kern="1200" cap="none" baseline="0" dirty="0">
                    <a:solidFill>
                      <a:schemeClr val="tx1"/>
                    </a:solidFill>
                    <a:effectLst/>
                    <a:latin typeface="+mn-lt"/>
                    <a:ea typeface="+mn-ea"/>
                    <a:cs typeface="+mn-cs"/>
                  </a:rPr>
                  <a:t> is the average lead time (cycle time) at the development organization level</a:t>
                </a:r>
              </a:p>
              <a:p>
                <a:r>
                  <a:rPr lang="en-US" sz="1100" b="0" i="0" u="none" strike="noStrike" kern="1200" cap="none" baseline="0">
                    <a:solidFill>
                      <a:schemeClr val="tx1"/>
                    </a:solidFill>
                    <a:effectLst/>
                    <a:latin typeface="Cambria Math"/>
                    <a:ea typeface="+mn-ea"/>
                    <a:cs typeface="+mn-cs"/>
                  </a:rPr>
                  <a:t>(𝑇𝑇) ̅_𝑡</a:t>
                </a:r>
                <a:r>
                  <a:rPr lang="en-US" sz="1100" b="0" i="0" u="none" strike="noStrike" kern="1200" cap="none" baseline="0" dirty="0">
                    <a:solidFill>
                      <a:schemeClr val="tx1"/>
                    </a:solidFill>
                    <a:effectLst/>
                    <a:latin typeface="+mn-lt"/>
                    <a:ea typeface="+mn-ea"/>
                    <a:cs typeface="+mn-cs"/>
                  </a:rPr>
                  <a:t> is the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at the development organization level</a:t>
                </a:r>
              </a:p>
              <a:p>
                <a:endParaRPr lang="bg-BG" dirty="0"/>
              </a:p>
            </p:txBody>
          </p:sp>
        </mc:Fallback>
      </mc:AlternateContent>
    </p:spTree>
    <p:extLst>
      <p:ext uri="{BB962C8B-B14F-4D97-AF65-F5344CB8AC3E}">
        <p14:creationId xmlns:p14="http://schemas.microsoft.com/office/powerpoint/2010/main" val="10901116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In our project we have 22 days delivery time and we have 10 stories delivered hence we have </a:t>
                </a:r>
                <a:r>
                  <a:rPr lang="en-US" sz="1400" dirty="0" err="1"/>
                  <a:t>Takt</a:t>
                </a:r>
                <a:r>
                  <a:rPr lang="en-US" sz="1400" dirty="0"/>
                  <a:t> Time of 2.2 days.</a:t>
                </a:r>
              </a:p>
              <a:p>
                <a:endParaRPr lang="en-US" sz="1400" dirty="0"/>
              </a:p>
              <a:p>
                <a:r>
                  <a:rPr lang="en-US" sz="1400" dirty="0"/>
                  <a:t>That means that on average the time between two successive deliveries is 2.2 days. Note that it is an unqualified average, a single number without variance.</a:t>
                </a:r>
                <a:endParaRPr lang="bg-BG"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For instance if we have 20 days delivery time and we have 10 stories delivered the average </a:t>
                </a:r>
                <a:r>
                  <a:rPr lang="en-US" sz="1100" b="0" i="0" u="none" strike="noStrike" kern="1200" cap="none" baseline="0" dirty="0" err="1" smtClean="0">
                    <a:solidFill>
                      <a:schemeClr val="tx1"/>
                    </a:solidFill>
                    <a:effectLst/>
                    <a:latin typeface="+mn-lt"/>
                    <a:ea typeface="+mn-ea"/>
                    <a:cs typeface="+mn-cs"/>
                  </a:rPr>
                  <a:t>Takt</a:t>
                </a:r>
                <a:r>
                  <a:rPr lang="en-US" sz="1100" b="0" i="0" u="none" strike="noStrike" kern="1200" cap="none" baseline="0" dirty="0" smtClean="0">
                    <a:solidFill>
                      <a:schemeClr val="tx1"/>
                    </a:solidFill>
                    <a:effectLst/>
                    <a:latin typeface="+mn-lt"/>
                    <a:ea typeface="+mn-ea"/>
                    <a:cs typeface="+mn-cs"/>
                  </a:rPr>
                  <a:t> Time equals 2 days. That means that on average the time between two successive deliveries is 2 days.</a:t>
                </a:r>
                <a:br>
                  <a:rPr lang="en-US" sz="1100" b="0" i="0" u="none" strike="noStrike" kern="1200" cap="none" baseline="0" dirty="0" smtClean="0">
                    <a:solidFill>
                      <a:schemeClr val="tx1"/>
                    </a:solidFill>
                    <a:effectLst/>
                    <a:latin typeface="+mn-lt"/>
                    <a:ea typeface="+mn-ea"/>
                    <a:cs typeface="+mn-cs"/>
                  </a:rPr>
                </a:br>
                <a:endParaRPr lang="en-US" sz="1100" b="0" i="0" u="none" strike="noStrike" kern="1200" cap="none" baseline="0" dirty="0" smtClean="0">
                  <a:solidFill>
                    <a:schemeClr val="tx1"/>
                  </a:solidFill>
                  <a:effectLst/>
                  <a:latin typeface="+mn-lt"/>
                  <a:ea typeface="+mn-ea"/>
                  <a:cs typeface="+mn-cs"/>
                </a:endParaRPr>
              </a:p>
              <a:p>
                <a:r>
                  <a:rPr lang="en-US" sz="1100" b="0" i="0" u="none" strike="noStrike" kern="1200" cap="none" baseline="0">
                    <a:solidFill>
                      <a:schemeClr val="tx1"/>
                    </a:solidFill>
                    <a:effectLst/>
                    <a:latin typeface="+mn-lt"/>
                    <a:ea typeface="+mn-ea"/>
                    <a:cs typeface="+mn-cs"/>
                  </a:rPr>
                  <a:t>(𝑇𝑇) ̅=𝑇/𝑁=(20 𝑑𝑎𝑦𝑠)/(10 𝑠𝑡𝑜𝑟𝑖𝑒𝑠)=2 𝑑𝑎𝑦𝑠/𝑠𝑡𝑜𝑟𝑦</a:t>
                </a:r>
                <a:endParaRPr lang="en-US" sz="1100" b="0" i="0" u="none" strike="noStrike" kern="1200" cap="none" baseline="0" dirty="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12028134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For instance if we have to deliver 45 stories and the </a:t>
                </a:r>
                <a:r>
                  <a:rPr lang="en-US" sz="1400" dirty="0" err="1"/>
                  <a:t>Takt</a:t>
                </a:r>
                <a:r>
                  <a:rPr lang="en-US" sz="1400" dirty="0"/>
                  <a:t> Time is 2.2 days then it will take us 99 days to deliver.</a:t>
                </a:r>
              </a:p>
              <a:p>
                <a:endParaRPr lang="en-US" sz="1400" dirty="0"/>
              </a:p>
              <a:p>
                <a:endParaRPr lang="en-US"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T = time period over which the project will be delivered (lead time) </a:t>
                </a:r>
              </a:p>
              <a:p>
                <a:r>
                  <a:rPr lang="en-US" sz="1100" b="0" i="0" u="none" strike="noStrike" kern="1200" cap="none" baseline="0" dirty="0">
                    <a:solidFill>
                      <a:schemeClr val="tx1"/>
                    </a:solidFill>
                    <a:effectLst/>
                    <a:latin typeface="+mn-lt"/>
                    <a:ea typeface="+mn-ea"/>
                    <a:cs typeface="+mn-cs"/>
                  </a:rPr>
                  <a:t>N = the number of items to be delivered or the total arrivals in [0,T]</a:t>
                </a:r>
              </a:p>
              <a:p>
                <a:r>
                  <a:rPr lang="en-US" sz="1100" b="0" i="0" u="none" strike="noStrike" kern="1200" cap="none" baseline="0">
                    <a:solidFill>
                      <a:schemeClr val="tx1"/>
                    </a:solidFill>
                    <a:effectLst/>
                    <a:latin typeface="+mn-lt"/>
                    <a:ea typeface="+mn-ea"/>
                    <a:cs typeface="+mn-cs"/>
                  </a:rPr>
                  <a:t>(𝐿𝑇) ̅_𝑝</a:t>
                </a:r>
                <a:r>
                  <a:rPr lang="en-US" sz="1100" b="0" i="0" u="none" strike="noStrike" kern="1200" cap="none" baseline="0" dirty="0">
                    <a:solidFill>
                      <a:schemeClr val="tx1"/>
                    </a:solidFill>
                    <a:effectLst/>
                    <a:latin typeface="+mn-lt"/>
                    <a:ea typeface="+mn-ea"/>
                    <a:cs typeface="+mn-cs"/>
                  </a:rPr>
                  <a:t> = average lead time at the project level or what the client can see</a:t>
                </a:r>
              </a:p>
              <a:p>
                <a:r>
                  <a:rPr lang="en-US" sz="1100" b="0" i="0" u="none" strike="noStrike" kern="1200" cap="none" baseline="0">
                    <a:solidFill>
                      <a:schemeClr val="tx1"/>
                    </a:solidFill>
                    <a:effectLst/>
                    <a:latin typeface="+mn-lt"/>
                    <a:ea typeface="+mn-ea"/>
                    <a:cs typeface="+mn-cs"/>
                  </a:rPr>
                  <a:t>(𝑊𝐼𝑃) ̅_𝑝</a:t>
                </a:r>
                <a:r>
                  <a:rPr lang="en-US" sz="1100" b="0" i="0" u="none" strike="noStrike" kern="1200" cap="none" baseline="0" dirty="0">
                    <a:solidFill>
                      <a:schemeClr val="tx1"/>
                    </a:solidFill>
                    <a:effectLst/>
                    <a:latin typeface="+mn-lt"/>
                    <a:ea typeface="+mn-ea"/>
                    <a:cs typeface="+mn-cs"/>
                  </a:rPr>
                  <a:t> = average work in process at the project level</a:t>
                </a:r>
              </a:p>
              <a:p>
                <a:r>
                  <a:rPr lang="en-US" sz="1100" b="0" i="0" u="none" strike="noStrike" kern="1200" cap="none" baseline="0">
                    <a:solidFill>
                      <a:schemeClr val="tx1"/>
                    </a:solidFill>
                    <a:effectLst/>
                    <a:latin typeface="+mn-lt"/>
                    <a:ea typeface="+mn-ea"/>
                    <a:cs typeface="+mn-cs"/>
                  </a:rPr>
                  <a:t>(𝑊𝐼𝑃) ̅_𝑡</a:t>
                </a:r>
                <a:r>
                  <a:rPr lang="en-US" sz="1100" b="0" i="0" u="none" strike="noStrike" kern="1200" cap="none" baseline="0" dirty="0">
                    <a:solidFill>
                      <a:schemeClr val="tx1"/>
                    </a:solidFill>
                    <a:effectLst/>
                    <a:latin typeface="+mn-lt"/>
                    <a:ea typeface="+mn-ea"/>
                    <a:cs typeface="+mn-cs"/>
                  </a:rPr>
                  <a:t> = average work in process at the development organization level</a:t>
                </a:r>
              </a:p>
              <a:p>
                <a:r>
                  <a:rPr lang="en-US" sz="1100" b="0" i="0" u="none" strike="noStrike" kern="1200" cap="none" baseline="0">
                    <a:solidFill>
                      <a:schemeClr val="tx1"/>
                    </a:solidFill>
                    <a:effectLst/>
                    <a:latin typeface="+mn-lt"/>
                    <a:ea typeface="+mn-ea"/>
                    <a:cs typeface="+mn-cs"/>
                  </a:rPr>
                  <a:t>(𝐶𝑇) ̅_𝑡</a:t>
                </a:r>
                <a:r>
                  <a:rPr lang="en-US" sz="1100" b="0" i="0" u="none" strike="noStrike" kern="1200" cap="none" baseline="0" dirty="0">
                    <a:solidFill>
                      <a:schemeClr val="tx1"/>
                    </a:solidFill>
                    <a:effectLst/>
                    <a:latin typeface="+mn-lt"/>
                    <a:ea typeface="+mn-ea"/>
                    <a:cs typeface="+mn-cs"/>
                  </a:rPr>
                  <a:t> = average lead time (cycle time) at the development organization level</a:t>
                </a:r>
              </a:p>
              <a:p>
                <a:r>
                  <a:rPr lang="en-US" sz="1100" b="0" i="0" u="none" strike="noStrike" kern="1200" cap="none" baseline="0">
                    <a:solidFill>
                      <a:schemeClr val="tx1"/>
                    </a:solidFill>
                    <a:effectLst/>
                    <a:latin typeface="+mn-lt"/>
                    <a:ea typeface="+mn-ea"/>
                    <a:cs typeface="+mn-cs"/>
                  </a:rPr>
                  <a:t>(𝑇𝐻) ̅_𝑝</a:t>
                </a:r>
                <a:r>
                  <a:rPr lang="en-US" sz="1100" b="0" i="0" u="none" strike="noStrike" kern="1200" cap="none" baseline="0" dirty="0">
                    <a:solidFill>
                      <a:schemeClr val="tx1"/>
                    </a:solidFill>
                    <a:effectLst/>
                    <a:latin typeface="+mn-lt"/>
                    <a:ea typeface="+mn-ea"/>
                    <a:cs typeface="+mn-cs"/>
                  </a:rPr>
                  <a:t> = average throughput at the project level</a:t>
                </a:r>
              </a:p>
              <a:p>
                <a:r>
                  <a:rPr lang="en-US" sz="1100" b="0" i="0" u="none" strike="noStrike" kern="1200" cap="none" baseline="0">
                    <a:solidFill>
                      <a:schemeClr val="tx1"/>
                    </a:solidFill>
                    <a:effectLst/>
                    <a:latin typeface="+mn-lt"/>
                    <a:ea typeface="+mn-ea"/>
                    <a:cs typeface="+mn-cs"/>
                  </a:rPr>
                  <a:t>(𝑇𝐻) ̅_𝑡</a:t>
                </a:r>
                <a:r>
                  <a:rPr lang="en-US" sz="1100" b="0" i="0" u="none" strike="noStrike" kern="1200" cap="none" baseline="0" dirty="0">
                    <a:solidFill>
                      <a:schemeClr val="tx1"/>
                    </a:solidFill>
                    <a:effectLst/>
                    <a:latin typeface="+mn-lt"/>
                    <a:ea typeface="+mn-ea"/>
                    <a:cs typeface="+mn-cs"/>
                  </a:rPr>
                  <a:t> = average throughput at the development organization level</a:t>
                </a:r>
              </a:p>
              <a:p>
                <a:endParaRPr lang="bg-BG" dirty="0"/>
              </a:p>
            </p:txBody>
          </p:sp>
        </mc:Fallback>
      </mc:AlternateContent>
    </p:spTree>
    <p:extLst>
      <p:ext uri="{BB962C8B-B14F-4D97-AF65-F5344CB8AC3E}">
        <p14:creationId xmlns:p14="http://schemas.microsoft.com/office/powerpoint/2010/main" val="3784128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If we know the </a:t>
                </a:r>
                <a:r>
                  <a:rPr lang="en-US" sz="1400" dirty="0" err="1"/>
                  <a:t>Takt</a:t>
                </a:r>
                <a:r>
                  <a:rPr lang="en-US" sz="1400" dirty="0"/>
                  <a:t> Time for the system and we have a number of N work items to be delivered we can calculate how much time will take the system to deliver all N work items. The formula is </a:t>
                </a:r>
                <a:r>
                  <a:rPr lang="en-US" sz="1400" dirty="0" err="1"/>
                  <a:t>Takt</a:t>
                </a:r>
                <a:r>
                  <a:rPr lang="en-US" sz="1400" dirty="0"/>
                  <a:t> Time times the number of work items to be delivered.</a:t>
                </a:r>
              </a:p>
              <a:p>
                <a:endParaRPr lang="en-US"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T = time period over which the project will be delivered (lead time) </a:t>
                </a:r>
              </a:p>
              <a:p>
                <a:r>
                  <a:rPr lang="en-US" sz="1100" b="0" i="0" u="none" strike="noStrike" kern="1200" cap="none" baseline="0" dirty="0">
                    <a:solidFill>
                      <a:schemeClr val="tx1"/>
                    </a:solidFill>
                    <a:effectLst/>
                    <a:latin typeface="+mn-lt"/>
                    <a:ea typeface="+mn-ea"/>
                    <a:cs typeface="+mn-cs"/>
                  </a:rPr>
                  <a:t>N = the number of items to be delivered or the total arrivals in [0,T]</a:t>
                </a:r>
              </a:p>
              <a:p>
                <a:r>
                  <a:rPr lang="en-US" sz="1100" b="0" i="0" u="none" strike="noStrike" kern="1200" cap="none" baseline="0">
                    <a:solidFill>
                      <a:schemeClr val="tx1"/>
                    </a:solidFill>
                    <a:effectLst/>
                    <a:latin typeface="+mn-lt"/>
                    <a:ea typeface="+mn-ea"/>
                    <a:cs typeface="+mn-cs"/>
                  </a:rPr>
                  <a:t>(𝐿𝑇) ̅_𝑝</a:t>
                </a:r>
                <a:r>
                  <a:rPr lang="en-US" sz="1100" b="0" i="0" u="none" strike="noStrike" kern="1200" cap="none" baseline="0" dirty="0">
                    <a:solidFill>
                      <a:schemeClr val="tx1"/>
                    </a:solidFill>
                    <a:effectLst/>
                    <a:latin typeface="+mn-lt"/>
                    <a:ea typeface="+mn-ea"/>
                    <a:cs typeface="+mn-cs"/>
                  </a:rPr>
                  <a:t> = average lead time at the project level or what the client can see</a:t>
                </a:r>
              </a:p>
              <a:p>
                <a:r>
                  <a:rPr lang="en-US" sz="1100" b="0" i="0" u="none" strike="noStrike" kern="1200" cap="none" baseline="0">
                    <a:solidFill>
                      <a:schemeClr val="tx1"/>
                    </a:solidFill>
                    <a:effectLst/>
                    <a:latin typeface="+mn-lt"/>
                    <a:ea typeface="+mn-ea"/>
                    <a:cs typeface="+mn-cs"/>
                  </a:rPr>
                  <a:t>(𝑊𝐼𝑃) ̅_𝑝</a:t>
                </a:r>
                <a:r>
                  <a:rPr lang="en-US" sz="1100" b="0" i="0" u="none" strike="noStrike" kern="1200" cap="none" baseline="0" dirty="0">
                    <a:solidFill>
                      <a:schemeClr val="tx1"/>
                    </a:solidFill>
                    <a:effectLst/>
                    <a:latin typeface="+mn-lt"/>
                    <a:ea typeface="+mn-ea"/>
                    <a:cs typeface="+mn-cs"/>
                  </a:rPr>
                  <a:t> = average work in process at the project level</a:t>
                </a:r>
              </a:p>
              <a:p>
                <a:r>
                  <a:rPr lang="en-US" sz="1100" b="0" i="0" u="none" strike="noStrike" kern="1200" cap="none" baseline="0">
                    <a:solidFill>
                      <a:schemeClr val="tx1"/>
                    </a:solidFill>
                    <a:effectLst/>
                    <a:latin typeface="+mn-lt"/>
                    <a:ea typeface="+mn-ea"/>
                    <a:cs typeface="+mn-cs"/>
                  </a:rPr>
                  <a:t>(𝑊𝐼𝑃) ̅_𝑡</a:t>
                </a:r>
                <a:r>
                  <a:rPr lang="en-US" sz="1100" b="0" i="0" u="none" strike="noStrike" kern="1200" cap="none" baseline="0" dirty="0">
                    <a:solidFill>
                      <a:schemeClr val="tx1"/>
                    </a:solidFill>
                    <a:effectLst/>
                    <a:latin typeface="+mn-lt"/>
                    <a:ea typeface="+mn-ea"/>
                    <a:cs typeface="+mn-cs"/>
                  </a:rPr>
                  <a:t> = average work in process at the development organization level</a:t>
                </a:r>
              </a:p>
              <a:p>
                <a:r>
                  <a:rPr lang="en-US" sz="1100" b="0" i="0" u="none" strike="noStrike" kern="1200" cap="none" baseline="0">
                    <a:solidFill>
                      <a:schemeClr val="tx1"/>
                    </a:solidFill>
                    <a:effectLst/>
                    <a:latin typeface="+mn-lt"/>
                    <a:ea typeface="+mn-ea"/>
                    <a:cs typeface="+mn-cs"/>
                  </a:rPr>
                  <a:t>(𝐶𝑇) ̅_𝑡</a:t>
                </a:r>
                <a:r>
                  <a:rPr lang="en-US" sz="1100" b="0" i="0" u="none" strike="noStrike" kern="1200" cap="none" baseline="0" dirty="0">
                    <a:solidFill>
                      <a:schemeClr val="tx1"/>
                    </a:solidFill>
                    <a:effectLst/>
                    <a:latin typeface="+mn-lt"/>
                    <a:ea typeface="+mn-ea"/>
                    <a:cs typeface="+mn-cs"/>
                  </a:rPr>
                  <a:t> = average lead time (cycle time) at the development organization level</a:t>
                </a:r>
              </a:p>
              <a:p>
                <a:r>
                  <a:rPr lang="en-US" sz="1100" b="0" i="0" u="none" strike="noStrike" kern="1200" cap="none" baseline="0">
                    <a:solidFill>
                      <a:schemeClr val="tx1"/>
                    </a:solidFill>
                    <a:effectLst/>
                    <a:latin typeface="+mn-lt"/>
                    <a:ea typeface="+mn-ea"/>
                    <a:cs typeface="+mn-cs"/>
                  </a:rPr>
                  <a:t>(𝑇𝐻) ̅_𝑝</a:t>
                </a:r>
                <a:r>
                  <a:rPr lang="en-US" sz="1100" b="0" i="0" u="none" strike="noStrike" kern="1200" cap="none" baseline="0" dirty="0">
                    <a:solidFill>
                      <a:schemeClr val="tx1"/>
                    </a:solidFill>
                    <a:effectLst/>
                    <a:latin typeface="+mn-lt"/>
                    <a:ea typeface="+mn-ea"/>
                    <a:cs typeface="+mn-cs"/>
                  </a:rPr>
                  <a:t> = average throughput at the project level</a:t>
                </a:r>
              </a:p>
              <a:p>
                <a:r>
                  <a:rPr lang="en-US" sz="1100" b="0" i="0" u="none" strike="noStrike" kern="1200" cap="none" baseline="0">
                    <a:solidFill>
                      <a:schemeClr val="tx1"/>
                    </a:solidFill>
                    <a:effectLst/>
                    <a:latin typeface="+mn-lt"/>
                    <a:ea typeface="+mn-ea"/>
                    <a:cs typeface="+mn-cs"/>
                  </a:rPr>
                  <a:t>(𝑇𝐻) ̅_𝑡</a:t>
                </a:r>
                <a:r>
                  <a:rPr lang="en-US" sz="1100" b="0" i="0" u="none" strike="noStrike" kern="1200" cap="none" baseline="0" dirty="0">
                    <a:solidFill>
                      <a:schemeClr val="tx1"/>
                    </a:solidFill>
                    <a:effectLst/>
                    <a:latin typeface="+mn-lt"/>
                    <a:ea typeface="+mn-ea"/>
                    <a:cs typeface="+mn-cs"/>
                  </a:rPr>
                  <a:t> = average throughput at the development organization level</a:t>
                </a:r>
              </a:p>
              <a:p>
                <a:endParaRPr lang="bg-BG" dirty="0"/>
              </a:p>
            </p:txBody>
          </p:sp>
        </mc:Fallback>
      </mc:AlternateContent>
    </p:spTree>
    <p:extLst>
      <p:ext uri="{BB962C8B-B14F-4D97-AF65-F5344CB8AC3E}">
        <p14:creationId xmlns:p14="http://schemas.microsoft.com/office/powerpoint/2010/main" val="19465774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Here comes an important point – because </a:t>
            </a:r>
            <a:r>
              <a:rPr lang="en-US" sz="1400" dirty="0" err="1"/>
              <a:t>Takt</a:t>
            </a:r>
            <a:r>
              <a:rPr lang="en-US" sz="1400" dirty="0"/>
              <a:t> Time is an average value of a random variable then we have a 50% chance of missing the forecast. To get better odds, we need to use the probability distribution of the </a:t>
            </a:r>
            <a:r>
              <a:rPr lang="en-US" sz="1400" dirty="0" err="1"/>
              <a:t>Takt</a:t>
            </a:r>
            <a:r>
              <a:rPr lang="en-US" sz="1400" dirty="0"/>
              <a:t> Time.</a:t>
            </a:r>
            <a:br>
              <a:rPr lang="en-US" sz="1400" dirty="0"/>
            </a:br>
            <a:r>
              <a:rPr lang="en-US" sz="1400" dirty="0"/>
              <a:t>We usually don’t know how the </a:t>
            </a:r>
            <a:r>
              <a:rPr lang="en-US" sz="1400" dirty="0" err="1"/>
              <a:t>Takt</a:t>
            </a:r>
            <a:r>
              <a:rPr lang="en-US" sz="1400" dirty="0"/>
              <a:t> Time is distributed. How could we find that out?</a:t>
            </a:r>
          </a:p>
        </p:txBody>
      </p:sp>
    </p:spTree>
    <p:extLst>
      <p:ext uri="{BB962C8B-B14F-4D97-AF65-F5344CB8AC3E}">
        <p14:creationId xmlns:p14="http://schemas.microsoft.com/office/powerpoint/2010/main" val="372733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Reality is uncertain, yet we as software developers are expected to deliver new products with certainty. </a:t>
            </a:r>
          </a:p>
          <a:p>
            <a:endParaRPr lang="bg-BG" sz="1400" dirty="0"/>
          </a:p>
        </p:txBody>
      </p:sp>
    </p:spTree>
    <p:extLst>
      <p:ext uri="{BB962C8B-B14F-4D97-AF65-F5344CB8AC3E}">
        <p14:creationId xmlns:p14="http://schemas.microsoft.com/office/powerpoint/2010/main" val="41220001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Using historical samples via bootstrapping we can infer the distribution of </a:t>
            </a:r>
            <a:r>
              <a:rPr lang="en-US" sz="1400" dirty="0" err="1"/>
              <a:t>Takt</a:t>
            </a:r>
            <a:r>
              <a:rPr lang="en-US" sz="1400" dirty="0"/>
              <a:t> Time and its likelihoods.</a:t>
            </a:r>
          </a:p>
          <a:p>
            <a:endParaRPr lang="en-US" sz="1400" dirty="0"/>
          </a:p>
          <a:p>
            <a:r>
              <a:rPr lang="en-US" sz="1400" dirty="0"/>
              <a:t>Bootstrapping is based on the assumption that the sample is a good representation of the unknown population. Bootstrapping is done by repeatedly re-sampling a dataset with replacement, calculating the statistic of interest and recording its distribution. It does not replace or add to the original data. </a:t>
            </a:r>
          </a:p>
          <a:p>
            <a:endParaRPr lang="en-US" sz="1400" dirty="0"/>
          </a:p>
          <a:p>
            <a:r>
              <a:rPr lang="en-US" sz="1400" dirty="0"/>
              <a:t>In this case the statistic of interest is the average time between two successive deliveries or </a:t>
            </a:r>
            <a:r>
              <a:rPr lang="en-US" sz="1400" dirty="0" err="1"/>
              <a:t>Takt</a:t>
            </a:r>
            <a:r>
              <a:rPr lang="en-US" sz="1400" dirty="0"/>
              <a:t> Time.</a:t>
            </a:r>
            <a:endParaRPr lang="bg-BG" sz="1400" dirty="0"/>
          </a:p>
        </p:txBody>
      </p:sp>
    </p:spTree>
    <p:extLst>
      <p:ext uri="{BB962C8B-B14F-4D97-AF65-F5344CB8AC3E}">
        <p14:creationId xmlns:p14="http://schemas.microsoft.com/office/powerpoint/2010/main" val="22540630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8EBE79-E090-0D4B-8053-D38A7C200BA6}" type="slidenum">
              <a:rPr lang="en-US" smtClean="0"/>
              <a:t>143</a:t>
            </a:fld>
            <a:endParaRPr lang="en-US"/>
          </a:p>
        </p:txBody>
      </p:sp>
    </p:spTree>
    <p:extLst>
      <p:ext uri="{BB962C8B-B14F-4D97-AF65-F5344CB8AC3E}">
        <p14:creationId xmlns:p14="http://schemas.microsoft.com/office/powerpoint/2010/main" val="20853314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Here is the method applied using the </a:t>
                </a:r>
                <a:r>
                  <a:rPr lang="en-US" sz="1400" dirty="0" err="1"/>
                  <a:t>Takt</a:t>
                </a:r>
                <a:r>
                  <a:rPr lang="en-US" sz="1400" dirty="0"/>
                  <a:t> Time data for out fictitious project.</a:t>
                </a:r>
              </a:p>
              <a:p>
                <a:endParaRPr lang="en-US" sz="1400" dirty="0"/>
              </a:p>
              <a:p>
                <a:pPr defTabSz="1036930">
                  <a:defRPr/>
                </a:pPr>
                <a:r>
                  <a:rPr lang="en-US" sz="1400" dirty="0"/>
                  <a:t>The sample is </a:t>
                </a:r>
                <a:r>
                  <a:rPr lang="en-US" altLang="en-US" sz="1400" dirty="0"/>
                  <a:t>=(0,0,0,0,1,2,2,5,5,7)</a:t>
                </a:r>
              </a:p>
              <a:p>
                <a:endParaRPr lang="bg-BG" sz="1400" dirty="0"/>
              </a:p>
            </p:txBody>
          </p:sp>
        </mc:Choice>
        <mc:Fallback xmlns="">
          <p:sp>
            <p:nvSpPr>
              <p:cNvPr id="3" name="Notes Placeholder 2"/>
              <p:cNvSpPr>
                <a:spLocks noGrp="1"/>
              </p:cNvSpPr>
              <p:nvPr>
                <p:ph type="body" idx="1"/>
              </p:nvPr>
            </p:nvSpPr>
            <p:spPr/>
            <p:txBody>
              <a:bodyPr/>
              <a:lstStyle/>
              <a:p>
                <a:r>
                  <a:rPr lang="en-US" sz="4000" b="0" i="0" u="none" strike="noStrike" kern="1200" cap="none" baseline="0" dirty="0" smtClean="0">
                    <a:solidFill>
                      <a:schemeClr val="tx1"/>
                    </a:solidFill>
                    <a:effectLst/>
                    <a:latin typeface="+mn-lt"/>
                    <a:ea typeface="+mn-ea"/>
                    <a:cs typeface="+mn-cs"/>
                  </a:rPr>
                  <a:t>Here is the method applied using the </a:t>
                </a:r>
                <a:r>
                  <a:rPr lang="en-US" sz="4000" b="0" i="0" u="none" strike="noStrike" kern="1200" cap="none" baseline="0" dirty="0" err="1" smtClean="0">
                    <a:solidFill>
                      <a:schemeClr val="tx1"/>
                    </a:solidFill>
                    <a:effectLst/>
                    <a:latin typeface="+mn-lt"/>
                    <a:ea typeface="+mn-ea"/>
                    <a:cs typeface="+mn-cs"/>
                  </a:rPr>
                  <a:t>Takt</a:t>
                </a:r>
                <a:r>
                  <a:rPr lang="en-US" sz="4000" b="0" i="0" u="none" strike="noStrike" kern="1200" cap="none" baseline="0" dirty="0" smtClean="0">
                    <a:solidFill>
                      <a:schemeClr val="tx1"/>
                    </a:solidFill>
                    <a:effectLst/>
                    <a:latin typeface="+mn-lt"/>
                    <a:ea typeface="+mn-ea"/>
                    <a:cs typeface="+mn-cs"/>
                  </a:rPr>
                  <a:t> Time data for out fictitious project.</a:t>
                </a:r>
              </a:p>
              <a:p>
                <a:endParaRPr lang="en-US" sz="1100" b="0" i="0" u="none" strike="noStrike" kern="1200" cap="none" baseline="0" dirty="0" smtClean="0">
                  <a:solidFill>
                    <a:schemeClr val="tx1"/>
                  </a:solidFill>
                  <a:effectLst/>
                  <a:latin typeface="+mn-lt"/>
                  <a:ea typeface="+mn-ea"/>
                  <a:cs typeface="+mn-cs"/>
                </a:endParaRP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smtClean="0">
                    <a:solidFill>
                      <a:schemeClr val="tx1"/>
                    </a:solidFill>
                    <a:effectLst/>
                    <a:latin typeface="+mn-lt"/>
                    <a:ea typeface="+mn-ea"/>
                    <a:cs typeface="+mn-cs"/>
                  </a:rPr>
                  <a:t>The sample is </a:t>
                </a:r>
                <a:r>
                  <a:rPr lang="en-US" sz="1100" b="1" i="0" smtClean="0">
                    <a:latin typeface="Cambria Math"/>
                    <a:cs typeface="Times New Roman"/>
                  </a:rPr>
                  <a:t>〖</a:t>
                </a:r>
                <a:r>
                  <a:rPr lang="en-US" sz="1100" b="1" i="0">
                    <a:latin typeface="Cambria Math"/>
                    <a:cs typeface="Times New Roman"/>
                  </a:rPr>
                  <a:t>𝑻𝑻</a:t>
                </a:r>
                <a:r>
                  <a:rPr lang="en-US" sz="1100" b="1" i="0" smtClean="0">
                    <a:latin typeface="Cambria Math"/>
                    <a:cs typeface="Times New Roman"/>
                  </a:rPr>
                  <a:t>〗_</a:t>
                </a:r>
                <a:r>
                  <a:rPr lang="en-US" sz="1100" b="1" i="0">
                    <a:latin typeface="Cambria Math"/>
                    <a:cs typeface="Times New Roman"/>
                  </a:rPr>
                  <a:t>𝒊</a:t>
                </a:r>
                <a:r>
                  <a:rPr lang="en-US" altLang="en-US" sz="1100" dirty="0" smtClean="0">
                    <a:latin typeface="+mn-lt"/>
                  </a:rPr>
                  <a:t>=(0,0,0,0,1,2,2,5,5,7)</a:t>
                </a:r>
              </a:p>
              <a:p>
                <a:endParaRPr lang="bg-BG" dirty="0"/>
              </a:p>
            </p:txBody>
          </p:sp>
        </mc:Fallback>
      </mc:AlternateContent>
    </p:spTree>
    <p:extLst>
      <p:ext uri="{BB962C8B-B14F-4D97-AF65-F5344CB8AC3E}">
        <p14:creationId xmlns:p14="http://schemas.microsoft.com/office/powerpoint/2010/main" val="7759043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And here is </a:t>
            </a:r>
            <a:r>
              <a:rPr lang="en-US" sz="1400" dirty="0" err="1"/>
              <a:t>Takt</a:t>
            </a:r>
            <a:r>
              <a:rPr lang="en-US" sz="1400" dirty="0"/>
              <a:t> Time histogram using data from the fictitious project. Note the Median, Mean and the 85</a:t>
            </a:r>
            <a:r>
              <a:rPr lang="en-US" sz="1400" baseline="30000" dirty="0"/>
              <a:t>th</a:t>
            </a:r>
            <a:r>
              <a:rPr lang="en-US" sz="1400" dirty="0"/>
              <a:t> percentile.</a:t>
            </a:r>
          </a:p>
          <a:p>
            <a:endParaRPr lang="en-US" sz="1400" dirty="0"/>
          </a:p>
          <a:p>
            <a:r>
              <a:rPr lang="en-US" sz="1400" dirty="0"/>
              <a:t>Now we have the probability distribution of </a:t>
            </a:r>
            <a:r>
              <a:rPr lang="en-US" sz="1400" dirty="0" err="1"/>
              <a:t>Takt</a:t>
            </a:r>
            <a:r>
              <a:rPr lang="en-US" sz="1400" dirty="0"/>
              <a:t> Time for our fictitious project. Note that the median value of 2.2 is very close to the </a:t>
            </a:r>
            <a:r>
              <a:rPr lang="en-US" sz="1400" dirty="0" err="1"/>
              <a:t>Takt</a:t>
            </a:r>
            <a:r>
              <a:rPr lang="en-US" sz="1400" dirty="0"/>
              <a:t> Time we calculated initially. Now we have not only the average but also the mode, the median and some percentiles. This </a:t>
            </a:r>
            <a:r>
              <a:rPr lang="en-US" sz="1400" dirty="0" err="1"/>
              <a:t>Takt</a:t>
            </a:r>
            <a:r>
              <a:rPr lang="en-US" sz="1400" dirty="0"/>
              <a:t> Time distribution represents a context specific uncertainty and is unique per context (team structure, delivery process used, technology, business domain and client). This distribution should be preserved in a library to be used for forecasting new projects implemented in the same context. By using it both theoretical knowledge and effort are greatly reduced, facilitating the use of probabilistic modeling. This distribution will be invalidated if any of the following is changed: team structure, development process, technology being used, client and business domain.</a:t>
            </a:r>
            <a:endParaRPr lang="bg-BG" sz="1400" dirty="0"/>
          </a:p>
        </p:txBody>
      </p:sp>
    </p:spTree>
    <p:extLst>
      <p:ext uri="{BB962C8B-B14F-4D97-AF65-F5344CB8AC3E}">
        <p14:creationId xmlns:p14="http://schemas.microsoft.com/office/powerpoint/2010/main" val="10362934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146</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4053696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What is this thing called Stochastic Information Packet?</a:t>
            </a:r>
          </a:p>
          <a:p>
            <a:endParaRPr lang="en-US" sz="1400" dirty="0"/>
          </a:p>
          <a:p>
            <a:r>
              <a:rPr lang="en-US" sz="1400" dirty="0"/>
              <a:t>The Stochastic Information Packet or SIP represents an uncertainty as an array of possible outcomes. The concept was formalized in 2006 in an article in </a:t>
            </a:r>
            <a:r>
              <a:rPr lang="en-US" sz="1400" dirty="0">
                <a:hlinkClick r:id="rId3"/>
              </a:rPr>
              <a:t>OR/MS Today</a:t>
            </a:r>
            <a:r>
              <a:rPr lang="en-US" sz="1400" dirty="0"/>
              <a:t> http://probabilitymanagement.org/library/Probability_Management_Part1s.pdf</a:t>
            </a:r>
          </a:p>
          <a:p>
            <a:endParaRPr lang="en-US" sz="1400" dirty="0"/>
          </a:p>
          <a:p>
            <a:r>
              <a:rPr lang="en-US" sz="1400" dirty="0"/>
              <a:t>What is this thing called Stochastic Information Packet?</a:t>
            </a:r>
          </a:p>
          <a:p>
            <a:r>
              <a:rPr lang="en-US" sz="1400" dirty="0"/>
              <a:t>Every SIP is unique.</a:t>
            </a:r>
          </a:p>
          <a:p>
            <a:r>
              <a:rPr lang="en-US" sz="1400" dirty="0"/>
              <a:t>We cannot compare one </a:t>
            </a:r>
            <a:r>
              <a:rPr lang="en-US" sz="1400" dirty="0" err="1"/>
              <a:t>dev</a:t>
            </a:r>
            <a:r>
              <a:rPr lang="en-US" sz="1400" dirty="0"/>
              <a:t> system’s historical delivery data with another team. If we do have historical data about average </a:t>
            </a:r>
            <a:r>
              <a:rPr lang="en-US" sz="1400" dirty="0" err="1"/>
              <a:t>Takt</a:t>
            </a:r>
            <a:r>
              <a:rPr lang="en-US" sz="1400" dirty="0"/>
              <a:t> Time it will be invalidated if any of the following happens:</a:t>
            </a:r>
          </a:p>
          <a:p>
            <a:r>
              <a:rPr lang="en-US" sz="1400" dirty="0"/>
              <a:t>•	team structure is changed</a:t>
            </a:r>
          </a:p>
          <a:p>
            <a:r>
              <a:rPr lang="en-US" sz="1400" dirty="0"/>
              <a:t>•	development process is changed</a:t>
            </a:r>
          </a:p>
          <a:p>
            <a:r>
              <a:rPr lang="en-US" sz="1400" dirty="0"/>
              <a:t>•	technology being used is changed</a:t>
            </a:r>
          </a:p>
          <a:p>
            <a:r>
              <a:rPr lang="en-US" sz="1400" dirty="0"/>
              <a:t>•	development process being used is changed - say if introduce pair programming</a:t>
            </a:r>
          </a:p>
          <a:p>
            <a:r>
              <a:rPr lang="en-US" sz="1400" dirty="0"/>
              <a:t>If anything of the above is changed all historical data will be invalidated including the SIP itself.</a:t>
            </a:r>
          </a:p>
          <a:p>
            <a:endParaRPr lang="en-US" sz="1400" dirty="0"/>
          </a:p>
          <a:p>
            <a:endParaRPr lang="en-US" sz="1400" dirty="0"/>
          </a:p>
          <a:p>
            <a:endParaRPr lang="bg-BG" sz="1400" dirty="0"/>
          </a:p>
        </p:txBody>
      </p:sp>
    </p:spTree>
    <p:extLst>
      <p:ext uri="{BB962C8B-B14F-4D97-AF65-F5344CB8AC3E}">
        <p14:creationId xmlns:p14="http://schemas.microsoft.com/office/powerpoint/2010/main" val="35485801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Important thing to note is that  assumes linear delivery rate. Do projects have linear delivery rate? Not really. </a:t>
                </a:r>
                <a:endParaRPr lang="bg-BG"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Important thing to note is that </a:t>
                </a:r>
                <a:r>
                  <a:rPr lang="en-US" sz="1100" b="0" i="0" u="none" strike="noStrike" kern="1200" cap="none" baseline="0">
                    <a:solidFill>
                      <a:schemeClr val="tx1"/>
                    </a:solidFill>
                    <a:effectLst/>
                    <a:latin typeface="+mn-lt"/>
                    <a:ea typeface="+mn-ea"/>
                    <a:cs typeface="+mn-cs"/>
                  </a:rPr>
                  <a:t>𝑇= 𝑁(𝑇𝑇) ̅</a:t>
                </a:r>
                <a:r>
                  <a:rPr lang="en-US" sz="1100" b="0" i="0" u="none" strike="noStrike" kern="1200" cap="none" baseline="0" dirty="0">
                    <a:solidFill>
                      <a:schemeClr val="tx1"/>
                    </a:solidFill>
                    <a:effectLst/>
                    <a:latin typeface="+mn-lt"/>
                    <a:ea typeface="+mn-ea"/>
                    <a:cs typeface="+mn-cs"/>
                  </a:rPr>
                  <a:t> assumes linear delivery rate. Do projects have linear delivery rate? Not really. </a:t>
                </a:r>
                <a:endParaRPr lang="bg-BG" dirty="0"/>
              </a:p>
            </p:txBody>
          </p:sp>
        </mc:Fallback>
      </mc:AlternateContent>
    </p:spTree>
    <p:extLst>
      <p:ext uri="{BB962C8B-B14F-4D97-AF65-F5344CB8AC3E}">
        <p14:creationId xmlns:p14="http://schemas.microsoft.com/office/powerpoint/2010/main" val="26574385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This is a diagram that visualizes the rate at which the work items were delivered. On the X axis we have the project time in days. On the Y axis we have the number of work items delivered each day. It turns out that the delivery rate follows a “Z-curve pattern” (Anderson, 2003) as visualized by the red line. </a:t>
            </a:r>
            <a:endParaRPr lang="bg-BG" sz="1400" dirty="0"/>
          </a:p>
        </p:txBody>
      </p:sp>
    </p:spTree>
    <p:extLst>
      <p:ext uri="{BB962C8B-B14F-4D97-AF65-F5344CB8AC3E}">
        <p14:creationId xmlns:p14="http://schemas.microsoft.com/office/powerpoint/2010/main" val="7834618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The Z-curve can be divided in three parts or we can say it has three legs. There is empirical evidence that 20% of the time the delivery rate will be slow. Then for 60% of the time we’ll go faster or it’s “the hyper productivity” period. And the 20% till the end we’ll go slowly. Of course numbers may vary depending on the context but the basic principle about the three sections is correct. </a:t>
            </a:r>
          </a:p>
          <a:p>
            <a:endParaRPr lang="en-US" sz="1400" dirty="0"/>
          </a:p>
          <a:p>
            <a:r>
              <a:rPr lang="en-US" sz="1400" dirty="0"/>
              <a:t>Only the second Z-curve leg is representative for the Dev System capability. It shows the common cause variation specific to each Dev System process. </a:t>
            </a:r>
          </a:p>
          <a:p>
            <a:endParaRPr lang="en-US" sz="1400" dirty="0"/>
          </a:p>
          <a:p>
            <a:r>
              <a:rPr lang="en-US" sz="1400" dirty="0"/>
              <a:t>First and third Z-curve legs are project specific and are affected by special cause variation.</a:t>
            </a:r>
          </a:p>
          <a:p>
            <a:endParaRPr lang="bg-BG" sz="1400" dirty="0"/>
          </a:p>
        </p:txBody>
      </p:sp>
    </p:spTree>
    <p:extLst>
      <p:ext uri="{BB962C8B-B14F-4D97-AF65-F5344CB8AC3E}">
        <p14:creationId xmlns:p14="http://schemas.microsoft.com/office/powerpoint/2010/main" val="31648437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Each leg of the Z-curve is characterized by:</a:t>
            </a:r>
          </a:p>
          <a:p>
            <a:pPr marL="154305" indent="-154305">
              <a:buFont typeface="Arial" panose="020B0604020202020204" pitchFamily="34" charset="0"/>
              <a:buChar char="•"/>
            </a:pPr>
            <a:r>
              <a:rPr lang="en-US" sz="1400" dirty="0"/>
              <a:t>Different work type</a:t>
            </a:r>
          </a:p>
          <a:p>
            <a:pPr marL="154305" indent="-154305">
              <a:buFont typeface="Arial" panose="020B0604020202020204" pitchFamily="34" charset="0"/>
              <a:buChar char="•"/>
            </a:pPr>
            <a:r>
              <a:rPr lang="en-US" sz="1400" dirty="0"/>
              <a:t>Different level of variation</a:t>
            </a:r>
          </a:p>
          <a:p>
            <a:pPr marL="154305" indent="-154305">
              <a:buFont typeface="Arial" panose="020B0604020202020204" pitchFamily="34" charset="0"/>
              <a:buChar char="•"/>
            </a:pPr>
            <a:r>
              <a:rPr lang="en-US" sz="1400" dirty="0"/>
              <a:t>Different staffing in terms of headcount and level of expertise</a:t>
            </a:r>
          </a:p>
          <a:p>
            <a:endParaRPr lang="bg-BG" sz="1400" dirty="0"/>
          </a:p>
        </p:txBody>
      </p:sp>
    </p:spTree>
    <p:extLst>
      <p:ext uri="{BB962C8B-B14F-4D97-AF65-F5344CB8AC3E}">
        <p14:creationId xmlns:p14="http://schemas.microsoft.com/office/powerpoint/2010/main" val="2468274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Deterministic planning used these days forces certainty on uncertain situations and masks the uncertainty instead of highlighting it.  It calculates the project-specific costs based on a detailed study of the resources required to accomplish each activity of work contained in the project’s work breakdown structure or in other words, taking an “inside view” on the project being estimated. For high-level planning, deterministic estimation of all work items is wasteful of people’s time and infers precision when it isn’t present. </a:t>
            </a:r>
          </a:p>
          <a:p>
            <a:r>
              <a:rPr lang="en-US" sz="1400" dirty="0"/>
              <a:t>The techniques presented here are fast and for most of the projects they will produce more accurate results. </a:t>
            </a:r>
          </a:p>
        </p:txBody>
      </p:sp>
    </p:spTree>
    <p:extLst>
      <p:ext uri="{BB962C8B-B14F-4D97-AF65-F5344CB8AC3E}">
        <p14:creationId xmlns:p14="http://schemas.microsoft.com/office/powerpoint/2010/main" val="7079728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Aft>
                <a:spcPts val="900"/>
              </a:spcAft>
            </a:pPr>
            <a:r>
              <a:rPr lang="en-US" sz="1400" dirty="0">
                <a:latin typeface="Arial" panose="020B0604020202020204" pitchFamily="34" charset="0"/>
                <a:ea typeface="Calibri"/>
                <a:cs typeface="Arial" panose="020B0604020202020204" pitchFamily="34" charset="0"/>
              </a:rPr>
              <a:t>The first leg of the Z-curve is the time when the developers climb the learning curve and setup their minds for the new project. But this leg of the Z-curve could also be used for:</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conducting experiments to cover the riskiest work items</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Innovation!</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setting up environments</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adapting to client’s culture and procedures</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understanding new business domain</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mastering new technology</a:t>
            </a:r>
          </a:p>
          <a:p>
            <a:pPr>
              <a:lnSpc>
                <a:spcPct val="115000"/>
              </a:lnSpc>
              <a:spcAft>
                <a:spcPts val="900"/>
              </a:spcAft>
            </a:pPr>
            <a:r>
              <a:rPr lang="en-US" sz="1400" dirty="0">
                <a:latin typeface="Arial" panose="020B0604020202020204" pitchFamily="34" charset="0"/>
                <a:ea typeface="Calibri"/>
                <a:cs typeface="Arial" panose="020B0604020202020204" pitchFamily="34" charset="0"/>
              </a:rPr>
              <a:t>All above are examples of special causes of variation specific to a project.</a:t>
            </a:r>
          </a:p>
        </p:txBody>
      </p:sp>
    </p:spTree>
    <p:extLst>
      <p:ext uri="{BB962C8B-B14F-4D97-AF65-F5344CB8AC3E}">
        <p14:creationId xmlns:p14="http://schemas.microsoft.com/office/powerpoint/2010/main" val="22060388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The second leg of the Z-curve is the productivity period. If the project is scheduled properly the system should be like clockwork – sustainable pace, no stress, no surprises…</a:t>
            </a:r>
          </a:p>
        </p:txBody>
      </p:sp>
    </p:spTree>
    <p:extLst>
      <p:ext uri="{BB962C8B-B14F-4D97-AF65-F5344CB8AC3E}">
        <p14:creationId xmlns:p14="http://schemas.microsoft.com/office/powerpoint/2010/main" val="7866331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The third leg of the Z-curve is when the team will clean up the battlefield, fix some outstanding defects and support the transition of the project deliverable into operation.</a:t>
            </a:r>
          </a:p>
          <a:p>
            <a:endParaRPr lang="bg-BG" sz="1400" dirty="0"/>
          </a:p>
        </p:txBody>
      </p:sp>
    </p:spTree>
    <p:extLst>
      <p:ext uri="{BB962C8B-B14F-4D97-AF65-F5344CB8AC3E}">
        <p14:creationId xmlns:p14="http://schemas.microsoft.com/office/powerpoint/2010/main" val="7704586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Project delivery time can be represented as a sum of the duration of each one of the three legs of the Z-curve. Or in other words it equals the duration of the 1</a:t>
            </a:r>
            <a:r>
              <a:rPr lang="en-US" sz="1400" baseline="30000" dirty="0"/>
              <a:t>st</a:t>
            </a:r>
            <a:r>
              <a:rPr lang="en-US" sz="1400" dirty="0"/>
              <a:t> leg plus the duration of the 2</a:t>
            </a:r>
            <a:r>
              <a:rPr lang="en-US" sz="1400" baseline="30000" dirty="0"/>
              <a:t>nd</a:t>
            </a:r>
            <a:r>
              <a:rPr lang="en-US" sz="1400" dirty="0"/>
              <a:t> leg plus the duration of the 3</a:t>
            </a:r>
            <a:r>
              <a:rPr lang="en-US" sz="1400" baseline="30000" dirty="0"/>
              <a:t>rd</a:t>
            </a:r>
            <a:r>
              <a:rPr lang="en-US" sz="1400" dirty="0"/>
              <a:t> leg of the Z-curve.</a:t>
            </a:r>
            <a:endParaRPr lang="bg-BG" sz="1400" dirty="0"/>
          </a:p>
        </p:txBody>
      </p:sp>
    </p:spTree>
    <p:extLst>
      <p:ext uri="{BB962C8B-B14F-4D97-AF65-F5344CB8AC3E}">
        <p14:creationId xmlns:p14="http://schemas.microsoft.com/office/powerpoint/2010/main" val="26704808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Let’s substitute the duration of each of the three legs with the formula . Now we have a new formula that, if we know the </a:t>
                </a:r>
                <a:r>
                  <a:rPr lang="en-US" sz="1400" dirty="0" err="1"/>
                  <a:t>Takt</a:t>
                </a:r>
                <a:r>
                  <a:rPr lang="en-US" sz="1400" dirty="0"/>
                  <a:t> Time and the number of work items to be delivered during each of the three legs of the Z-curve, will allow us to calculate how much time will take the system to deliver all N work items where  + is the total number of work items for the project.</a:t>
                </a:r>
              </a:p>
              <a:p>
                <a:endParaRPr lang="en-US" sz="1400" dirty="0"/>
              </a:p>
              <a:p>
                <a:r>
                  <a:rPr lang="en-US" sz="1400" dirty="0"/>
                  <a:t>Here we are calculating the delivery of  work items with </a:t>
                </a:r>
                <a:r>
                  <a:rPr lang="en-US" sz="1400" dirty="0" err="1"/>
                  <a:t>Takt</a:t>
                </a:r>
                <a:r>
                  <a:rPr lang="en-US" sz="1400" dirty="0"/>
                  <a:t> Time  during the 1</a:t>
                </a:r>
                <a:r>
                  <a:rPr lang="en-US" sz="1400" baseline="30000" dirty="0"/>
                  <a:t>st</a:t>
                </a:r>
                <a:r>
                  <a:rPr lang="en-US" sz="1400" dirty="0"/>
                  <a:t> leg of the Z-curve plus  work items with </a:t>
                </a:r>
                <a:r>
                  <a:rPr lang="en-US" sz="1400" dirty="0" err="1"/>
                  <a:t>Takt</a:t>
                </a:r>
                <a:r>
                  <a:rPr lang="en-US" sz="1400" dirty="0"/>
                  <a:t> Time  during the 2</a:t>
                </a:r>
                <a:r>
                  <a:rPr lang="en-US" sz="1400" baseline="30000" dirty="0"/>
                  <a:t>nd</a:t>
                </a:r>
                <a:r>
                  <a:rPr lang="en-US" sz="1400" dirty="0"/>
                  <a:t> leg of the Z-curve and  work items with </a:t>
                </a:r>
                <a:r>
                  <a:rPr lang="en-US" sz="1400" dirty="0" err="1"/>
                  <a:t>Takt</a:t>
                </a:r>
                <a:r>
                  <a:rPr lang="en-US" sz="1400" dirty="0"/>
                  <a:t> Time  during the 3</a:t>
                </a:r>
                <a:r>
                  <a:rPr lang="en-US" sz="1400" baseline="30000" dirty="0"/>
                  <a:t>rd</a:t>
                </a:r>
                <a:r>
                  <a:rPr lang="en-US" sz="1400" dirty="0"/>
                  <a:t> leg of the Z-curve. This calculation is not credible because it is using </a:t>
                </a:r>
                <a:r>
                  <a:rPr lang="en-US" sz="1400" dirty="0" err="1"/>
                  <a:t>Takt</a:t>
                </a:r>
                <a:r>
                  <a:rPr lang="en-US" sz="1400" dirty="0"/>
                  <a:t> Time as a single number and we know we should use a distribution of the </a:t>
                </a:r>
                <a:r>
                  <a:rPr lang="en-US" sz="1400" dirty="0" err="1"/>
                  <a:t>Takt</a:t>
                </a:r>
                <a:r>
                  <a:rPr lang="en-US" sz="1400" dirty="0"/>
                  <a:t> Time instead. We need distributions of </a:t>
                </a:r>
                <a:r>
                  <a:rPr lang="en-US" sz="1400" dirty="0" err="1"/>
                  <a:t>Takt</a:t>
                </a:r>
                <a:r>
                  <a:rPr lang="en-US" sz="1400" dirty="0"/>
                  <a:t> Time for each one of the three legs of the Z-curve. We already know how to do that using bootstrap. Now we have to sum them but by definition they are distributions of random variables. How could we sum up random variables? Here comes Monte Carlo analysis. Monte Carlo is a tool for summing up random variables (Savage, 2012).</a:t>
                </a:r>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Let’s substitute the duration of each of the three legs with the formula </a:t>
                </a:r>
                <a:r>
                  <a:rPr lang="en-US" sz="1100" b="0" i="0" u="none" strike="noStrike" kern="1200" cap="none" baseline="0">
                    <a:solidFill>
                      <a:schemeClr val="tx1"/>
                    </a:solidFill>
                    <a:effectLst/>
                    <a:latin typeface="+mn-lt"/>
                    <a:ea typeface="+mn-ea"/>
                    <a:cs typeface="+mn-cs"/>
                  </a:rPr>
                  <a:t>𝑇= 𝑁(𝑇𝑇) ̅</a:t>
                </a:r>
                <a:r>
                  <a:rPr lang="en-US" sz="1100" b="0" i="0" u="none" strike="noStrike" kern="1200" cap="none" baseline="0" dirty="0">
                    <a:solidFill>
                      <a:schemeClr val="tx1"/>
                    </a:solidFill>
                    <a:effectLst/>
                    <a:latin typeface="+mn-lt"/>
                    <a:ea typeface="+mn-ea"/>
                    <a:cs typeface="+mn-cs"/>
                  </a:rPr>
                  <a:t>. Now we have a new formula that, if we know the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and the number of work items to be delivered during each of the three legs of the Z-curve, will allow us to calculate how much time will take the system to deliver all N work items.</a:t>
                </a:r>
                <a:endParaRPr lang="en-US" baseline="0" dirty="0" smtClean="0"/>
              </a:p>
              <a:p>
                <a:endParaRPr lang="en-US" dirty="0" smtClean="0"/>
              </a:p>
              <a:p>
                <a:r>
                  <a:rPr lang="en-US" sz="1100" b="0" i="0" u="none" strike="noStrike" kern="1200" cap="none" baseline="0" dirty="0" smtClean="0">
                    <a:solidFill>
                      <a:schemeClr val="tx1"/>
                    </a:solidFill>
                    <a:effectLst/>
                    <a:latin typeface="+mn-lt"/>
                    <a:ea typeface="+mn-ea"/>
                    <a:cs typeface="+mn-cs"/>
                  </a:rPr>
                  <a:t>Here we are calculating the delivery of </a:t>
                </a:r>
                <a:r>
                  <a:rPr lang="en-US" sz="1100" b="0" i="0" u="none" strike="noStrike" kern="1200" cap="none" baseline="0">
                    <a:solidFill>
                      <a:schemeClr val="tx1"/>
                    </a:solidFill>
                    <a:effectLst/>
                    <a:latin typeface="+mn-lt"/>
                    <a:ea typeface="+mn-ea"/>
                    <a:cs typeface="+mn-cs"/>
                  </a:rPr>
                  <a:t>𝑁_𝑧1</a:t>
                </a:r>
                <a:r>
                  <a:rPr lang="en-US" sz="1100" b="0" i="0" u="none" strike="noStrike" kern="1200" cap="none" baseline="0" dirty="0">
                    <a:solidFill>
                      <a:schemeClr val="tx1"/>
                    </a:solidFill>
                    <a:effectLst/>
                    <a:latin typeface="+mn-lt"/>
                    <a:ea typeface="+mn-ea"/>
                    <a:cs typeface="+mn-cs"/>
                  </a:rPr>
                  <a:t> work items during the 1</a:t>
                </a:r>
                <a:r>
                  <a:rPr lang="en-US" sz="1100" b="0" i="0" u="none" strike="noStrike" kern="1200" cap="none" baseline="30000" dirty="0">
                    <a:solidFill>
                      <a:schemeClr val="tx1"/>
                    </a:solidFill>
                    <a:effectLst/>
                    <a:latin typeface="+mn-lt"/>
                    <a:ea typeface="+mn-ea"/>
                    <a:cs typeface="+mn-cs"/>
                  </a:rPr>
                  <a:t>st</a:t>
                </a:r>
                <a:r>
                  <a:rPr lang="en-US" sz="1100" b="0" i="0" u="none" strike="noStrike" kern="1200" cap="none" baseline="0" dirty="0">
                    <a:solidFill>
                      <a:schemeClr val="tx1"/>
                    </a:solidFill>
                    <a:effectLst/>
                    <a:latin typeface="+mn-lt"/>
                    <a:ea typeface="+mn-ea"/>
                    <a:cs typeface="+mn-cs"/>
                  </a:rPr>
                  <a:t> leg of the Z-curve plus </a:t>
                </a:r>
                <a:r>
                  <a:rPr lang="en-US" sz="1100" b="0" i="0" u="none" strike="noStrike" kern="1200" cap="none" baseline="0">
                    <a:solidFill>
                      <a:schemeClr val="tx1"/>
                    </a:solidFill>
                    <a:effectLst/>
                    <a:latin typeface="+mn-lt"/>
                    <a:ea typeface="+mn-ea"/>
                    <a:cs typeface="+mn-cs"/>
                  </a:rPr>
                  <a:t>𝑁_𝑧2</a:t>
                </a:r>
                <a:r>
                  <a:rPr lang="en-US" sz="1100" b="0" i="0" u="none" strike="noStrike" kern="1200" cap="none" baseline="0" dirty="0">
                    <a:solidFill>
                      <a:schemeClr val="tx1"/>
                    </a:solidFill>
                    <a:effectLst/>
                    <a:latin typeface="+mn-lt"/>
                    <a:ea typeface="+mn-ea"/>
                    <a:cs typeface="+mn-cs"/>
                  </a:rPr>
                  <a:t> work items during the 2</a:t>
                </a:r>
                <a:r>
                  <a:rPr lang="en-US" sz="1100" b="0" i="0" u="none" strike="noStrike" kern="1200" cap="none" baseline="30000" dirty="0">
                    <a:solidFill>
                      <a:schemeClr val="tx1"/>
                    </a:solidFill>
                    <a:effectLst/>
                    <a:latin typeface="+mn-lt"/>
                    <a:ea typeface="+mn-ea"/>
                    <a:cs typeface="+mn-cs"/>
                  </a:rPr>
                  <a:t>nd</a:t>
                </a:r>
                <a:r>
                  <a:rPr lang="en-US" sz="1100" b="0" i="0" u="none" strike="noStrike" kern="1200" cap="none" baseline="0" dirty="0">
                    <a:solidFill>
                      <a:schemeClr val="tx1"/>
                    </a:solidFill>
                    <a:effectLst/>
                    <a:latin typeface="+mn-lt"/>
                    <a:ea typeface="+mn-ea"/>
                    <a:cs typeface="+mn-cs"/>
                  </a:rPr>
                  <a:t> leg of the Z-curve and </a:t>
                </a:r>
                <a:r>
                  <a:rPr lang="en-US" sz="1100" b="0" i="0" u="none" strike="noStrike" kern="1200" cap="none" baseline="0">
                    <a:solidFill>
                      <a:schemeClr val="tx1"/>
                    </a:solidFill>
                    <a:effectLst/>
                    <a:latin typeface="+mn-lt"/>
                    <a:ea typeface="+mn-ea"/>
                    <a:cs typeface="+mn-cs"/>
                  </a:rPr>
                  <a:t>𝑁_𝑧3</a:t>
                </a:r>
                <a:r>
                  <a:rPr lang="en-US" sz="1100" b="0" i="0" u="none" strike="noStrike" kern="1200" cap="none" baseline="0" dirty="0">
                    <a:solidFill>
                      <a:schemeClr val="tx1"/>
                    </a:solidFill>
                    <a:effectLst/>
                    <a:latin typeface="+mn-lt"/>
                    <a:ea typeface="+mn-ea"/>
                    <a:cs typeface="+mn-cs"/>
                  </a:rPr>
                  <a:t> work items during the 3</a:t>
                </a:r>
                <a:r>
                  <a:rPr lang="en-US" sz="1100" b="0" i="0" u="none" strike="noStrike" kern="1200" cap="none" baseline="30000" dirty="0">
                    <a:solidFill>
                      <a:schemeClr val="tx1"/>
                    </a:solidFill>
                    <a:effectLst/>
                    <a:latin typeface="+mn-lt"/>
                    <a:ea typeface="+mn-ea"/>
                    <a:cs typeface="+mn-cs"/>
                  </a:rPr>
                  <a:t>rd</a:t>
                </a:r>
                <a:r>
                  <a:rPr lang="en-US" sz="1100" b="0" i="0" u="none" strike="noStrike" kern="1200" cap="none" baseline="0" dirty="0">
                    <a:solidFill>
                      <a:schemeClr val="tx1"/>
                    </a:solidFill>
                    <a:effectLst/>
                    <a:latin typeface="+mn-lt"/>
                    <a:ea typeface="+mn-ea"/>
                    <a:cs typeface="+mn-cs"/>
                  </a:rPr>
                  <a:t> leg of the Z-curve. This calculation is not credible because it is using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as a single number and we know we should use a distribution of the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instead. We need distributions of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for each one of the three legs of the Z-curve. We know how to do that using bootstrap. Then we have to sum them but by definition they are distributions of random variables. How could we sum up random variables? Here comes Monte Carlo analysis. Monte Carlo is a tool for summing up random variables.</a:t>
                </a:r>
                <a:endParaRPr lang="bg-BG" dirty="0"/>
              </a:p>
            </p:txBody>
          </p:sp>
        </mc:Fallback>
      </mc:AlternateContent>
    </p:spTree>
    <p:extLst>
      <p:ext uri="{BB962C8B-B14F-4D97-AF65-F5344CB8AC3E}">
        <p14:creationId xmlns:p14="http://schemas.microsoft.com/office/powerpoint/2010/main" val="32518399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Aft>
                <a:spcPts val="900"/>
              </a:spcAft>
            </a:pPr>
            <a:r>
              <a:rPr lang="en-US" sz="1400" dirty="0">
                <a:latin typeface="Calibri"/>
                <a:ea typeface="Calibri"/>
                <a:cs typeface="Times New Roman"/>
              </a:rPr>
              <a:t>Here we have the new project that we have to plan and provide the customer with delivery date. We have the reference project and when we compare the new project with the reference project we see that the new project is for the same customer, the same team will be working on it, using the same technology. We have to predict the delivery time by simulating is using Monte Carlo.</a:t>
            </a:r>
          </a:p>
          <a:p>
            <a:pPr>
              <a:lnSpc>
                <a:spcPct val="115000"/>
              </a:lnSpc>
              <a:spcAft>
                <a:spcPts val="900"/>
              </a:spcAft>
            </a:pPr>
            <a:r>
              <a:rPr lang="en-US" sz="1400" dirty="0">
                <a:latin typeface="Calibri"/>
                <a:ea typeface="Calibri"/>
                <a:cs typeface="Times New Roman"/>
              </a:rPr>
              <a:t>The New Project to be delivered</a:t>
            </a:r>
          </a:p>
          <a:p>
            <a:pPr marL="308610" indent="-308610">
              <a:lnSpc>
                <a:spcPct val="115000"/>
              </a:lnSpc>
              <a:buFont typeface="Symbol"/>
              <a:buChar char=""/>
            </a:pPr>
            <a:r>
              <a:rPr lang="en-US" sz="1400" dirty="0">
                <a:latin typeface="Calibri"/>
                <a:ea typeface="Calibri"/>
                <a:cs typeface="Times New Roman"/>
              </a:rPr>
              <a:t>THE SAME Fortune 500 Staffing company</a:t>
            </a:r>
          </a:p>
          <a:p>
            <a:pPr marL="308610" indent="-308610">
              <a:lnSpc>
                <a:spcPct val="115000"/>
              </a:lnSpc>
              <a:buFont typeface="Symbol"/>
              <a:buChar char=""/>
            </a:pPr>
            <a:r>
              <a:rPr lang="en-US" sz="1400" dirty="0">
                <a:latin typeface="Calibri"/>
                <a:ea typeface="Calibri"/>
                <a:cs typeface="Times New Roman"/>
              </a:rPr>
              <a:t>THE SAME development organization</a:t>
            </a:r>
          </a:p>
          <a:p>
            <a:pPr marL="308610" indent="-308610">
              <a:lnSpc>
                <a:spcPct val="115000"/>
              </a:lnSpc>
              <a:buFont typeface="Symbol"/>
              <a:buChar char=""/>
            </a:pPr>
            <a:r>
              <a:rPr lang="en-US" sz="1400" dirty="0">
                <a:latin typeface="Calibri"/>
                <a:ea typeface="Calibri"/>
                <a:cs typeface="Times New Roman"/>
              </a:rPr>
              <a:t>THE SAME technology – Java; Spring; Oracle;</a:t>
            </a:r>
          </a:p>
          <a:p>
            <a:pPr marL="308610" indent="-308610">
              <a:lnSpc>
                <a:spcPct val="115000"/>
              </a:lnSpc>
              <a:spcAft>
                <a:spcPts val="900"/>
              </a:spcAft>
              <a:buFont typeface="Symbol"/>
              <a:buChar char=""/>
            </a:pPr>
            <a:r>
              <a:rPr lang="en-US" sz="1400" dirty="0">
                <a:latin typeface="Calibri"/>
                <a:ea typeface="Calibri"/>
                <a:cs typeface="Times New Roman"/>
              </a:rPr>
              <a:t>Delivery time TO BE PREDICTED</a:t>
            </a:r>
          </a:p>
          <a:p>
            <a:endParaRPr lang="bg-BG" sz="1400" dirty="0"/>
          </a:p>
        </p:txBody>
      </p:sp>
    </p:spTree>
    <p:extLst>
      <p:ext uri="{BB962C8B-B14F-4D97-AF65-F5344CB8AC3E}">
        <p14:creationId xmlns:p14="http://schemas.microsoft.com/office/powerpoint/2010/main" val="18356586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After some analysis the team has broken down the new project scope into user stories and then has added some more work items to account for Dark Matter and Failure Load. After that the team decided that 12 stories will be delivered in the 1</a:t>
            </a:r>
            <a:r>
              <a:rPr lang="en-US" sz="1400" baseline="30000" dirty="0"/>
              <a:t>st</a:t>
            </a:r>
            <a:r>
              <a:rPr lang="en-US" sz="1400" dirty="0"/>
              <a:t> leg of the Z-curve, 70 stories will be delivered in the 2</a:t>
            </a:r>
            <a:r>
              <a:rPr lang="en-US" sz="1400" baseline="30000" dirty="0"/>
              <a:t>nd</a:t>
            </a:r>
            <a:r>
              <a:rPr lang="en-US" sz="1400" dirty="0"/>
              <a:t> leg of the Z-curve and 18 stories or work items will be delivered by the 3</a:t>
            </a:r>
            <a:r>
              <a:rPr lang="en-US" sz="1400" baseline="30000" dirty="0"/>
              <a:t>rd</a:t>
            </a:r>
            <a:r>
              <a:rPr lang="en-US" sz="1400" dirty="0"/>
              <a:t> leg of the Z-curve.</a:t>
            </a:r>
          </a:p>
          <a:p>
            <a:endParaRPr lang="en-US" sz="1400" b="1" dirty="0"/>
          </a:p>
          <a:p>
            <a:r>
              <a:rPr lang="en-US" sz="1400" b="1" dirty="0"/>
              <a:t>Dark matter</a:t>
            </a:r>
          </a:p>
          <a:p>
            <a:r>
              <a:rPr lang="en-US" sz="1400" dirty="0"/>
              <a:t>The number of work items will grow through natural expansion as we investigate them. It is possible some features will be broken into 2 or more once you get started on them. That is why we add work items to compensate for the unknown work or dark matter. </a:t>
            </a:r>
          </a:p>
          <a:p>
            <a:r>
              <a:rPr lang="en-US" sz="1400" dirty="0"/>
              <a:t>My experience is that I would buffer at least 20% for this and with novice teams on a new product (especially if it was a highly innovative new product where we had no prior knowledge or experience) then I might go as high as 100%.</a:t>
            </a:r>
          </a:p>
          <a:p>
            <a:r>
              <a:rPr lang="en-US" sz="1400" b="1" dirty="0"/>
              <a:t>Failure load</a:t>
            </a:r>
          </a:p>
          <a:p>
            <a:r>
              <a:rPr lang="en-US" sz="1400" dirty="0"/>
              <a:t>We add work items to compensate for the expected failure load in terms of defects, rework, and technical debt. </a:t>
            </a:r>
          </a:p>
          <a:p>
            <a:r>
              <a:rPr lang="en-US" sz="1400" dirty="0"/>
              <a:t>Failure load tracks how many work items the Kanban system processes due to poor quality.  That includes production defects (bugs) in software and new features requested by the users because of a poor usability or a failure to anticipate properly user needs. </a:t>
            </a:r>
          </a:p>
          <a:p>
            <a:r>
              <a:rPr lang="en-US" sz="1400" dirty="0"/>
              <a:t>Defects represent opportunity cost and affect the lead time and throughput of the Kanban system. The count of defects is a good indicator if the organization is improving or not.</a:t>
            </a:r>
          </a:p>
          <a:p>
            <a:endParaRPr lang="en-US" sz="1400" dirty="0"/>
          </a:p>
          <a:p>
            <a:pPr defTabSz="1036930">
              <a:defRPr/>
            </a:pPr>
            <a:r>
              <a:rPr lang="en-US" sz="1400" dirty="0"/>
              <a:t>Add work items to compensate for the unknown work or dark matter. The number of work items will grow through natural expansion as we investigate them. It is possible some features will be broken into 2 or more once you get started on them. My experience is that I would buffer at least 20% for this and with novice teams on a new product (especially if it was a highly innovative new product where we had no prior knowledge or experience) then I might go as high as 100%.</a:t>
            </a:r>
          </a:p>
          <a:p>
            <a:pPr defTabSz="1036930">
              <a:defRPr/>
            </a:pPr>
            <a:endParaRPr lang="en-US" sz="1400" dirty="0"/>
          </a:p>
          <a:p>
            <a:pPr defTabSz="1036930">
              <a:defRPr/>
            </a:pPr>
            <a:r>
              <a:rPr lang="en-US" sz="1400" dirty="0"/>
              <a:t>Add work items to compensate for the expected failure load in terms of defects, rework, technical debt.</a:t>
            </a:r>
          </a:p>
          <a:p>
            <a:endParaRPr lang="bg-BG" sz="1400" dirty="0"/>
          </a:p>
          <a:p>
            <a:endParaRPr lang="bg-BG" sz="1400" dirty="0"/>
          </a:p>
        </p:txBody>
      </p:sp>
    </p:spTree>
    <p:extLst>
      <p:ext uri="{BB962C8B-B14F-4D97-AF65-F5344CB8AC3E}">
        <p14:creationId xmlns:p14="http://schemas.microsoft.com/office/powerpoint/2010/main" val="18593505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have a reference class of projects and when we compare the new project with the reference class we see that the new project is for the same customer, the same team will be working on it, using the same technology. For the reference class we also have the </a:t>
            </a:r>
            <a:r>
              <a:rPr lang="en-US" sz="1400" dirty="0" err="1"/>
              <a:t>Takt</a:t>
            </a:r>
            <a:r>
              <a:rPr lang="en-US" sz="1400" dirty="0"/>
              <a:t> Time distributions for each of the three legs of the Z-curve.</a:t>
            </a:r>
            <a:endParaRPr lang="bg-BG" sz="1400" dirty="0"/>
          </a:p>
        </p:txBody>
      </p:sp>
    </p:spTree>
    <p:extLst>
      <p:ext uri="{BB962C8B-B14F-4D97-AF65-F5344CB8AC3E}">
        <p14:creationId xmlns:p14="http://schemas.microsoft.com/office/powerpoint/2010/main" val="26651986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If we visualize the random variables using their respective </a:t>
                </a:r>
                <a:r>
                  <a:rPr lang="en-US" sz="1400" dirty="0" err="1"/>
                  <a:t>PDFs</a:t>
                </a:r>
                <a:r>
                  <a:rPr lang="en-US" sz="1400" dirty="0"/>
                  <a:t> (their “generating functions”) then the Monte Carlo simulated summation of…</a:t>
                </a:r>
              </a:p>
              <a:p>
                <a:r>
                  <a:rPr lang="en-US" sz="1400" dirty="0"/>
                  <a:t>…will give us the time needed to deliver the project!</a:t>
                </a:r>
              </a:p>
              <a:p>
                <a:r>
                  <a:rPr lang="en-US" sz="1400" dirty="0"/>
                  <a:t>We are simulating this summation say 50,000 times. That will give us the simulated time needed to deliver the new project.</a:t>
                </a:r>
              </a:p>
              <a:p>
                <a:endParaRPr lang="bg-BG" sz="1400" dirty="0"/>
              </a:p>
            </p:txBody>
          </p:sp>
        </mc:Choice>
        <mc:Fallback xmlns="">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smtClean="0">
                    <a:solidFill>
                      <a:schemeClr val="tx1"/>
                    </a:solidFill>
                    <a:effectLst/>
                    <a:latin typeface="+mn-lt"/>
                    <a:ea typeface="+mn-ea"/>
                    <a:cs typeface="+mn-cs"/>
                  </a:rPr>
                  <a:t>How shall we simulate the new project? We will be simulating the delivery of </a:t>
                </a:r>
                <a:r>
                  <a:rPr lang="en-US" sz="1100" i="0">
                    <a:latin typeface="Cambria Math"/>
                    <a:ea typeface="Times New Roman"/>
                    <a:cs typeface="Times New Roman"/>
                  </a:rPr>
                  <a:t>𝑁</a:t>
                </a:r>
                <a:r>
                  <a:rPr lang="en-US" sz="1100" i="0" smtClean="0">
                    <a:latin typeface="Cambria Math"/>
                    <a:ea typeface="Times New Roman"/>
                    <a:cs typeface="Times New Roman"/>
                  </a:rPr>
                  <a:t>_</a:t>
                </a:r>
                <a:r>
                  <a:rPr lang="en-US" sz="1100" i="0">
                    <a:latin typeface="Cambria Math"/>
                    <a:ea typeface="Times New Roman"/>
                    <a:cs typeface="Times New Roman"/>
                  </a:rPr>
                  <a:t>𝑧1</a:t>
                </a:r>
                <a:r>
                  <a:rPr lang="en-US" sz="1100" b="0" i="0" u="none" strike="noStrike" kern="1200" cap="none" baseline="0" dirty="0" smtClean="0">
                    <a:solidFill>
                      <a:schemeClr val="tx1"/>
                    </a:solidFill>
                    <a:effectLst/>
                    <a:latin typeface="+mn-lt"/>
                    <a:ea typeface="+mn-ea"/>
                    <a:cs typeface="+mn-cs"/>
                  </a:rPr>
                  <a:t> work items during the 1</a:t>
                </a:r>
                <a:r>
                  <a:rPr lang="en-US" sz="1100" b="0" i="0" u="none" strike="noStrike" kern="1200" cap="none" baseline="30000" dirty="0" smtClean="0">
                    <a:solidFill>
                      <a:schemeClr val="tx1"/>
                    </a:solidFill>
                    <a:effectLst/>
                    <a:latin typeface="+mn-lt"/>
                    <a:ea typeface="+mn-ea"/>
                    <a:cs typeface="+mn-cs"/>
                  </a:rPr>
                  <a:t>st</a:t>
                </a:r>
                <a:r>
                  <a:rPr lang="en-US" sz="1100" b="0" i="0" u="none" strike="noStrike" kern="1200" cap="none" baseline="0" dirty="0" smtClean="0">
                    <a:solidFill>
                      <a:schemeClr val="tx1"/>
                    </a:solidFill>
                    <a:effectLst/>
                    <a:latin typeface="+mn-lt"/>
                    <a:ea typeface="+mn-ea"/>
                    <a:cs typeface="+mn-cs"/>
                  </a:rPr>
                  <a:t> leg of the Z-curve plus </a:t>
                </a:r>
                <a:r>
                  <a:rPr lang="en-US" sz="1100" i="0">
                    <a:latin typeface="Cambria Math"/>
                    <a:ea typeface="Times New Roman"/>
                    <a:cs typeface="Times New Roman"/>
                  </a:rPr>
                  <a:t>𝑁</a:t>
                </a:r>
                <a:r>
                  <a:rPr lang="en-US" sz="1100" i="0" smtClean="0">
                    <a:latin typeface="Cambria Math"/>
                    <a:ea typeface="Times New Roman"/>
                    <a:cs typeface="Times New Roman"/>
                  </a:rPr>
                  <a:t>_</a:t>
                </a:r>
                <a:r>
                  <a:rPr lang="en-US" sz="1100" i="0">
                    <a:latin typeface="Cambria Math"/>
                    <a:ea typeface="Times New Roman"/>
                    <a:cs typeface="Times New Roman"/>
                  </a:rPr>
                  <a:t>𝑧</a:t>
                </a:r>
                <a:r>
                  <a:rPr lang="en-US" sz="1100" b="0" i="0" smtClean="0">
                    <a:latin typeface="Cambria Math"/>
                    <a:ea typeface="Times New Roman"/>
                    <a:cs typeface="Times New Roman"/>
                  </a:rPr>
                  <a:t>2</a:t>
                </a:r>
                <a:r>
                  <a:rPr lang="en-US" sz="1100" b="0" i="0" u="none" strike="noStrike" kern="1200" cap="none" baseline="0" dirty="0" smtClean="0">
                    <a:solidFill>
                      <a:schemeClr val="tx1"/>
                    </a:solidFill>
                    <a:effectLst/>
                    <a:latin typeface="+mn-lt"/>
                    <a:ea typeface="+mn-ea"/>
                    <a:cs typeface="+mn-cs"/>
                  </a:rPr>
                  <a:t> work items during the 2</a:t>
                </a:r>
                <a:r>
                  <a:rPr lang="en-US" sz="1100" b="0" i="0" u="none" strike="noStrike" kern="1200" cap="none" baseline="30000" dirty="0" smtClean="0">
                    <a:solidFill>
                      <a:schemeClr val="tx1"/>
                    </a:solidFill>
                    <a:effectLst/>
                    <a:latin typeface="+mn-lt"/>
                    <a:ea typeface="+mn-ea"/>
                    <a:cs typeface="+mn-cs"/>
                  </a:rPr>
                  <a:t>nd</a:t>
                </a:r>
                <a:r>
                  <a:rPr lang="en-US" sz="1100" b="0" i="0" u="none" strike="noStrike" kern="1200" cap="none" baseline="0" dirty="0" smtClean="0">
                    <a:solidFill>
                      <a:schemeClr val="tx1"/>
                    </a:solidFill>
                    <a:effectLst/>
                    <a:latin typeface="+mn-lt"/>
                    <a:ea typeface="+mn-ea"/>
                    <a:cs typeface="+mn-cs"/>
                  </a:rPr>
                  <a:t> leg of the Z-curve and </a:t>
                </a:r>
                <a:r>
                  <a:rPr lang="en-US" sz="1100" i="0">
                    <a:latin typeface="Cambria Math"/>
                    <a:ea typeface="Times New Roman"/>
                    <a:cs typeface="Times New Roman"/>
                  </a:rPr>
                  <a:t>𝑁</a:t>
                </a:r>
                <a:r>
                  <a:rPr lang="en-US" sz="1100" i="0" smtClean="0">
                    <a:latin typeface="Cambria Math"/>
                    <a:ea typeface="Times New Roman"/>
                    <a:cs typeface="Times New Roman"/>
                  </a:rPr>
                  <a:t>_</a:t>
                </a:r>
                <a:r>
                  <a:rPr lang="en-US" sz="1100" i="0">
                    <a:latin typeface="Cambria Math"/>
                    <a:ea typeface="Times New Roman"/>
                    <a:cs typeface="Times New Roman"/>
                  </a:rPr>
                  <a:t>𝑧</a:t>
                </a:r>
                <a:r>
                  <a:rPr lang="en-US" sz="1100" b="0" i="0" smtClean="0">
                    <a:latin typeface="Cambria Math"/>
                    <a:ea typeface="Times New Roman"/>
                    <a:cs typeface="Times New Roman"/>
                  </a:rPr>
                  <a:t>3</a:t>
                </a:r>
                <a:r>
                  <a:rPr lang="en-US" sz="1100" b="0" i="0" u="none" strike="noStrike" kern="1200" cap="none" baseline="0" dirty="0" smtClean="0">
                    <a:solidFill>
                      <a:schemeClr val="tx1"/>
                    </a:solidFill>
                    <a:effectLst/>
                    <a:latin typeface="+mn-lt"/>
                    <a:ea typeface="+mn-ea"/>
                    <a:cs typeface="+mn-cs"/>
                  </a:rPr>
                  <a:t> work items during the 3</a:t>
                </a:r>
                <a:r>
                  <a:rPr lang="en-US" sz="1100" b="0" i="0" u="none" strike="noStrike" kern="1200" cap="none" baseline="30000" dirty="0" smtClean="0">
                    <a:solidFill>
                      <a:schemeClr val="tx1"/>
                    </a:solidFill>
                    <a:effectLst/>
                    <a:latin typeface="+mn-lt"/>
                    <a:ea typeface="+mn-ea"/>
                    <a:cs typeface="+mn-cs"/>
                  </a:rPr>
                  <a:t>rd</a:t>
                </a:r>
                <a:r>
                  <a:rPr lang="en-US" sz="1100" b="0" i="0" u="none" strike="noStrike" kern="1200" cap="none" baseline="0" dirty="0" smtClean="0">
                    <a:solidFill>
                      <a:schemeClr val="tx1"/>
                    </a:solidFill>
                    <a:effectLst/>
                    <a:latin typeface="+mn-lt"/>
                    <a:ea typeface="+mn-ea"/>
                    <a:cs typeface="+mn-cs"/>
                  </a:rPr>
                  <a:t> leg of the Z-curve. We are simulating this summation say 20,000 times. That will give us the simulated time needed to deliver the new project.</a:t>
                </a:r>
              </a:p>
              <a:p>
                <a:endParaRPr lang="bg-BG" dirty="0"/>
              </a:p>
            </p:txBody>
          </p:sp>
        </mc:Fallback>
      </mc:AlternateContent>
    </p:spTree>
    <p:extLst>
      <p:ext uri="{BB962C8B-B14F-4D97-AF65-F5344CB8AC3E}">
        <p14:creationId xmlns:p14="http://schemas.microsoft.com/office/powerpoint/2010/main" val="33957506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We end up with a histogram of the projected delivery time for our new project. What we are interested in is the Median, Average and the 85th percentile of the project delivery time (T) and in the shape of the distribution. Based on the Projected Delivery Time histogram we can take the 85th percentile and use it as single number. For this project the 85th percentile is 90 days. So 6 times out of 7 we should have the project delivered in 90 days or less. </a:t>
            </a:r>
          </a:p>
          <a:p>
            <a:pPr defTabSz="1036930">
              <a:defRPr/>
            </a:pPr>
            <a:endParaRPr lang="en-US" sz="1400" dirty="0"/>
          </a:p>
          <a:p>
            <a:r>
              <a:rPr lang="en-US" sz="1400" dirty="0"/>
              <a:t>	</a:t>
            </a:r>
            <a:endParaRPr lang="bg-BG" sz="1400" dirty="0"/>
          </a:p>
        </p:txBody>
      </p:sp>
    </p:spTree>
    <p:extLst>
      <p:ext uri="{BB962C8B-B14F-4D97-AF65-F5344CB8AC3E}">
        <p14:creationId xmlns:p14="http://schemas.microsoft.com/office/powerpoint/2010/main" val="3139970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cap="none" dirty="0"/>
              <a:t>Often we have to live with merely reducing our uncertainty.</a:t>
            </a:r>
          </a:p>
          <a:p>
            <a:r>
              <a:rPr lang="en-US" sz="1400" b="0" cap="none" dirty="0"/>
              <a:t>It is often assumed that if you have a lot of uncertainty you need a lot of data to reduce it.</a:t>
            </a:r>
          </a:p>
          <a:p>
            <a:r>
              <a:rPr lang="en-US" sz="1400" b="0" cap="none" dirty="0"/>
              <a:t>In fact just the opposite is true.</a:t>
            </a:r>
          </a:p>
          <a:p>
            <a:endParaRPr lang="en-US" sz="1400" b="0" cap="none" baseline="0" dirty="0"/>
          </a:p>
          <a:p>
            <a:r>
              <a:rPr lang="en-US" sz="1400" b="0" cap="none" baseline="0" dirty="0"/>
              <a:t>Additional uncertainty reduction becomes more and more expensive as we approach an uncertainty of zero.</a:t>
            </a:r>
          </a:p>
          <a:p>
            <a:r>
              <a:rPr lang="en-US" sz="1400" b="0" cap="none" baseline="0" dirty="0"/>
              <a:t>In the case of random sampling out of some infinite population, our sample size would have to approach infinity to fully eliminate uncertainty.</a:t>
            </a:r>
          </a:p>
          <a:p>
            <a:r>
              <a:rPr lang="en-US" sz="1400" b="0" cap="none" baseline="0" dirty="0"/>
              <a:t>However, the uncertainty tends to fall away relatively quickly with the first few observations. Each additional decrease in uncertainty usually takes more effort than previous decrease in uncertainty.</a:t>
            </a:r>
          </a:p>
          <a:p>
            <a:endParaRPr lang="en-US" sz="1400" b="0" cap="none" baseline="0" dirty="0"/>
          </a:p>
          <a:p>
            <a:r>
              <a:rPr lang="en-US" sz="1400" b="0" cap="none" baseline="0" dirty="0"/>
              <a:t>If we have a lot of uncertainty now, you don’t need much data to reduce uncertainty significantly.</a:t>
            </a:r>
          </a:p>
          <a:p>
            <a:r>
              <a:rPr lang="en-US" sz="1400" b="0" cap="none" baseline="0" dirty="0"/>
              <a:t>When we already have al lot of certainty, then we need a lot of data.</a:t>
            </a:r>
          </a:p>
          <a:p>
            <a:endParaRPr lang="en-US" sz="1400" b="0" cap="none" baseline="0" dirty="0"/>
          </a:p>
          <a:p>
            <a:r>
              <a:rPr lang="en-US" sz="1400" b="0" cap="none" baseline="0" dirty="0"/>
              <a:t>The early part of any measurement usually is the high value part.  </a:t>
            </a:r>
          </a:p>
          <a:p>
            <a:r>
              <a:rPr lang="en-US" sz="1400" b="0" cap="none" baseline="0" dirty="0"/>
              <a:t>Don’t attempt a massive study to measure something if you have a lot of uncertainty about it now.</a:t>
            </a:r>
          </a:p>
          <a:p>
            <a:r>
              <a:rPr lang="en-US" sz="1400" b="0" cap="none" baseline="0" dirty="0"/>
              <a:t>Measure a little bit, remove some uncertainty and evaluate what you have learned.</a:t>
            </a:r>
          </a:p>
          <a:p>
            <a:r>
              <a:rPr lang="en-US" sz="1400" b="0" cap="none" baseline="0" dirty="0"/>
              <a:t>Iterative measurement gives you the most flexibility and the best bang for the buck.</a:t>
            </a:r>
          </a:p>
          <a:p>
            <a:endParaRPr lang="en-US" sz="1400" b="0" cap="none" baseline="0" dirty="0"/>
          </a:p>
          <a:p>
            <a:endParaRPr lang="en-US" sz="1400" b="0" cap="none" baseline="0" dirty="0"/>
          </a:p>
          <a:p>
            <a:r>
              <a:rPr lang="en-US" sz="1400" b="0" cap="none"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cap="none" dirty="0"/>
              <a:t>In</a:t>
            </a:r>
            <a:r>
              <a:rPr lang="en-US" sz="1400" b="0" cap="none" baseline="0" dirty="0"/>
              <a:t> the context of decision analysis, the word “expected” always means “probability weighted average”.</a:t>
            </a:r>
          </a:p>
          <a:p>
            <a:r>
              <a:rPr lang="en-US" sz="1400" dirty="0" err="1"/>
              <a:t>ß</a:t>
            </a:r>
            <a:endParaRPr lang="en-US" sz="1400" dirty="0"/>
          </a:p>
        </p:txBody>
      </p:sp>
      <p:sp>
        <p:nvSpPr>
          <p:cNvPr id="4" name="Slide Number Placeholder 3"/>
          <p:cNvSpPr>
            <a:spLocks noGrp="1"/>
          </p:cNvSpPr>
          <p:nvPr>
            <p:ph type="sldNum" sz="quarter" idx="10"/>
          </p:nvPr>
        </p:nvSpPr>
        <p:spPr/>
        <p:txBody>
          <a:bodyPr/>
          <a:lstStyle/>
          <a:p>
            <a:fld id="{E68EBE79-E090-0D4B-8053-D38A7C200BA6}" type="slidenum">
              <a:rPr lang="en-US" smtClean="0"/>
              <a:t>18</a:t>
            </a:fld>
            <a:endParaRPr lang="en-US"/>
          </a:p>
        </p:txBody>
      </p:sp>
    </p:spTree>
    <p:extLst>
      <p:ext uri="{BB962C8B-B14F-4D97-AF65-F5344CB8AC3E}">
        <p14:creationId xmlns:p14="http://schemas.microsoft.com/office/powerpoint/2010/main" val="3845911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169</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48363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Participants will apply Little's Law to forecast the number of developers needed to deliver a project. (10 minutes)</a:t>
            </a:r>
          </a:p>
          <a:p>
            <a:r>
              <a:rPr lang="en-US" dirty="0"/>
              <a:t>http://</a:t>
            </a:r>
            <a:r>
              <a:rPr lang="en-US" dirty="0" err="1"/>
              <a:t>www.infoq.com</a:t>
            </a:r>
            <a:r>
              <a:rPr lang="en-US" dirty="0"/>
              <a:t>/articles/probabilistic-project-planning</a:t>
            </a:r>
          </a:p>
        </p:txBody>
      </p:sp>
      <p:sp>
        <p:nvSpPr>
          <p:cNvPr id="4" name="Slide Number Placeholder 3"/>
          <p:cNvSpPr>
            <a:spLocks noGrp="1"/>
          </p:cNvSpPr>
          <p:nvPr>
            <p:ph type="sldNum" sz="quarter" idx="10"/>
          </p:nvPr>
        </p:nvSpPr>
        <p:spPr/>
        <p:txBody>
          <a:bodyPr/>
          <a:lstStyle/>
          <a:p>
            <a:fld id="{E68EBE79-E090-0D4B-8053-D38A7C200BA6}" type="slidenum">
              <a:rPr lang="en-US" smtClean="0"/>
              <a:t>171</a:t>
            </a:fld>
            <a:endParaRPr lang="en-US"/>
          </a:p>
        </p:txBody>
      </p:sp>
    </p:spTree>
    <p:extLst>
      <p:ext uri="{BB962C8B-B14F-4D97-AF65-F5344CB8AC3E}">
        <p14:creationId xmlns:p14="http://schemas.microsoft.com/office/powerpoint/2010/main" val="8519425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Let’s recall what the Little’s Law for production systems is…</a:t>
            </a:r>
          </a:p>
          <a:p>
            <a:endParaRPr lang="en-US" sz="1400" dirty="0"/>
          </a:p>
          <a:p>
            <a:r>
              <a:rPr lang="en-US" sz="1400" dirty="0"/>
              <a:t>Where throughput (TH) is the average output of the production process per unit time,  work in process (</a:t>
            </a:r>
            <a:r>
              <a:rPr lang="en-US" sz="1400" dirty="0" err="1"/>
              <a:t>WIP</a:t>
            </a:r>
            <a:r>
              <a:rPr lang="en-US" sz="1400" dirty="0"/>
              <a:t>) is the average inventory between the start and end points of the production process per the same unit of time, and lead time (LT) is the average time from starting a job  at the beginning of the production process until it reaches the end of the production process (that is, the time the job spends as </a:t>
            </a:r>
            <a:r>
              <a:rPr lang="en-US" sz="1400" dirty="0" err="1"/>
              <a:t>WIP</a:t>
            </a:r>
            <a:r>
              <a:rPr lang="en-US" sz="1400" dirty="0"/>
              <a:t>) in the same unit of time. </a:t>
            </a:r>
          </a:p>
          <a:p>
            <a:endParaRPr lang="en-US" sz="1400" dirty="0"/>
          </a:p>
          <a:p>
            <a:r>
              <a:rPr lang="en-US" sz="1400" dirty="0"/>
              <a:t>Note that lead time is also referred to as flow time, throughput time, and sojourn time, depending on the context.</a:t>
            </a:r>
          </a:p>
          <a:p>
            <a:endParaRPr lang="en-US" sz="1400" dirty="0"/>
          </a:p>
          <a:p>
            <a:endParaRPr lang="en-US" sz="1400" dirty="0"/>
          </a:p>
          <a:p>
            <a:br>
              <a:rPr lang="en-US" sz="1400" dirty="0"/>
            </a:br>
            <a:endParaRPr lang="bg-BG" sz="1400" dirty="0"/>
          </a:p>
        </p:txBody>
      </p:sp>
    </p:spTree>
    <p:extLst>
      <p:ext uri="{BB962C8B-B14F-4D97-AF65-F5344CB8AC3E}">
        <p14:creationId xmlns:p14="http://schemas.microsoft.com/office/powerpoint/2010/main" val="32911765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The conditions necessary for Little’s Law to hold are:</a:t>
            </a:r>
          </a:p>
          <a:p>
            <a:pPr lvl="0"/>
            <a:r>
              <a:rPr lang="en-US" sz="1400" kern="1200" dirty="0">
                <a:solidFill>
                  <a:schemeClr val="tx1"/>
                </a:solidFill>
                <a:effectLst/>
                <a:latin typeface="+mn-lt"/>
                <a:ea typeface="+mn-ea"/>
                <a:cs typeface="+mn-cs"/>
              </a:rPr>
              <a:t>At a minimum, we must have conservation of flow. Thus, the average throughput or departure rate equals the average input or arrival rate. Furthermore, we need to assume that all work items that enter the system will eventually be completed and will exit the system; there are no work items that get lost or never depart from the system. </a:t>
            </a:r>
          </a:p>
          <a:p>
            <a:pPr lvl="0"/>
            <a:r>
              <a:rPr lang="en-US" sz="1400" kern="1200" dirty="0">
                <a:solidFill>
                  <a:schemeClr val="tx1"/>
                </a:solidFill>
                <a:effectLst/>
                <a:latin typeface="+mn-lt"/>
                <a:ea typeface="+mn-ea"/>
                <a:cs typeface="+mn-cs"/>
              </a:rPr>
              <a:t>Little's Law holds exactly between any two times at which the system is empty. For a project, it means that we start with a batch of work items and when we deliver, there are no items left in the development system.</a:t>
            </a:r>
          </a:p>
          <a:p>
            <a:r>
              <a:rPr lang="en-US" sz="1400" kern="1200" dirty="0">
                <a:solidFill>
                  <a:schemeClr val="tx1"/>
                </a:solidFill>
                <a:effectLst/>
                <a:latin typeface="+mn-lt"/>
                <a:ea typeface="+mn-ea"/>
                <a:cs typeface="+mn-cs"/>
              </a:rPr>
              <a:t>For a project, both conditions are true, so Little’s Law holds.</a:t>
            </a:r>
            <a:r>
              <a:rPr lang="en-US" sz="1400" dirty="0">
                <a:effectLst/>
              </a:rPr>
              <a:t> </a:t>
            </a:r>
            <a:endParaRPr lang="bg-BG" sz="1400" dirty="0"/>
          </a:p>
        </p:txBody>
      </p:sp>
    </p:spTree>
    <p:extLst>
      <p:ext uri="{BB962C8B-B14F-4D97-AF65-F5344CB8AC3E}">
        <p14:creationId xmlns:p14="http://schemas.microsoft.com/office/powerpoint/2010/main" val="1886517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Little's Law deals with averages. It can help us calculate the average waiting time of an item in the system. In project development we break the project delivery into work items. We are interested in how much time it will take for all the items to be processed by the system. </a:t>
            </a:r>
          </a:p>
          <a:p>
            <a:pPr marL="0" marR="0" indent="0" algn="l" defTabSz="1152144" rtl="0" eaLnBrk="1" fontAlgn="auto" latinLnBrk="0" hangingPunct="1">
              <a:lnSpc>
                <a:spcPct val="100000"/>
              </a:lnSpc>
              <a:spcBef>
                <a:spcPts val="0"/>
              </a:spcBef>
              <a:spcAft>
                <a:spcPts val="0"/>
              </a:spcAft>
              <a:buClrTx/>
              <a:buSzTx/>
              <a:buFontTx/>
              <a:buNone/>
              <a:tabLst/>
              <a:defRPr/>
            </a:pPr>
            <a:endParaRPr lang="en-US" sz="1100" b="0" i="0" u="none" strike="noStrike" kern="1200" cap="none" baseline="0" dirty="0">
              <a:solidFill>
                <a:schemeClr val="tx1"/>
              </a:solidFill>
              <a:effectLst/>
              <a:latin typeface="+mn-lt"/>
              <a:ea typeface="+mn-ea"/>
              <a:cs typeface="+mn-cs"/>
            </a:endParaRP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We need a relationship between the average lead time for a work item and the finite time period over which the project will be delivered.</a:t>
            </a:r>
          </a:p>
          <a:p>
            <a:endParaRPr lang="bg-BG" dirty="0"/>
          </a:p>
        </p:txBody>
      </p:sp>
    </p:spTree>
    <p:extLst>
      <p:ext uri="{BB962C8B-B14F-4D97-AF65-F5344CB8AC3E}">
        <p14:creationId xmlns:p14="http://schemas.microsoft.com/office/powerpoint/2010/main" val="7884338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Little’s Law applies to any system and, most importantly, it applies to systems within systems. So, in a bank, the queue in front of the tellers might be one subsystem and each of the tellers is another subsystem, and Little’s Law could be applied to each as well as to the whole thing. </a:t>
            </a:r>
          </a:p>
        </p:txBody>
      </p:sp>
    </p:spTree>
    <p:extLst>
      <p:ext uri="{BB962C8B-B14F-4D97-AF65-F5344CB8AC3E}">
        <p14:creationId xmlns:p14="http://schemas.microsoft.com/office/powerpoint/2010/main" val="18079357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spcAft>
                    <a:spcPts val="0"/>
                  </a:spcAft>
                </a:pPr>
                <a:r>
                  <a:rPr lang="en-US" sz="1200" dirty="0">
                    <a:latin typeface="Calibri" charset="0"/>
                    <a:ea typeface="Times New Roman" charset="0"/>
                    <a:cs typeface="Times New Roman" charset="0"/>
                  </a:rPr>
                  <a:t>Where:</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 </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T is the time period over which the project will be delivered (lead time) </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N is the number of items to be delivered or the total arrivals in [0,T]</a:t>
                </a:r>
                <a:endParaRPr lang="en-GB" sz="1200" dirty="0">
                  <a:effectLst/>
                  <a:latin typeface="Calibri" charset="0"/>
                  <a:ea typeface="Times New Roman" charset="0"/>
                  <a:cs typeface="Times New Roman" charset="0"/>
                </a:endParaRPr>
              </a:p>
              <a:p>
                <a:pPr>
                  <a:spcAft>
                    <a:spcPts val="0"/>
                  </a:spcAft>
                </a:pPr>
                <a14:m>
                  <m:oMath xmlns:m="http://schemas.openxmlformats.org/officeDocument/2006/math">
                    <m:sSub>
                      <m:sSubPr>
                        <m:ctrlPr>
                          <a:rPr lang="en-GB" sz="1200" i="1">
                            <a:effectLst/>
                            <a:latin typeface="Cambria Math" panose="02040503050406030204" pitchFamily="18" charset="0"/>
                            <a:ea typeface="Times New Roman" charset="0"/>
                            <a:cs typeface="Times New Roman" charset="0"/>
                          </a:rPr>
                        </m:ctrlPr>
                      </m:sSubPr>
                      <m:e>
                        <m:acc>
                          <m:accPr>
                            <m:chr m:val="̅"/>
                            <m:ctrlPr>
                              <a:rPr lang="en-GB" sz="1200" i="1">
                                <a:effectLst/>
                                <a:latin typeface="Cambria Math" panose="02040503050406030204" pitchFamily="18" charset="0"/>
                                <a:ea typeface="Times New Roman" charset="0"/>
                                <a:cs typeface="Times New Roman" charset="0"/>
                              </a:rPr>
                            </m:ctrlPr>
                          </m:accPr>
                          <m:e>
                            <m:r>
                              <a:rPr lang="en-US" sz="1200" i="1">
                                <a:effectLst/>
                                <a:latin typeface="Cambria Math" charset="0"/>
                                <a:ea typeface="Times New Roman" charset="0"/>
                                <a:cs typeface="Times New Roman" charset="0"/>
                              </a:rPr>
                              <m:t>𝑊𝐼𝑃</m:t>
                            </m:r>
                          </m:e>
                        </m:acc>
                      </m:e>
                      <m:sub>
                        <m:r>
                          <a:rPr lang="en-US" sz="1200" i="1">
                            <a:effectLst/>
                            <a:latin typeface="Cambria Math" charset="0"/>
                            <a:ea typeface="Times New Roman" charset="0"/>
                            <a:cs typeface="Times New Roman" charset="0"/>
                          </a:rPr>
                          <m:t>𝑡</m:t>
                        </m:r>
                      </m:sub>
                    </m:sSub>
                  </m:oMath>
                </a14:m>
                <a:r>
                  <a:rPr lang="en-US" sz="1200" dirty="0">
                    <a:effectLst/>
                    <a:latin typeface="Calibri" charset="0"/>
                    <a:ea typeface="Times New Roman" charset="0"/>
                    <a:cs typeface="Times New Roman" charset="0"/>
                  </a:rPr>
                  <a:t> is the average work in process at the development organization level</a:t>
                </a:r>
                <a:endParaRPr lang="en-GB" sz="1200" dirty="0">
                  <a:effectLst/>
                  <a:latin typeface="Calibri" charset="0"/>
                  <a:ea typeface="Times New Roman" charset="0"/>
                  <a:cs typeface="Times New Roman" charset="0"/>
                </a:endParaRPr>
              </a:p>
              <a:p>
                <a:pPr>
                  <a:spcAft>
                    <a:spcPts val="0"/>
                  </a:spcAft>
                </a:pPr>
                <a14:m>
                  <m:oMath xmlns:m="http://schemas.openxmlformats.org/officeDocument/2006/math">
                    <m:sSub>
                      <m:sSubPr>
                        <m:ctrlPr>
                          <a:rPr lang="en-GB" sz="1200" i="1">
                            <a:effectLst/>
                            <a:latin typeface="Cambria Math" panose="02040503050406030204" pitchFamily="18" charset="0"/>
                            <a:ea typeface="Times New Roman" charset="0"/>
                            <a:cs typeface="Times New Roman" charset="0"/>
                          </a:rPr>
                        </m:ctrlPr>
                      </m:sSubPr>
                      <m:e>
                        <m:acc>
                          <m:accPr>
                            <m:chr m:val="̅"/>
                            <m:ctrlPr>
                              <a:rPr lang="en-GB" sz="1200" i="1">
                                <a:effectLst/>
                                <a:latin typeface="Cambria Math" panose="02040503050406030204" pitchFamily="18" charset="0"/>
                                <a:ea typeface="Times New Roman" charset="0"/>
                                <a:cs typeface="Times New Roman" charset="0"/>
                              </a:rPr>
                            </m:ctrlPr>
                          </m:accPr>
                          <m:e>
                            <m:r>
                              <a:rPr lang="en-US" sz="1200" i="1">
                                <a:effectLst/>
                                <a:latin typeface="Cambria Math" charset="0"/>
                                <a:ea typeface="Times New Roman" charset="0"/>
                                <a:cs typeface="Times New Roman" charset="0"/>
                              </a:rPr>
                              <m:t>𝐿𝑇</m:t>
                            </m:r>
                          </m:e>
                        </m:acc>
                      </m:e>
                      <m:sub>
                        <m:r>
                          <a:rPr lang="en-US" sz="1200" i="1">
                            <a:effectLst/>
                            <a:latin typeface="Cambria Math" charset="0"/>
                            <a:ea typeface="Times New Roman" charset="0"/>
                            <a:cs typeface="Times New Roman" charset="0"/>
                          </a:rPr>
                          <m:t>𝑡</m:t>
                        </m:r>
                      </m:sub>
                    </m:sSub>
                  </m:oMath>
                </a14:m>
                <a:r>
                  <a:rPr lang="en-US" sz="1200" dirty="0">
                    <a:effectLst/>
                    <a:latin typeface="Calibri" charset="0"/>
                    <a:ea typeface="Times New Roman" charset="0"/>
                    <a:cs typeface="Times New Roman" charset="0"/>
                  </a:rPr>
                  <a:t> is the average lead time (cycle time) at the development organization level</a:t>
                </a:r>
                <a:endParaRPr lang="en-GB" sz="1200" dirty="0">
                  <a:effectLst/>
                  <a:latin typeface="Calibri" charset="0"/>
                  <a:ea typeface="Times New Roman" charset="0"/>
                  <a:cs typeface="Times New Roman" charset="0"/>
                </a:endParaRPr>
              </a:p>
              <a:p>
                <a:endParaRPr lang="bg-BG" dirty="0"/>
              </a:p>
            </p:txBody>
          </p:sp>
        </mc:Choice>
        <mc:Fallback xmlns="">
          <p:sp>
            <p:nvSpPr>
              <p:cNvPr id="3" name="Notes Placeholder 2"/>
              <p:cNvSpPr>
                <a:spLocks noGrp="1"/>
              </p:cNvSpPr>
              <p:nvPr>
                <p:ph type="body" idx="1"/>
              </p:nvPr>
            </p:nvSpPr>
            <p:spPr/>
            <p:txBody>
              <a:bodyPr/>
              <a:lstStyle/>
              <a:p>
                <a:pPr>
                  <a:spcAft>
                    <a:spcPts val="0"/>
                  </a:spcAft>
                </a:pPr>
                <a:r>
                  <a:rPr lang="en-US" sz="1200" dirty="0" smtClean="0">
                    <a:latin typeface="Calibri" charset="0"/>
                    <a:ea typeface="Times New Roman" charset="0"/>
                    <a:cs typeface="Times New Roman" charset="0"/>
                  </a:rPr>
                  <a:t>Where:</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 </a:t>
                </a:r>
                <a:endParaRPr lang="en-GB" sz="1200" dirty="0">
                  <a:effectLst/>
                  <a:latin typeface="Calibri" charset="0"/>
                  <a:ea typeface="Times New Roman" charset="0"/>
                  <a:cs typeface="Times New Roman" charset="0"/>
                </a:endParaRPr>
              </a:p>
              <a:p>
                <a:pPr>
                  <a:spcAft>
                    <a:spcPts val="0"/>
                  </a:spcAft>
                </a:pPr>
                <a:r>
                  <a:rPr lang="en-US" sz="1200" dirty="0" smtClean="0">
                    <a:effectLst/>
                    <a:latin typeface="Calibri" charset="0"/>
                    <a:ea typeface="Times New Roman" charset="0"/>
                    <a:cs typeface="Times New Roman" charset="0"/>
                  </a:rPr>
                  <a:t>T </a:t>
                </a:r>
                <a:r>
                  <a:rPr lang="en-US" sz="1200" dirty="0">
                    <a:effectLst/>
                    <a:latin typeface="Calibri" charset="0"/>
                    <a:ea typeface="Times New Roman" charset="0"/>
                    <a:cs typeface="Times New Roman" charset="0"/>
                  </a:rPr>
                  <a:t>is the time period over which the project will be delivered (lead time) </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N is the number of items to be delivered or the total arrivals in [0,T]</a:t>
                </a:r>
                <a:endParaRPr lang="en-GB" sz="1200" dirty="0">
                  <a:effectLst/>
                  <a:latin typeface="Calibri" charset="0"/>
                  <a:ea typeface="Times New Roman" charset="0"/>
                  <a:cs typeface="Times New Roman" charset="0"/>
                </a:endParaRPr>
              </a:p>
              <a:p>
                <a:pPr>
                  <a:spcAft>
                    <a:spcPts val="0"/>
                  </a:spcAft>
                </a:pPr>
                <a:r>
                  <a:rPr lang="en-GB" sz="1200" i="0">
                    <a:effectLst/>
                    <a:latin typeface="Cambria Math" charset="0"/>
                    <a:ea typeface="Times New Roman" charset="0"/>
                    <a:cs typeface="Times New Roman" charset="0"/>
                  </a:rPr>
                  <a:t>(</a:t>
                </a:r>
                <a:r>
                  <a:rPr lang="en-US" sz="1200" i="0">
                    <a:effectLst/>
                    <a:latin typeface="Cambria Math" charset="0"/>
                    <a:ea typeface="Times New Roman" charset="0"/>
                    <a:cs typeface="Times New Roman" charset="0"/>
                  </a:rPr>
                  <a:t>𝑊𝐼𝑃</a:t>
                </a:r>
                <a:r>
                  <a:rPr lang="en-GB" sz="1200" i="0">
                    <a:effectLst/>
                    <a:latin typeface="Cambria Math" charset="0"/>
                    <a:ea typeface="Times New Roman" charset="0"/>
                    <a:cs typeface="Times New Roman" charset="0"/>
                  </a:rPr>
                  <a:t>) ̅_</a:t>
                </a:r>
                <a:r>
                  <a:rPr lang="en-US" sz="1200" i="0">
                    <a:effectLst/>
                    <a:latin typeface="Cambria Math" charset="0"/>
                    <a:ea typeface="Times New Roman" charset="0"/>
                    <a:cs typeface="Times New Roman" charset="0"/>
                  </a:rPr>
                  <a:t>𝑡</a:t>
                </a:r>
                <a:r>
                  <a:rPr lang="en-US" sz="1200" dirty="0">
                    <a:effectLst/>
                    <a:latin typeface="Calibri" charset="0"/>
                    <a:ea typeface="Times New Roman" charset="0"/>
                    <a:cs typeface="Times New Roman" charset="0"/>
                  </a:rPr>
                  <a:t> is the average work in process at the development organization level</a:t>
                </a:r>
                <a:endParaRPr lang="en-GB" sz="1200" dirty="0">
                  <a:effectLst/>
                  <a:latin typeface="Calibri" charset="0"/>
                  <a:ea typeface="Times New Roman" charset="0"/>
                  <a:cs typeface="Times New Roman" charset="0"/>
                </a:endParaRPr>
              </a:p>
              <a:p>
                <a:pPr>
                  <a:spcAft>
                    <a:spcPts val="0"/>
                  </a:spcAft>
                </a:pPr>
                <a:r>
                  <a:rPr lang="en-GB" sz="1200" i="0">
                    <a:effectLst/>
                    <a:latin typeface="Cambria Math" charset="0"/>
                    <a:ea typeface="Times New Roman" charset="0"/>
                    <a:cs typeface="Times New Roman" charset="0"/>
                  </a:rPr>
                  <a:t>(</a:t>
                </a:r>
                <a:r>
                  <a:rPr lang="en-US" sz="1200" i="0">
                    <a:effectLst/>
                    <a:latin typeface="Cambria Math" charset="0"/>
                    <a:ea typeface="Times New Roman" charset="0"/>
                    <a:cs typeface="Times New Roman" charset="0"/>
                  </a:rPr>
                  <a:t>𝐿𝑇</a:t>
                </a:r>
                <a:r>
                  <a:rPr lang="en-GB" sz="1200" i="0">
                    <a:effectLst/>
                    <a:latin typeface="Cambria Math" charset="0"/>
                    <a:ea typeface="Times New Roman" charset="0"/>
                    <a:cs typeface="Times New Roman" charset="0"/>
                  </a:rPr>
                  <a:t>) ̅_</a:t>
                </a:r>
                <a:r>
                  <a:rPr lang="en-US" sz="1200" i="0">
                    <a:effectLst/>
                    <a:latin typeface="Cambria Math" charset="0"/>
                    <a:ea typeface="Times New Roman" charset="0"/>
                    <a:cs typeface="Times New Roman" charset="0"/>
                  </a:rPr>
                  <a:t>𝑡</a:t>
                </a:r>
                <a:r>
                  <a:rPr lang="en-US" sz="1200" dirty="0">
                    <a:effectLst/>
                    <a:latin typeface="Calibri" charset="0"/>
                    <a:ea typeface="Times New Roman" charset="0"/>
                    <a:cs typeface="Times New Roman" charset="0"/>
                  </a:rPr>
                  <a:t> is the average lead time (cycle time) at the development organization </a:t>
                </a:r>
                <a:r>
                  <a:rPr lang="en-US" sz="1200" dirty="0" smtClean="0">
                    <a:effectLst/>
                    <a:latin typeface="Calibri" charset="0"/>
                    <a:ea typeface="Times New Roman" charset="0"/>
                    <a:cs typeface="Times New Roman" charset="0"/>
                  </a:rPr>
                  <a:t>level</a:t>
                </a:r>
                <a:endParaRPr lang="en-GB" sz="1200" dirty="0">
                  <a:effectLst/>
                  <a:latin typeface="Calibri" charset="0"/>
                  <a:ea typeface="Times New Roman" charset="0"/>
                  <a:cs typeface="Times New Roman" charset="0"/>
                </a:endParaRPr>
              </a:p>
              <a:p>
                <a:endParaRPr lang="bg-BG" dirty="0"/>
              </a:p>
            </p:txBody>
          </p:sp>
        </mc:Fallback>
      </mc:AlternateContent>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17D8866A-684B-4641-8583-D1C928AE3307}" type="slidenum">
              <a:rPr lang="en-US" smtClean="0"/>
              <a:t>176</a:t>
            </a:fld>
            <a:endParaRPr lang="en-US"/>
          </a:p>
        </p:txBody>
      </p:sp>
    </p:spTree>
    <p:extLst>
      <p:ext uri="{BB962C8B-B14F-4D97-AF65-F5344CB8AC3E}">
        <p14:creationId xmlns:p14="http://schemas.microsoft.com/office/powerpoint/2010/main" val="18420559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see</a:t>
                </a:r>
                <a:r>
                  <a:rPr lang="en-US" baseline="0" dirty="0"/>
                  <a:t> how a project is handled in a </a:t>
                </a:r>
                <a:r>
                  <a:rPr lang="en-US" baseline="0" dirty="0" err="1"/>
                  <a:t>kanban</a:t>
                </a:r>
                <a:r>
                  <a:rPr lang="en-US" baseline="0" dirty="0"/>
                  <a:t> system.</a:t>
                </a:r>
              </a:p>
              <a:p>
                <a:r>
                  <a:rPr lang="en-US" baseline="0" dirty="0"/>
                  <a:t>We have a batch of 10 work items and they move through the knowledge discovery process of the delivering organization.</a:t>
                </a:r>
              </a:p>
              <a:p>
                <a:r>
                  <a:rPr lang="en-US" baseline="0" dirty="0"/>
                  <a:t>At the end all 10 work items are deployed!</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The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oMath>
                </a14:m>
                <a:r>
                  <a:rPr lang="en-US" sz="1100" b="0" i="0" u="none" strike="noStrike" kern="1200" cap="none" baseline="0" dirty="0">
                    <a:solidFill>
                      <a:schemeClr val="tx1"/>
                    </a:solidFill>
                    <a:effectLst/>
                    <a:latin typeface="+mn-lt"/>
                    <a:ea typeface="+mn-ea"/>
                    <a:cs typeface="+mn-cs"/>
                  </a:rPr>
                  <a:t> of the Project System comes from the </a:t>
                </a:r>
                <a:r>
                  <a:rPr lang="en-US" sz="1100" b="0" i="0" u="none" strike="noStrike" kern="1200" cap="none" baseline="0" dirty="0" err="1">
                    <a:solidFill>
                      <a:schemeClr val="tx1"/>
                    </a:solidFill>
                    <a:effectLst/>
                    <a:latin typeface="+mn-lt"/>
                    <a:ea typeface="+mn-ea"/>
                    <a:cs typeface="+mn-cs"/>
                  </a:rPr>
                  <a:t>Dev</a:t>
                </a:r>
                <a:r>
                  <a:rPr lang="en-US" sz="1100" b="0" i="0" u="none" strike="noStrike" kern="1200" cap="none" baseline="0" dirty="0">
                    <a:solidFill>
                      <a:schemeClr val="tx1"/>
                    </a:solidFill>
                    <a:effectLst/>
                    <a:latin typeface="+mn-lt"/>
                    <a:ea typeface="+mn-ea"/>
                    <a:cs typeface="+mn-cs"/>
                  </a:rPr>
                  <a:t> System hence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oMath>
                </a14:m>
                <a:r>
                  <a:rPr lang="en-US" sz="1100" b="0" i="0" u="none" strike="noStrike" kern="1200" cap="none" baseline="0" dirty="0">
                    <a:solidFill>
                      <a:schemeClr val="tx1"/>
                    </a:solidFill>
                    <a:effectLst/>
                    <a:latin typeface="+mn-lt"/>
                    <a:ea typeface="+mn-ea"/>
                    <a:cs typeface="+mn-cs"/>
                  </a:rPr>
                  <a:t> cannot be bigger than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b="0" i="1" smtClean="0">
                            <a:latin typeface="Cambria Math"/>
                          </a:rPr>
                          <m:t>𝑡</m:t>
                        </m:r>
                      </m:sub>
                    </m:sSub>
                  </m:oMath>
                </a14:m>
                <a:r>
                  <a:rPr lang="en-US" sz="1100" b="0" i="0" u="none" strike="noStrike" kern="1200" cap="none" baseline="0" dirty="0">
                    <a:solidFill>
                      <a:schemeClr val="tx1"/>
                    </a:solidFill>
                    <a:effectLst/>
                    <a:latin typeface="+mn-lt"/>
                    <a:ea typeface="+mn-ea"/>
                    <a:cs typeface="+mn-cs"/>
                  </a:rPr>
                  <a:t> and at the same time cannot be smaller!!!!!</a:t>
                </a:r>
              </a:p>
              <a:p>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oMath>
                </a14:m>
                <a:r>
                  <a:rPr lang="en-US" sz="1100" b="0" i="0" u="none" strike="noStrike" kern="1200" cap="none" baseline="0" dirty="0">
                    <a:solidFill>
                      <a:schemeClr val="tx1"/>
                    </a:solidFill>
                    <a:effectLst/>
                    <a:latin typeface="+mn-lt"/>
                    <a:ea typeface="+mn-ea"/>
                    <a:cs typeface="+mn-cs"/>
                  </a:rPr>
                  <a:t> and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b="0" i="1" smtClean="0">
                            <a:latin typeface="Cambria Math"/>
                          </a:rPr>
                          <m:t>𝑡</m:t>
                        </m:r>
                      </m:sub>
                    </m:sSub>
                  </m:oMath>
                </a14:m>
                <a:r>
                  <a:rPr lang="en-US" sz="1100" b="0" i="0" u="none" strike="noStrike" kern="1200" cap="none" baseline="0" dirty="0">
                    <a:solidFill>
                      <a:schemeClr val="tx1"/>
                    </a:solidFill>
                    <a:effectLst/>
                    <a:latin typeface="+mn-lt"/>
                    <a:ea typeface="+mn-ea"/>
                    <a:cs typeface="+mn-cs"/>
                  </a:rPr>
                  <a:t> are equal!</a:t>
                </a:r>
              </a:p>
              <a:p>
                <a:endParaRPr lang="en-US" sz="1100" b="0" i="0" u="none" strike="noStrike" kern="1200" cap="none" baseline="0" dirty="0">
                  <a:solidFill>
                    <a:schemeClr val="tx1"/>
                  </a:solidFill>
                  <a:effectLst/>
                  <a:latin typeface="+mn-lt"/>
                  <a:ea typeface="+mn-ea"/>
                  <a:cs typeface="+mn-cs"/>
                </a:endParaRPr>
              </a:p>
              <a:p>
                <a:endParaRPr lang="en-US" dirty="0"/>
              </a:p>
              <a:p>
                <a:endParaRPr lang="en-US" dirty="0"/>
              </a:p>
              <a:p>
                <a:endParaRPr lang="en-US" sz="1100" b="0" i="0" u="none" strike="noStrike" kern="1200" cap="none" baseline="0" dirty="0">
                  <a:solidFill>
                    <a:schemeClr val="tx1"/>
                  </a:solidFill>
                  <a:effectLst/>
                  <a:latin typeface="+mn-lt"/>
                  <a:ea typeface="+mn-ea"/>
                  <a:cs typeface="+mn-cs"/>
                </a:endParaRPr>
              </a:p>
              <a:p>
                <a:endParaRPr lang="bg-BG" dirty="0"/>
              </a:p>
            </p:txBody>
          </p:sp>
        </mc:Choice>
        <mc:Fallback xmlns="">
          <p:sp>
            <p:nvSpPr>
              <p:cNvPr id="3" name="Notes Placeholder 2"/>
              <p:cNvSpPr>
                <a:spLocks noGrp="1"/>
              </p:cNvSpPr>
              <p:nvPr>
                <p:ph type="body" idx="1"/>
              </p:nvPr>
            </p:nvSpPr>
            <p:spPr/>
            <p:txBody>
              <a:bodyPr/>
              <a:lstStyle/>
              <a:p>
                <a:r>
                  <a:rPr lang="en-US" dirty="0" smtClean="0"/>
                  <a:t>Let’s see</a:t>
                </a:r>
                <a:r>
                  <a:rPr lang="en-US" baseline="0" dirty="0" smtClean="0"/>
                  <a:t> how a project is handled in a </a:t>
                </a:r>
                <a:r>
                  <a:rPr lang="en-US" baseline="0" dirty="0" err="1" smtClean="0"/>
                  <a:t>kanban</a:t>
                </a:r>
                <a:r>
                  <a:rPr lang="en-US" baseline="0" dirty="0" smtClean="0"/>
                  <a:t> system</a:t>
                </a:r>
                <a:r>
                  <a:rPr lang="en-US" baseline="0" dirty="0" smtClean="0"/>
                  <a:t>.</a:t>
                </a:r>
                <a:endParaRPr lang="en-US" baseline="0" dirty="0" smtClean="0"/>
              </a:p>
              <a:p>
                <a:r>
                  <a:rPr lang="en-US" baseline="0" dirty="0" smtClean="0"/>
                  <a:t>We have a batch of 10 work items and they move through the knowledge discovery process of the delivering organization</a:t>
                </a:r>
                <a:r>
                  <a:rPr lang="en-US" baseline="0" dirty="0" smtClean="0"/>
                  <a:t>.</a:t>
                </a:r>
                <a:endParaRPr lang="en-US" baseline="0" dirty="0" smtClean="0"/>
              </a:p>
              <a:p>
                <a:r>
                  <a:rPr lang="en-US" baseline="0" dirty="0" smtClean="0"/>
                  <a:t>At the end all 10 work items are deployed</a:t>
                </a:r>
                <a:r>
                  <a:rPr lang="en-US" baseline="0" dirty="0" smtClean="0"/>
                  <a:t>!</a:t>
                </a:r>
              </a:p>
              <a:p>
                <a:endParaRPr lang="en-US" sz="1100" b="0" i="0" u="none" strike="noStrike" kern="1200" cap="none" baseline="0" dirty="0" smtClean="0">
                  <a:solidFill>
                    <a:schemeClr val="tx1"/>
                  </a:solidFill>
                  <a:effectLst/>
                  <a:latin typeface="+mn-lt"/>
                  <a:ea typeface="+mn-ea"/>
                  <a:cs typeface="+mn-cs"/>
                </a:endParaRPr>
              </a:p>
              <a:p>
                <a:r>
                  <a:rPr lang="en-US" sz="1100" b="0" i="0" u="none" strike="noStrike" kern="1200" cap="none" baseline="0" dirty="0" smtClean="0">
                    <a:solidFill>
                      <a:schemeClr val="tx1"/>
                    </a:solidFill>
                    <a:effectLst/>
                    <a:latin typeface="+mn-lt"/>
                    <a:ea typeface="+mn-ea"/>
                    <a:cs typeface="+mn-cs"/>
                  </a:rPr>
                  <a:t>The </a:t>
                </a:r>
                <a:r>
                  <a:rPr lang="en-US" i="0">
                    <a:latin typeface="Cambria Math"/>
                  </a:rPr>
                  <a:t>(𝑇𝐻) ̅</a:t>
                </a:r>
                <a:r>
                  <a:rPr lang="en-US" i="0" smtClean="0">
                    <a:latin typeface="Cambria Math"/>
                  </a:rPr>
                  <a:t>_</a:t>
                </a:r>
                <a:r>
                  <a:rPr lang="en-US" i="0">
                    <a:latin typeface="Cambria Math"/>
                  </a:rPr>
                  <a:t>𝑝</a:t>
                </a:r>
                <a:r>
                  <a:rPr lang="en-US" sz="1100" b="0" i="0" u="none" strike="noStrike" kern="1200" cap="none" baseline="0" dirty="0" smtClean="0">
                    <a:solidFill>
                      <a:schemeClr val="tx1"/>
                    </a:solidFill>
                    <a:effectLst/>
                    <a:latin typeface="+mn-lt"/>
                    <a:ea typeface="+mn-ea"/>
                    <a:cs typeface="+mn-cs"/>
                  </a:rPr>
                  <a:t> of the Project System comes from the </a:t>
                </a:r>
                <a:r>
                  <a:rPr lang="en-US" sz="1100" b="0" i="0" u="none" strike="noStrike" kern="1200" cap="none" baseline="0" dirty="0" err="1" smtClean="0">
                    <a:solidFill>
                      <a:schemeClr val="tx1"/>
                    </a:solidFill>
                    <a:effectLst/>
                    <a:latin typeface="+mn-lt"/>
                    <a:ea typeface="+mn-ea"/>
                    <a:cs typeface="+mn-cs"/>
                  </a:rPr>
                  <a:t>Dev</a:t>
                </a:r>
                <a:r>
                  <a:rPr lang="en-US" sz="1100" b="0" i="0" u="none" strike="noStrike" kern="1200" cap="none" baseline="0" dirty="0" smtClean="0">
                    <a:solidFill>
                      <a:schemeClr val="tx1"/>
                    </a:solidFill>
                    <a:effectLst/>
                    <a:latin typeface="+mn-lt"/>
                    <a:ea typeface="+mn-ea"/>
                    <a:cs typeface="+mn-cs"/>
                  </a:rPr>
                  <a:t> System hence </a:t>
                </a:r>
                <a:r>
                  <a:rPr lang="en-US" i="0">
                    <a:latin typeface="Cambria Math"/>
                  </a:rPr>
                  <a:t>(𝑇𝐻) ̅</a:t>
                </a:r>
                <a:r>
                  <a:rPr lang="en-US" i="0" smtClean="0">
                    <a:latin typeface="Cambria Math"/>
                  </a:rPr>
                  <a:t>_</a:t>
                </a:r>
                <a:r>
                  <a:rPr lang="en-US" i="0">
                    <a:latin typeface="Cambria Math"/>
                  </a:rPr>
                  <a:t>𝑝</a:t>
                </a:r>
                <a:r>
                  <a:rPr lang="en-US" sz="1100" b="0" i="0" u="none" strike="noStrike" kern="1200" cap="none" baseline="0" dirty="0" smtClean="0">
                    <a:solidFill>
                      <a:schemeClr val="tx1"/>
                    </a:solidFill>
                    <a:effectLst/>
                    <a:latin typeface="+mn-lt"/>
                    <a:ea typeface="+mn-ea"/>
                    <a:cs typeface="+mn-cs"/>
                  </a:rPr>
                  <a:t> cannot be </a:t>
                </a:r>
                <a:r>
                  <a:rPr lang="en-US" sz="1100" b="0" i="0" u="none" strike="noStrike" kern="1200" cap="none" baseline="0" dirty="0" err="1" smtClean="0">
                    <a:solidFill>
                      <a:schemeClr val="tx1"/>
                    </a:solidFill>
                    <a:effectLst/>
                    <a:latin typeface="+mn-lt"/>
                    <a:ea typeface="+mn-ea"/>
                    <a:cs typeface="+mn-cs"/>
                  </a:rPr>
                  <a:t>biger</a:t>
                </a:r>
                <a:r>
                  <a:rPr lang="en-US" sz="1100" b="0" i="0" u="none" strike="noStrike" kern="1200" cap="none" baseline="0" dirty="0" smtClean="0">
                    <a:solidFill>
                      <a:schemeClr val="tx1"/>
                    </a:solidFill>
                    <a:effectLst/>
                    <a:latin typeface="+mn-lt"/>
                    <a:ea typeface="+mn-ea"/>
                    <a:cs typeface="+mn-cs"/>
                  </a:rPr>
                  <a:t> than </a:t>
                </a:r>
                <a:r>
                  <a:rPr lang="en-US" i="0">
                    <a:latin typeface="Cambria Math"/>
                  </a:rPr>
                  <a:t>(𝑇𝐻) ̅</a:t>
                </a:r>
                <a:r>
                  <a:rPr lang="en-US" i="0" smtClean="0">
                    <a:latin typeface="Cambria Math"/>
                  </a:rPr>
                  <a:t>_</a:t>
                </a:r>
                <a:r>
                  <a:rPr lang="en-US" b="0" i="0" smtClean="0">
                    <a:latin typeface="Cambria Math"/>
                  </a:rPr>
                  <a:t>𝑡</a:t>
                </a:r>
                <a:r>
                  <a:rPr lang="en-US" sz="1100" b="0" i="0" u="none" strike="noStrike" kern="1200" cap="none" baseline="0" dirty="0" smtClean="0">
                    <a:solidFill>
                      <a:schemeClr val="tx1"/>
                    </a:solidFill>
                    <a:effectLst/>
                    <a:latin typeface="+mn-lt"/>
                    <a:ea typeface="+mn-ea"/>
                    <a:cs typeface="+mn-cs"/>
                  </a:rPr>
                  <a:t> and at the same time cannot be smaller!!!!!</a:t>
                </a:r>
              </a:p>
              <a:p>
                <a:r>
                  <a:rPr lang="en-US" sz="1100" b="0" i="0" u="none" strike="noStrike" kern="1200" cap="none" baseline="0" dirty="0" smtClean="0">
                    <a:solidFill>
                      <a:schemeClr val="tx1"/>
                    </a:solidFill>
                    <a:effectLst/>
                    <a:latin typeface="+mn-lt"/>
                    <a:ea typeface="+mn-ea"/>
                    <a:cs typeface="+mn-cs"/>
                  </a:rPr>
                  <a:t>They are equal!</a:t>
                </a:r>
              </a:p>
              <a:p>
                <a:endParaRPr lang="en-US" sz="1100" b="0" i="0" u="none" strike="noStrike" kern="1200" cap="none" baseline="0" dirty="0" smtClean="0">
                  <a:solidFill>
                    <a:schemeClr val="tx1"/>
                  </a:solidFill>
                  <a:effectLst/>
                  <a:latin typeface="+mn-lt"/>
                  <a:ea typeface="+mn-ea"/>
                  <a:cs typeface="+mn-cs"/>
                </a:endParaRPr>
              </a:p>
              <a:p>
                <a:r>
                  <a:rPr lang="en-US" sz="1100" b="0" i="0" u="none" strike="noStrike" kern="1200" cap="none" baseline="0" dirty="0" smtClean="0">
                    <a:solidFill>
                      <a:schemeClr val="tx1"/>
                    </a:solidFill>
                    <a:effectLst/>
                    <a:latin typeface="+mn-lt"/>
                    <a:ea typeface="+mn-ea"/>
                    <a:cs typeface="+mn-cs"/>
                  </a:rPr>
                  <a:t>Consider Fig.1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 </a:t>
                </a:r>
                <a:r>
                  <a:rPr lang="en-US" sz="1100" b="0" i="0" u="none" strike="noStrike" kern="1200" cap="none" baseline="0">
                    <a:solidFill>
                      <a:schemeClr val="tx1"/>
                    </a:solidFill>
                    <a:effectLst/>
                    <a:latin typeface="Cambria Math"/>
                    <a:ea typeface="+mn-ea"/>
                    <a:cs typeface="+mn-cs"/>
                  </a:rPr>
                  <a:t>(𝑇𝐻) ̅</a:t>
                </a:r>
                <a:r>
                  <a:rPr lang="en-US" sz="1100" b="0" i="0" u="none" strike="noStrike" kern="1200" cap="none" baseline="0" smtClean="0">
                    <a:solidFill>
                      <a:schemeClr val="tx1"/>
                    </a:solidFill>
                    <a:effectLst/>
                    <a:latin typeface="Cambria Math"/>
                    <a:ea typeface="+mn-ea"/>
                    <a:cs typeface="+mn-cs"/>
                  </a:rPr>
                  <a:t>_</a:t>
                </a:r>
                <a:r>
                  <a:rPr lang="en-US" sz="1100" b="0" i="0" u="none" strike="noStrike" kern="1200" cap="none" baseline="0">
                    <a:solidFill>
                      <a:schemeClr val="tx1"/>
                    </a:solidFill>
                    <a:effectLst/>
                    <a:latin typeface="Cambria Math"/>
                    <a:ea typeface="+mn-ea"/>
                    <a:cs typeface="+mn-cs"/>
                  </a:rPr>
                  <a:t>𝑝=(𝑇𝐻) ̅_𝑡</a:t>
                </a:r>
                <a:endParaRPr lang="en-US" dirty="0" smtClean="0"/>
              </a:p>
              <a:p>
                <a:endParaRPr lang="en-US" dirty="0" smtClean="0"/>
              </a:p>
              <a:p>
                <a:r>
                  <a:rPr lang="en-US" dirty="0" smtClean="0"/>
                  <a:t>The "target throughput" comes from the Z simulation of the anticipated s-curve in work item completion. The </a:t>
                </a:r>
                <a:r>
                  <a:rPr lang="en-US" dirty="0" err="1" smtClean="0"/>
                  <a:t>WIP</a:t>
                </a:r>
                <a:r>
                  <a:rPr lang="en-US" dirty="0" smtClean="0"/>
                  <a:t> limit applies to the columns through which the observed lead time was measured previously. These must be consistent.</a:t>
                </a:r>
                <a:endParaRPr lang="bg-BG" dirty="0"/>
              </a:p>
              <a:p>
                <a:endParaRPr lang="en-US" sz="1100" b="0" i="0" u="none" strike="noStrike" kern="1200" cap="none" baseline="0" dirty="0" smtClean="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16542682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100" b="0" i="0" u="none" strike="noStrike" kern="1200" cap="none" baseline="0" dirty="0">
                    <a:solidFill>
                      <a:schemeClr val="tx1"/>
                    </a:solidFill>
                    <a:effectLst/>
                    <a:latin typeface="+mn-lt"/>
                    <a:ea typeface="+mn-ea"/>
                    <a:cs typeface="+mn-cs"/>
                  </a:rPr>
                  <a:t>Little’s Law holds only for </a:t>
                </a:r>
                <a:r>
                  <a:rPr lang="en-US" sz="1100" b="0" i="0" u="none" strike="noStrike" kern="1200" cap="none" baseline="0" dirty="0" err="1">
                    <a:solidFill>
                      <a:schemeClr val="tx1"/>
                    </a:solidFill>
                    <a:effectLst/>
                    <a:latin typeface="+mn-lt"/>
                    <a:ea typeface="+mn-ea"/>
                    <a:cs typeface="+mn-cs"/>
                  </a:rPr>
                  <a:t>Dev</a:t>
                </a:r>
                <a:r>
                  <a:rPr lang="en-US" sz="1100" b="0" i="0" u="none" strike="noStrike" kern="1200" cap="none" baseline="0" dirty="0">
                    <a:solidFill>
                      <a:schemeClr val="tx1"/>
                    </a:solidFill>
                    <a:effectLst/>
                    <a:latin typeface="+mn-lt"/>
                    <a:ea typeface="+mn-ea"/>
                    <a:cs typeface="+mn-cs"/>
                  </a:rPr>
                  <a:t> system. That is what we measure and have historical data about. Hence it is safe to discard a work item from the Project system and break conservation of flow requirement on the project system level.</a:t>
                </a:r>
              </a:p>
              <a:p>
                <a:endParaRPr lang="en-US" sz="1100" b="0" i="0" u="none" strike="noStrike" kern="1200" cap="none" baseline="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Consider Fig.1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 </a:t>
                </a:r>
                <a:r>
                  <a:rPr lang="en-US" sz="1100" b="0" i="0" u="none" strike="noStrike" kern="1200" cap="none" baseline="0">
                    <a:solidFill>
                      <a:schemeClr val="tx1"/>
                    </a:solidFill>
                    <a:effectLst/>
                    <a:latin typeface="+mn-lt"/>
                    <a:ea typeface="+mn-ea"/>
                    <a:cs typeface="+mn-cs"/>
                  </a:rPr>
                  <a:t>(𝑇𝐻) ̅</a:t>
                </a:r>
                <a:r>
                  <a:rPr lang="en-US" sz="1100" b="0" i="0" u="none" strike="noStrike" kern="1200" cap="none" baseline="0" smtClean="0">
                    <a:solidFill>
                      <a:schemeClr val="tx1"/>
                    </a:solidFill>
                    <a:effectLst/>
                    <a:latin typeface="+mn-lt"/>
                    <a:ea typeface="+mn-ea"/>
                    <a:cs typeface="+mn-cs"/>
                  </a:rPr>
                  <a:t>_</a:t>
                </a:r>
                <a:r>
                  <a:rPr lang="en-US" sz="1100" b="0" i="0" u="none" strike="noStrike" kern="1200" cap="none" baseline="0">
                    <a:solidFill>
                      <a:schemeClr val="tx1"/>
                    </a:solidFill>
                    <a:effectLst/>
                    <a:latin typeface="+mn-lt"/>
                    <a:ea typeface="+mn-ea"/>
                    <a:cs typeface="+mn-cs"/>
                  </a:rPr>
                  <a:t>𝑝=(𝑇𝐻) ̅_𝑡</a:t>
                </a:r>
                <a:endParaRPr lang="en-US" dirty="0" smtClean="0"/>
              </a:p>
              <a:p>
                <a:endParaRPr lang="en-US" dirty="0" smtClean="0"/>
              </a:p>
              <a:p>
                <a:r>
                  <a:rPr lang="en-US" dirty="0" smtClean="0"/>
                  <a:t>The "target throughput" comes from the Z simulation of the anticipated s-curve in work item completion. The </a:t>
                </a:r>
                <a:r>
                  <a:rPr lang="en-US" dirty="0" err="1" smtClean="0"/>
                  <a:t>WIP</a:t>
                </a:r>
                <a:r>
                  <a:rPr lang="en-US" dirty="0" smtClean="0"/>
                  <a:t> limit applies to the columns through which the observed lead time was measured previously. These must be consistent.</a:t>
                </a:r>
                <a:endParaRPr lang="bg-BG" dirty="0"/>
              </a:p>
            </p:txBody>
          </p:sp>
        </mc:Fallback>
      </mc:AlternateContent>
    </p:spTree>
    <p:extLst>
      <p:ext uri="{BB962C8B-B14F-4D97-AF65-F5344CB8AC3E}">
        <p14:creationId xmlns:p14="http://schemas.microsoft.com/office/powerpoint/2010/main" val="36698406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"target throughput" comes from the Z simulation of the anticipated s-curve in work item completion of the </a:t>
                </a:r>
                <a:r>
                  <a:rPr lang="en-US" dirty="0" err="1"/>
                  <a:t>Dev</a:t>
                </a:r>
                <a:r>
                  <a:rPr lang="en-US" dirty="0"/>
                  <a:t> system. The </a:t>
                </a:r>
                <a:r>
                  <a:rPr lang="en-US" dirty="0" err="1"/>
                  <a:t>WIP</a:t>
                </a:r>
                <a:r>
                  <a:rPr lang="en-US" dirty="0"/>
                  <a:t> limit applies to the columns through which the observed lead time was measured previously. These must be consistent.</a:t>
                </a:r>
                <a:endParaRPr lang="bg-BG" dirty="0"/>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T is the time period over which the project will be delivered (lead time) </a:t>
                </a:r>
              </a:p>
              <a:p>
                <a:r>
                  <a:rPr lang="en-US" sz="1100" b="0" i="0" u="none" strike="noStrike" kern="1200" cap="none" baseline="0" dirty="0">
                    <a:solidFill>
                      <a:schemeClr val="tx1"/>
                    </a:solidFill>
                    <a:effectLst/>
                    <a:latin typeface="+mn-lt"/>
                    <a:ea typeface="+mn-ea"/>
                    <a:cs typeface="+mn-cs"/>
                  </a:rPr>
                  <a:t>N is the number of items to be delivered or the total arrivals in [0,T]</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𝐿𝑇</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lead time at the project level or what the client can see</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𝑊𝐼𝑃</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work in process at the project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𝑊𝐼𝑃</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work in process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smtClean="0">
                                <a:solidFill>
                                  <a:schemeClr val="tx1"/>
                                </a:solidFill>
                                <a:effectLst/>
                                <a:latin typeface="Cambria Math"/>
                                <a:ea typeface="+mn-ea"/>
                                <a:cs typeface="+mn-cs"/>
                              </a:rPr>
                              <m:t>𝐿</m:t>
                            </m:r>
                            <m:r>
                              <a:rPr lang="en-US" sz="1100" b="0" i="1" u="none" strike="noStrike" kern="1200" cap="none" baseline="0">
                                <a:solidFill>
                                  <a:schemeClr val="tx1"/>
                                </a:solidFill>
                                <a:effectLst/>
                                <a:latin typeface="Cambria Math"/>
                                <a:ea typeface="+mn-ea"/>
                                <a:cs typeface="+mn-cs"/>
                              </a:rPr>
                              <m:t>𝑇</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lead time (cycle time)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throughput at the project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throughput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𝑇𝑇</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𝑇𝑇</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at the project level</a:t>
                </a:r>
              </a:p>
              <a:p>
                <a:endParaRPr lang="en-US" sz="1100" b="0" i="0" u="none" strike="noStrike" kern="1200" cap="none" baseline="0" dirty="0">
                  <a:solidFill>
                    <a:schemeClr val="tx1"/>
                  </a:solidFill>
                  <a:effectLst/>
                  <a:latin typeface="+mn-lt"/>
                  <a:ea typeface="+mn-ea"/>
                  <a:cs typeface="+mn-cs"/>
                </a:endParaRP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Consider the figure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 </a:t>
                </a:r>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𝑝</m:t>
                        </m:r>
                      </m:sub>
                    </m:sSub>
                    <m:r>
                      <a:rPr lang="en-US" sz="1100" b="0" i="1" u="none" strike="noStrike" kern="1200" cap="none" baseline="0">
                        <a:solidFill>
                          <a:schemeClr val="tx1"/>
                        </a:solidFill>
                        <a:effectLst/>
                        <a:latin typeface="Cambria Math"/>
                        <a:ea typeface="+mn-ea"/>
                        <a:cs typeface="+mn-cs"/>
                      </a:rPr>
                      <m:t>=</m:t>
                    </m:r>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For both systems we have to work with the same time interval for the throughput time and throughput rate i.e. minutes, hours, days, weeks, etc. Also we have to have the same work item type – it is not possible average throughput at the project level to be measured in sites, and average throughput at the development organization level to be measured in web pages.</a:t>
                </a:r>
              </a:p>
              <a:p>
                <a:r>
                  <a:rPr lang="en-US" sz="1100" b="0" i="0" u="none" strike="noStrike" kern="1200" cap="none" baseline="0" dirty="0">
                    <a:solidFill>
                      <a:schemeClr val="tx1"/>
                    </a:solidFill>
                    <a:effectLst/>
                    <a:latin typeface="+mn-lt"/>
                    <a:ea typeface="+mn-ea"/>
                    <a:cs typeface="+mn-cs"/>
                  </a:rPr>
                  <a:t> </a:t>
                </a:r>
              </a:p>
              <a:p>
                <a:r>
                  <a:rPr lang="en-US" sz="1100" b="0" i="0" u="none" strike="noStrike" kern="1200" cap="none" baseline="0" dirty="0">
                    <a:solidFill>
                      <a:schemeClr val="tx1"/>
                    </a:solidFill>
                    <a:effectLst/>
                    <a:latin typeface="+mn-lt"/>
                    <a:ea typeface="+mn-ea"/>
                    <a:cs typeface="+mn-cs"/>
                  </a:rPr>
                  <a:t>By noting that  </a:t>
                </a:r>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𝑝</m:t>
                        </m:r>
                      </m:sub>
                    </m:sSub>
                    <m:r>
                      <a:rPr lang="en-US" sz="1100" b="0" i="1" u="none" strike="noStrike" kern="1200" cap="none" baseline="0">
                        <a:solidFill>
                          <a:schemeClr val="tx1"/>
                        </a:solidFill>
                        <a:effectLst/>
                        <a:latin typeface="Cambria Math"/>
                        <a:ea typeface="+mn-ea"/>
                        <a:cs typeface="+mn-cs"/>
                      </a:rPr>
                      <m:t>=</m:t>
                    </m:r>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we have the proof.</a:t>
                </a:r>
              </a:p>
              <a:p>
                <a:endParaRPr lang="en-US" sz="1100" b="0" i="0" u="none" strike="noStrike" kern="1200" cap="none" baseline="0" dirty="0">
                  <a:solidFill>
                    <a:schemeClr val="tx1"/>
                  </a:solidFill>
                  <a:effectLst/>
                  <a:latin typeface="+mn-lt"/>
                  <a:ea typeface="+mn-ea"/>
                  <a:cs typeface="+mn-cs"/>
                </a:endParaRP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1</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is the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that we need to achieve in order to deliver in T weeks.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is the waiting time between two deliveries (two occurrences of an event). </a:t>
                </a:r>
              </a:p>
              <a:p>
                <a:endParaRPr lang="en-US" sz="1100" b="0" i="0" u="none" strike="noStrike" kern="1200" cap="none" baseline="0" dirty="0">
                  <a:solidFill>
                    <a:schemeClr val="tx1"/>
                  </a:solidFill>
                  <a:effectLst/>
                  <a:latin typeface="+mn-lt"/>
                  <a:ea typeface="+mn-ea"/>
                  <a:cs typeface="+mn-cs"/>
                </a:endParaRPr>
              </a:p>
              <a:p>
                <a14:m>
                  <m:oMath xmlns:m="http://schemas.openxmlformats.org/officeDocument/2006/math">
                    <m:f>
                      <m:fPr>
                        <m:ctrlPr>
                          <a:rPr lang="en-US" i="1" smtClean="0">
                            <a:latin typeface="Cambria Math" panose="02040503050406030204" pitchFamily="18" charset="0"/>
                          </a:rPr>
                        </m:ctrlPr>
                      </m:fPr>
                      <m:num>
                        <m:r>
                          <a:rPr lang="en-US" i="1" smtClean="0">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equals the mean of an </a:t>
                </a:r>
                <a:r>
                  <a:rPr lang="en-US" sz="1100" b="0" i="0" u="none" strike="noStrike" kern="1200" cap="none" baseline="0" dirty="0" err="1">
                    <a:solidFill>
                      <a:schemeClr val="tx1"/>
                    </a:solidFill>
                    <a:effectLst/>
                    <a:latin typeface="+mn-lt"/>
                    <a:ea typeface="+mn-ea"/>
                    <a:cs typeface="+mn-cs"/>
                  </a:rPr>
                  <a:t>Erlang</a:t>
                </a:r>
                <a:r>
                  <a:rPr lang="en-US" sz="1100" b="0" i="0" u="none" strike="noStrike" kern="1200" cap="none" baseline="0" dirty="0">
                    <a:solidFill>
                      <a:schemeClr val="tx1"/>
                    </a:solidFill>
                    <a:effectLst/>
                    <a:latin typeface="+mn-lt"/>
                    <a:ea typeface="+mn-ea"/>
                    <a:cs typeface="+mn-cs"/>
                  </a:rPr>
                  <a:t> (Gamma with k as integer) distribution. What does that tell us?</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So it can be said that the average time T needed to deliver N work items with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1</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equals </a:t>
                </a:r>
                <a14:m>
                  <m:oMath xmlns:m="http://schemas.openxmlformats.org/officeDocument/2006/math">
                    <m:f>
                      <m:fPr>
                        <m:ctrlPr>
                          <a:rPr lang="en-US" i="1" smtClean="0">
                            <a:latin typeface="Cambria Math" panose="02040503050406030204" pitchFamily="18" charset="0"/>
                          </a:rPr>
                        </m:ctrlPr>
                      </m:fPr>
                      <m:num>
                        <m:r>
                          <a:rPr lang="en-US" i="1" smtClean="0">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or N times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a:t>
                </a:r>
              </a:p>
              <a:p>
                <a:endParaRPr lang="en-US" sz="1100" b="0" i="0" u="none" strike="noStrike" kern="1200" cap="none" baseline="0" dirty="0">
                  <a:solidFill>
                    <a:schemeClr val="tx1"/>
                  </a:solidFill>
                  <a:effectLst/>
                  <a:latin typeface="+mn-lt"/>
                  <a:ea typeface="+mn-ea"/>
                  <a:cs typeface="+mn-cs"/>
                </a:endParaRPr>
              </a:p>
              <a:p>
                <a:endParaRPr lang="en-US" sz="1100" b="0" i="0" u="none" strike="noStrike" kern="1200" cap="none" baseline="0" dirty="0">
                  <a:solidFill>
                    <a:schemeClr val="tx1"/>
                  </a:solidFill>
                  <a:effectLst/>
                  <a:latin typeface="+mn-lt"/>
                  <a:ea typeface="+mn-ea"/>
                  <a:cs typeface="+mn-cs"/>
                </a:endParaRPr>
              </a:p>
              <a:p>
                <a:endParaRPr lang="en-US" sz="1100" b="0" i="0" u="none" strike="noStrike" kern="1200" cap="none" baseline="0" dirty="0">
                  <a:solidFill>
                    <a:schemeClr val="tx1"/>
                  </a:solidFill>
                  <a:effectLst/>
                  <a:latin typeface="+mn-lt"/>
                  <a:ea typeface="+mn-ea"/>
                  <a:cs typeface="+mn-cs"/>
                </a:endParaRPr>
              </a:p>
              <a:p>
                <a:endParaRPr lang="bg-BG"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Consider the figure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a:t>
                </a:r>
                <a:r>
                  <a:rPr lang="en-US" sz="1100" b="0" i="0" u="none" strike="noStrike" kern="1200" cap="none" baseline="0">
                    <a:solidFill>
                      <a:schemeClr val="tx1"/>
                    </a:solidFill>
                    <a:effectLst/>
                    <a:latin typeface="+mn-lt"/>
                    <a:ea typeface="+mn-ea"/>
                    <a:cs typeface="+mn-cs"/>
                  </a:rPr>
                  <a:t>(𝑇𝐻) ̅_𝑝=(𝑇𝐻) ̅_𝑡</a:t>
                </a:r>
                <a:r>
                  <a:rPr lang="en-US" sz="1100" b="0" i="0" u="none" strike="noStrike" kern="1200" cap="none" baseline="0" dirty="0">
                    <a:solidFill>
                      <a:schemeClr val="tx1"/>
                    </a:solidFill>
                    <a:effectLst/>
                    <a:latin typeface="+mn-lt"/>
                    <a:ea typeface="+mn-ea"/>
                    <a:cs typeface="+mn-cs"/>
                  </a:rPr>
                  <a:t>. For both systems we have to work with the same time interval for the throughput time and throughput rate i.e. minutes, hours, days, weeks, etc. Also we have to have the same work item type – it is not possible average throughput at the project level to be measured in sites, and average throughput at the development organization level to be measured in web pages.</a:t>
                </a:r>
              </a:p>
              <a:p>
                <a:r>
                  <a:rPr lang="en-US" sz="1100" b="0" i="0" u="none" strike="noStrike" kern="1200" cap="none" baseline="0" dirty="0">
                    <a:solidFill>
                      <a:schemeClr val="tx1"/>
                    </a:solidFill>
                    <a:effectLst/>
                    <a:latin typeface="+mn-lt"/>
                    <a:ea typeface="+mn-ea"/>
                    <a:cs typeface="+mn-cs"/>
                  </a:rPr>
                  <a:t> </a:t>
                </a:r>
              </a:p>
              <a:p>
                <a:r>
                  <a:rPr lang="en-US" sz="1100" b="0" i="0" u="none" strike="noStrike" kern="1200" cap="none" baseline="0" dirty="0">
                    <a:solidFill>
                      <a:schemeClr val="tx1"/>
                    </a:solidFill>
                    <a:effectLst/>
                    <a:latin typeface="+mn-lt"/>
                    <a:ea typeface="+mn-ea"/>
                    <a:cs typeface="+mn-cs"/>
                  </a:rPr>
                  <a:t>By noting that </a:t>
                </a:r>
                <a:r>
                  <a:rPr lang="en-US" sz="1100" b="0" i="0" u="none" strike="noStrike" kern="1200" cap="none" baseline="0" dirty="0" smtClean="0">
                    <a:solidFill>
                      <a:schemeClr val="tx1"/>
                    </a:solidFill>
                    <a:effectLst/>
                    <a:latin typeface="+mn-lt"/>
                    <a:ea typeface="+mn-ea"/>
                    <a:cs typeface="+mn-cs"/>
                  </a:rPr>
                  <a:t> </a:t>
                </a:r>
                <a:r>
                  <a:rPr lang="en-US" sz="1100" b="0" i="0" u="none" strike="noStrike" kern="1200" cap="none" baseline="0">
                    <a:solidFill>
                      <a:schemeClr val="tx1"/>
                    </a:solidFill>
                    <a:effectLst/>
                    <a:latin typeface="+mn-lt"/>
                    <a:ea typeface="+mn-ea"/>
                    <a:cs typeface="+mn-cs"/>
                  </a:rPr>
                  <a:t>(𝑇𝐻) ̅_𝑝=(𝑇𝐻) ̅_𝑡</a:t>
                </a:r>
                <a:endParaRPr lang="en-US" sz="1100" b="0" i="0" u="none" strike="noStrike" kern="1200" cap="none" baseline="0" dirty="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361930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2" indent="0" algn="ctr">
              <a:buNone/>
              <a:defRPr>
                <a:solidFill>
                  <a:schemeClr val="tx1">
                    <a:tint val="75000"/>
                  </a:schemeClr>
                </a:solidFill>
              </a:defRPr>
            </a:lvl4pPr>
            <a:lvl5pPr marL="1828613" indent="0" algn="ctr">
              <a:buNone/>
              <a:defRPr>
                <a:solidFill>
                  <a:schemeClr val="tx1">
                    <a:tint val="75000"/>
                  </a:schemeClr>
                </a:solidFill>
              </a:defRPr>
            </a:lvl5pPr>
            <a:lvl6pPr marL="2285768" indent="0" algn="ctr">
              <a:buNone/>
              <a:defRPr>
                <a:solidFill>
                  <a:schemeClr val="tx1">
                    <a:tint val="75000"/>
                  </a:schemeClr>
                </a:solidFill>
              </a:defRPr>
            </a:lvl6pPr>
            <a:lvl7pPr marL="2742922" indent="0" algn="ctr">
              <a:buNone/>
              <a:defRPr>
                <a:solidFill>
                  <a:schemeClr val="tx1">
                    <a:tint val="75000"/>
                  </a:schemeClr>
                </a:solidFill>
              </a:defRPr>
            </a:lvl7pPr>
            <a:lvl8pPr marL="3200075" indent="0" algn="ctr">
              <a:buNone/>
              <a:defRPr>
                <a:solidFill>
                  <a:schemeClr val="tx1">
                    <a:tint val="75000"/>
                  </a:schemeClr>
                </a:solidFill>
              </a:defRPr>
            </a:lvl8pPr>
            <a:lvl9pPr marL="365722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4DFAC79-E610-E644-9EFE-91971AFD3B94}"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19286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5" y="273057"/>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401"/>
            </a:lvl1pPr>
            <a:lvl2pPr marL="457154" indent="0">
              <a:buNone/>
              <a:defRPr sz="1200"/>
            </a:lvl2pPr>
            <a:lvl3pPr marL="914310" indent="0">
              <a:buNone/>
              <a:defRPr sz="1001"/>
            </a:lvl3pPr>
            <a:lvl4pPr marL="1371462" indent="0">
              <a:buNone/>
              <a:defRPr sz="900"/>
            </a:lvl4pPr>
            <a:lvl5pPr marL="1828613" indent="0">
              <a:buNone/>
              <a:defRPr sz="900"/>
            </a:lvl5pPr>
            <a:lvl6pPr marL="2285768" indent="0">
              <a:buNone/>
              <a:defRPr sz="900"/>
            </a:lvl6pPr>
            <a:lvl7pPr marL="2742922" indent="0">
              <a:buNone/>
              <a:defRPr sz="900"/>
            </a:lvl7pPr>
            <a:lvl8pPr marL="3200075" indent="0">
              <a:buNone/>
              <a:defRPr sz="900"/>
            </a:lvl8pPr>
            <a:lvl9pPr marL="365722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DFAC79-E610-E644-9EFE-91971AFD3B94}"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4093046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6"/>
            <a:ext cx="7315200" cy="56673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54" indent="0">
              <a:buNone/>
              <a:defRPr sz="2800"/>
            </a:lvl2pPr>
            <a:lvl3pPr marL="914310" indent="0">
              <a:buNone/>
              <a:defRPr sz="2400"/>
            </a:lvl3pPr>
            <a:lvl4pPr marL="1371462" indent="0">
              <a:buNone/>
              <a:defRPr sz="2000"/>
            </a:lvl4pPr>
            <a:lvl5pPr marL="1828613" indent="0">
              <a:buNone/>
              <a:defRPr sz="2000"/>
            </a:lvl5pPr>
            <a:lvl6pPr marL="2285768" indent="0">
              <a:buNone/>
              <a:defRPr sz="2000"/>
            </a:lvl6pPr>
            <a:lvl7pPr marL="2742922" indent="0">
              <a:buNone/>
              <a:defRPr sz="2000"/>
            </a:lvl7pPr>
            <a:lvl8pPr marL="3200075" indent="0">
              <a:buNone/>
              <a:defRPr sz="2000"/>
            </a:lvl8pPr>
            <a:lvl9pPr marL="3657229"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1"/>
            </a:lvl1pPr>
            <a:lvl2pPr marL="457154" indent="0">
              <a:buNone/>
              <a:defRPr sz="1200"/>
            </a:lvl2pPr>
            <a:lvl3pPr marL="914310" indent="0">
              <a:buNone/>
              <a:defRPr sz="1001"/>
            </a:lvl3pPr>
            <a:lvl4pPr marL="1371462" indent="0">
              <a:buNone/>
              <a:defRPr sz="900"/>
            </a:lvl4pPr>
            <a:lvl5pPr marL="1828613" indent="0">
              <a:buNone/>
              <a:defRPr sz="900"/>
            </a:lvl5pPr>
            <a:lvl6pPr marL="2285768" indent="0">
              <a:buNone/>
              <a:defRPr sz="900"/>
            </a:lvl6pPr>
            <a:lvl7pPr marL="2742922" indent="0">
              <a:buNone/>
              <a:defRPr sz="900"/>
            </a:lvl7pPr>
            <a:lvl8pPr marL="3200075" indent="0">
              <a:buNone/>
              <a:defRPr sz="900"/>
            </a:lvl8pPr>
            <a:lvl9pPr marL="365722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DFAC79-E610-E644-9EFE-91971AFD3B94}"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1013688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FAC79-E610-E644-9EFE-91971AFD3B94}"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1190946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FAC79-E610-E644-9EFE-91971AFD3B94}"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96305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Shape 14"/>
          <p:cNvSpPr txBox="1">
            <a:spLocks noGrp="1"/>
          </p:cNvSpPr>
          <p:nvPr>
            <p:ph type="body" idx="1"/>
          </p:nvPr>
        </p:nvSpPr>
        <p:spPr>
          <a:xfrm>
            <a:off x="541101" y="2554618"/>
            <a:ext cx="11353721" cy="748988"/>
          </a:xfrm>
          <a:prstGeom prst="rect">
            <a:avLst/>
          </a:prstGeom>
        </p:spPr>
        <p:txBody>
          <a:bodyPr wrap="square">
            <a:spAutoFit/>
          </a:bodyPr>
          <a:lstStyle>
            <a:lvl1pPr marL="0" indent="0">
              <a:buNone/>
              <a:defRPr sz="4267"/>
            </a:lvl1pPr>
          </a:lstStyle>
          <a:p>
            <a:pPr lvl="0"/>
            <a:endParaRPr dirty="0"/>
          </a:p>
        </p:txBody>
      </p:sp>
    </p:spTree>
    <p:extLst>
      <p:ext uri="{BB962C8B-B14F-4D97-AF65-F5344CB8AC3E}">
        <p14:creationId xmlns:p14="http://schemas.microsoft.com/office/powerpoint/2010/main" val="58844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Shape 14"/>
          <p:cNvSpPr txBox="1">
            <a:spLocks noGrp="1"/>
          </p:cNvSpPr>
          <p:nvPr>
            <p:ph type="body" idx="1"/>
          </p:nvPr>
        </p:nvSpPr>
        <p:spPr>
          <a:xfrm>
            <a:off x="472524" y="960156"/>
            <a:ext cx="11353721" cy="692497"/>
          </a:xfrm>
          <a:prstGeom prst="rect">
            <a:avLst/>
          </a:prstGeom>
        </p:spPr>
        <p:txBody>
          <a:bodyPr wrap="square">
            <a:spAutoFit/>
          </a:bodyPr>
          <a:lstStyle>
            <a:lvl1pPr>
              <a:defRPr sz="3900"/>
            </a:lvl1pPr>
          </a:lstStyle>
          <a:p>
            <a:pPr lvl="0"/>
            <a:endParaRPr dirty="0"/>
          </a:p>
        </p:txBody>
      </p:sp>
      <p:sp>
        <p:nvSpPr>
          <p:cNvPr id="6" name="Shape 14"/>
          <p:cNvSpPr txBox="1">
            <a:spLocks noGrp="1"/>
          </p:cNvSpPr>
          <p:nvPr>
            <p:ph type="body" idx="10"/>
          </p:nvPr>
        </p:nvSpPr>
        <p:spPr>
          <a:xfrm>
            <a:off x="472524" y="1885979"/>
            <a:ext cx="11384121" cy="492571"/>
          </a:xfrm>
          <a:prstGeom prst="rect">
            <a:avLst/>
          </a:prstGeom>
          <a:noFill/>
        </p:spPr>
        <p:txBody>
          <a:bodyPr wrap="square" rtlCol="0">
            <a:spAutoFit/>
          </a:bodyPr>
          <a:lstStyle>
            <a:lvl1pPr>
              <a:defRPr sz="2601"/>
            </a:lvl1pPr>
          </a:lstStyle>
          <a:p>
            <a:pPr lvl="0"/>
            <a:endParaRPr dirty="0"/>
          </a:p>
        </p:txBody>
      </p:sp>
    </p:spTree>
    <p:extLst>
      <p:ext uri="{BB962C8B-B14F-4D97-AF65-F5344CB8AC3E}">
        <p14:creationId xmlns:p14="http://schemas.microsoft.com/office/powerpoint/2010/main" val="1508911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5"/>
        <p:cNvGrpSpPr/>
        <p:nvPr/>
      </p:nvGrpSpPr>
      <p:grpSpPr>
        <a:xfrm>
          <a:off x="0" y="0"/>
          <a:ext cx="0" cy="0"/>
          <a:chOff x="0" y="0"/>
          <a:chExt cx="0" cy="0"/>
        </a:xfrm>
      </p:grpSpPr>
      <p:sp>
        <p:nvSpPr>
          <p:cNvPr id="2" name="Title 1"/>
          <p:cNvSpPr>
            <a:spLocks noGrp="1"/>
          </p:cNvSpPr>
          <p:nvPr>
            <p:ph type="title" hasCustomPrompt="1"/>
          </p:nvPr>
        </p:nvSpPr>
        <p:spPr>
          <a:xfrm>
            <a:off x="1226890" y="1905001"/>
            <a:ext cx="9532489" cy="1397284"/>
          </a:xfrm>
          <a:prstGeom prst="rect">
            <a:avLst/>
          </a:prstGeom>
        </p:spPr>
        <p:txBody>
          <a:bodyPr anchor="t">
            <a:normAutofit/>
          </a:bodyPr>
          <a:lstStyle>
            <a:lvl1pPr algn="l">
              <a:lnSpc>
                <a:spcPct val="150000"/>
              </a:lnSpc>
              <a:defRPr sz="3200" b="1" cap="none"/>
            </a:lvl1pPr>
          </a:lstStyle>
          <a:p>
            <a:r>
              <a:rPr lang="en-US" dirty="0"/>
              <a:t>Click to edit master title style</a:t>
            </a:r>
          </a:p>
        </p:txBody>
      </p:sp>
    </p:spTree>
    <p:extLst>
      <p:ext uri="{BB962C8B-B14F-4D97-AF65-F5344CB8AC3E}">
        <p14:creationId xmlns:p14="http://schemas.microsoft.com/office/powerpoint/2010/main" val="2520384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5"/>
        <p:cNvGrpSpPr/>
        <p:nvPr/>
      </p:nvGrpSpPr>
      <p:grpSpPr>
        <a:xfrm>
          <a:off x="0" y="0"/>
          <a:ext cx="0" cy="0"/>
          <a:chOff x="0" y="0"/>
          <a:chExt cx="0" cy="0"/>
        </a:xfrm>
      </p:grpSpPr>
      <p:sp>
        <p:nvSpPr>
          <p:cNvPr id="2" name="Title 1"/>
          <p:cNvSpPr>
            <a:spLocks noGrp="1"/>
          </p:cNvSpPr>
          <p:nvPr>
            <p:ph type="title" hasCustomPrompt="1"/>
          </p:nvPr>
        </p:nvSpPr>
        <p:spPr>
          <a:xfrm>
            <a:off x="1524001" y="1905001"/>
            <a:ext cx="9532489" cy="1397284"/>
          </a:xfrm>
          <a:prstGeom prst="rect">
            <a:avLst/>
          </a:prstGeom>
        </p:spPr>
        <p:txBody>
          <a:bodyPr anchor="t">
            <a:normAutofit/>
          </a:bodyPr>
          <a:lstStyle>
            <a:lvl1pPr algn="ctr">
              <a:lnSpc>
                <a:spcPct val="150000"/>
              </a:lnSpc>
              <a:defRPr sz="3200" b="0" cap="none"/>
            </a:lvl1pPr>
          </a:lstStyle>
          <a:p>
            <a:r>
              <a:rPr lang="en-US" dirty="0"/>
              <a:t>Click to edit master title style</a:t>
            </a:r>
          </a:p>
        </p:txBody>
      </p:sp>
    </p:spTree>
    <p:extLst>
      <p:ext uri="{BB962C8B-B14F-4D97-AF65-F5344CB8AC3E}">
        <p14:creationId xmlns:p14="http://schemas.microsoft.com/office/powerpoint/2010/main" val="971424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2603367"/>
            <a:ext cx="10972800" cy="3352800"/>
          </a:xfrm>
        </p:spPr>
        <p:txBody>
          <a:bodyPr/>
          <a:lstStyle>
            <a:lvl1pPr marL="0" indent="0" algn="ctr">
              <a:buNone/>
              <a:defRPr>
                <a:solidFill>
                  <a:schemeClr val="bg1">
                    <a:lumMod val="95000"/>
                  </a:schemeClr>
                </a:solidFill>
              </a:defRPr>
            </a:lvl1pPr>
            <a:lvl2pPr marL="609555" indent="0" algn="ctr">
              <a:buNone/>
              <a:defRPr>
                <a:solidFill>
                  <a:schemeClr val="tx1">
                    <a:tint val="75000"/>
                  </a:schemeClr>
                </a:solidFill>
              </a:defRPr>
            </a:lvl2pPr>
            <a:lvl3pPr marL="1219108"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5"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04198DC-2EF7-4B34-A789-AD3A4CDEBD28}" type="slidenum">
              <a:rPr lang="en-US" smtClean="0">
                <a:solidFill>
                  <a:prstClr val="black"/>
                </a:solidFill>
              </a:rPr>
              <a:pPr/>
              <a:t>‹#›</a:t>
            </a:fld>
            <a:endParaRPr lang="en-US">
              <a:solidFill>
                <a:prstClr val="black"/>
              </a:solidFill>
            </a:endParaRPr>
          </a:p>
        </p:txBody>
      </p:sp>
      <p:sp>
        <p:nvSpPr>
          <p:cNvPr id="9" name="Rectangle 8"/>
          <p:cNvSpPr/>
          <p:nvPr userDrawn="1"/>
        </p:nvSpPr>
        <p:spPr>
          <a:xfrm>
            <a:off x="5447638" y="217194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pic>
        <p:nvPicPr>
          <p:cNvPr id="7" name="Picture 6" descr="160x16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01" y="381000"/>
            <a:ext cx="2125553" cy="1594165"/>
          </a:xfrm>
          <a:prstGeom prst="rect">
            <a:avLst/>
          </a:prstGeom>
        </p:spPr>
      </p:pic>
    </p:spTree>
    <p:extLst>
      <p:ext uri="{BB962C8B-B14F-4D97-AF65-F5344CB8AC3E}">
        <p14:creationId xmlns:p14="http://schemas.microsoft.com/office/powerpoint/2010/main" val="1744476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544637"/>
            <a:ext cx="10363200" cy="4525963"/>
          </a:xfrm>
        </p:spPr>
        <p:txBody>
          <a:bodyPr>
            <a:normAutofit/>
          </a:bodyPr>
          <a:lstStyle>
            <a:lvl1pPr>
              <a:defRPr sz="3200"/>
            </a:lvl1pPr>
            <a:lvl2pPr>
              <a:defRPr sz="3200"/>
            </a:lvl2pPr>
            <a:lvl3pPr>
              <a:defRPr sz="3200"/>
            </a:lvl3pPr>
            <a:lvl4pPr>
              <a:defRPr sz="3200"/>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914400" y="381001"/>
            <a:ext cx="10363200" cy="723900"/>
          </a:xfrm>
        </p:spPr>
        <p:txBody>
          <a:bodyPr/>
          <a:lstStyle>
            <a:lvl1pPr>
              <a:defRPr b="1"/>
            </a:lvl1pPr>
          </a:lstStyle>
          <a:p>
            <a:r>
              <a:rPr lang="en-US" dirty="0"/>
              <a:t>Click to edit Master title style</a:t>
            </a:r>
          </a:p>
        </p:txBody>
      </p:sp>
      <p:sp>
        <p:nvSpPr>
          <p:cNvPr id="8" name="Rectangle 7"/>
          <p:cNvSpPr/>
          <p:nvPr userDrawn="1"/>
        </p:nvSpPr>
        <p:spPr>
          <a:xfrm flipV="1">
            <a:off x="3556000" y="1234441"/>
            <a:ext cx="5181600" cy="609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2450900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4DFAC79-E610-E644-9EFE-91971AFD3B94}" type="datetimeFigureOut">
              <a:rPr lang="en-US" smtClean="0"/>
              <a:t>12/7/19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38EFA-C02A-BA4E-BB00-98D612392DBC}" type="slidenum">
              <a:rPr lang="en-US" smtClean="0"/>
              <a:t>‹#›</a:t>
            </a:fld>
            <a:endParaRPr lang="en-US"/>
          </a:p>
        </p:txBody>
      </p:sp>
      <p:sp>
        <p:nvSpPr>
          <p:cNvPr id="6" name="Rectangle 5"/>
          <p:cNvSpPr/>
          <p:nvPr userDrawn="1"/>
        </p:nvSpPr>
        <p:spPr>
          <a:xfrm>
            <a:off x="0" y="7620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TextBox 6"/>
          <p:cNvSpPr txBox="1"/>
          <p:nvPr userDrawn="1"/>
        </p:nvSpPr>
        <p:spPr>
          <a:xfrm>
            <a:off x="4616718" y="3785700"/>
            <a:ext cx="6762487" cy="276229"/>
          </a:xfrm>
          <a:prstGeom prst="rect">
            <a:avLst/>
          </a:prstGeom>
          <a:noFill/>
        </p:spPr>
        <p:txBody>
          <a:bodyPr wrap="square" rtlCol="0">
            <a:spAutoFit/>
          </a:bodyPr>
          <a:lstStyle/>
          <a:p>
            <a:pPr>
              <a:lnSpc>
                <a:spcPct val="120000"/>
              </a:lnSpc>
            </a:pPr>
            <a:endParaRPr lang="en-US" sz="1067" dirty="0">
              <a:solidFill>
                <a:prstClr val="white"/>
              </a:solidFill>
              <a:latin typeface="Lato" pitchFamily="34" charset="0"/>
            </a:endParaRPr>
          </a:p>
        </p:txBody>
      </p:sp>
      <p:grpSp>
        <p:nvGrpSpPr>
          <p:cNvPr id="8" name="Group 7"/>
          <p:cNvGrpSpPr/>
          <p:nvPr userDrawn="1"/>
        </p:nvGrpSpPr>
        <p:grpSpPr>
          <a:xfrm>
            <a:off x="4696058" y="3668137"/>
            <a:ext cx="6256425" cy="63993"/>
            <a:chOff x="628649" y="0"/>
            <a:chExt cx="7778916" cy="3638550"/>
          </a:xfrm>
        </p:grpSpPr>
        <p:sp>
          <p:nvSpPr>
            <p:cNvPr id="9" name="Rectangle 8"/>
            <p:cNvSpPr/>
            <p:nvPr/>
          </p:nvSpPr>
          <p:spPr>
            <a:xfrm>
              <a:off x="628649" y="0"/>
              <a:ext cx="1560650" cy="3638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0" name="Rectangle 9"/>
            <p:cNvSpPr/>
            <p:nvPr/>
          </p:nvSpPr>
          <p:spPr>
            <a:xfrm>
              <a:off x="2180753" y="0"/>
              <a:ext cx="1560650" cy="3638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1" name="Rectangle 10"/>
            <p:cNvSpPr/>
            <p:nvPr/>
          </p:nvSpPr>
          <p:spPr>
            <a:xfrm>
              <a:off x="3731775" y="0"/>
              <a:ext cx="1560650" cy="3638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Rectangle 11"/>
            <p:cNvSpPr/>
            <p:nvPr/>
          </p:nvSpPr>
          <p:spPr>
            <a:xfrm>
              <a:off x="5283879" y="0"/>
              <a:ext cx="1560650" cy="3638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3" name="Rectangle 12"/>
            <p:cNvSpPr/>
            <p:nvPr/>
          </p:nvSpPr>
          <p:spPr>
            <a:xfrm>
              <a:off x="6846915" y="0"/>
              <a:ext cx="1560650" cy="3638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sp>
        <p:nvSpPr>
          <p:cNvPr id="17" name="Freeform 6"/>
          <p:cNvSpPr>
            <a:spLocks noEditPoints="1"/>
          </p:cNvSpPr>
          <p:nvPr userDrawn="1"/>
        </p:nvSpPr>
        <p:spPr bwMode="auto">
          <a:xfrm>
            <a:off x="2734868" y="3018393"/>
            <a:ext cx="981392" cy="916199"/>
          </a:xfrm>
          <a:custGeom>
            <a:avLst/>
            <a:gdLst>
              <a:gd name="T0" fmla="*/ 61 w 357"/>
              <a:gd name="T1" fmla="*/ 190 h 333"/>
              <a:gd name="T2" fmla="*/ 36 w 357"/>
              <a:gd name="T3" fmla="*/ 190 h 333"/>
              <a:gd name="T4" fmla="*/ 0 w 357"/>
              <a:gd name="T5" fmla="*/ 161 h 333"/>
              <a:gd name="T6" fmla="*/ 23 w 357"/>
              <a:gd name="T7" fmla="*/ 95 h 333"/>
              <a:gd name="T8" fmla="*/ 71 w 357"/>
              <a:gd name="T9" fmla="*/ 111 h 333"/>
              <a:gd name="T10" fmla="*/ 96 w 357"/>
              <a:gd name="T11" fmla="*/ 107 h 333"/>
              <a:gd name="T12" fmla="*/ 95 w 357"/>
              <a:gd name="T13" fmla="*/ 119 h 333"/>
              <a:gd name="T14" fmla="*/ 110 w 357"/>
              <a:gd name="T15" fmla="*/ 166 h 333"/>
              <a:gd name="T16" fmla="*/ 61 w 357"/>
              <a:gd name="T17" fmla="*/ 190 h 333"/>
              <a:gd name="T18" fmla="*/ 71 w 357"/>
              <a:gd name="T19" fmla="*/ 95 h 333"/>
              <a:gd name="T20" fmla="*/ 24 w 357"/>
              <a:gd name="T21" fmla="*/ 48 h 333"/>
              <a:gd name="T22" fmla="*/ 71 w 357"/>
              <a:gd name="T23" fmla="*/ 0 h 333"/>
              <a:gd name="T24" fmla="*/ 119 w 357"/>
              <a:gd name="T25" fmla="*/ 48 h 333"/>
              <a:gd name="T26" fmla="*/ 71 w 357"/>
              <a:gd name="T27" fmla="*/ 95 h 333"/>
              <a:gd name="T28" fmla="*/ 259 w 357"/>
              <a:gd name="T29" fmla="*/ 333 h 333"/>
              <a:gd name="T30" fmla="*/ 97 w 357"/>
              <a:gd name="T31" fmla="*/ 333 h 333"/>
              <a:gd name="T32" fmla="*/ 48 w 357"/>
              <a:gd name="T33" fmla="*/ 285 h 333"/>
              <a:gd name="T34" fmla="*/ 112 w 357"/>
              <a:gd name="T35" fmla="*/ 178 h 333"/>
              <a:gd name="T36" fmla="*/ 178 w 357"/>
              <a:gd name="T37" fmla="*/ 204 h 333"/>
              <a:gd name="T38" fmla="*/ 245 w 357"/>
              <a:gd name="T39" fmla="*/ 178 h 333"/>
              <a:gd name="T40" fmla="*/ 309 w 357"/>
              <a:gd name="T41" fmla="*/ 285 h 333"/>
              <a:gd name="T42" fmla="*/ 259 w 357"/>
              <a:gd name="T43" fmla="*/ 333 h 333"/>
              <a:gd name="T44" fmla="*/ 178 w 357"/>
              <a:gd name="T45" fmla="*/ 190 h 333"/>
              <a:gd name="T46" fmla="*/ 107 w 357"/>
              <a:gd name="T47" fmla="*/ 119 h 333"/>
              <a:gd name="T48" fmla="*/ 178 w 357"/>
              <a:gd name="T49" fmla="*/ 48 h 333"/>
              <a:gd name="T50" fmla="*/ 250 w 357"/>
              <a:gd name="T51" fmla="*/ 119 h 333"/>
              <a:gd name="T52" fmla="*/ 178 w 357"/>
              <a:gd name="T53" fmla="*/ 190 h 333"/>
              <a:gd name="T54" fmla="*/ 285 w 357"/>
              <a:gd name="T55" fmla="*/ 95 h 333"/>
              <a:gd name="T56" fmla="*/ 238 w 357"/>
              <a:gd name="T57" fmla="*/ 48 h 333"/>
              <a:gd name="T58" fmla="*/ 285 w 357"/>
              <a:gd name="T59" fmla="*/ 0 h 333"/>
              <a:gd name="T60" fmla="*/ 333 w 357"/>
              <a:gd name="T61" fmla="*/ 48 h 333"/>
              <a:gd name="T62" fmla="*/ 285 w 357"/>
              <a:gd name="T63" fmla="*/ 95 h 333"/>
              <a:gd name="T64" fmla="*/ 320 w 357"/>
              <a:gd name="T65" fmla="*/ 190 h 333"/>
              <a:gd name="T66" fmla="*/ 296 w 357"/>
              <a:gd name="T67" fmla="*/ 190 h 333"/>
              <a:gd name="T68" fmla="*/ 246 w 357"/>
              <a:gd name="T69" fmla="*/ 166 h 333"/>
              <a:gd name="T70" fmla="*/ 261 w 357"/>
              <a:gd name="T71" fmla="*/ 119 h 333"/>
              <a:gd name="T72" fmla="*/ 260 w 357"/>
              <a:gd name="T73" fmla="*/ 107 h 333"/>
              <a:gd name="T74" fmla="*/ 285 w 357"/>
              <a:gd name="T75" fmla="*/ 111 h 333"/>
              <a:gd name="T76" fmla="*/ 333 w 357"/>
              <a:gd name="T77" fmla="*/ 95 h 333"/>
              <a:gd name="T78" fmla="*/ 356 w 357"/>
              <a:gd name="T79" fmla="*/ 161 h 333"/>
              <a:gd name="T80" fmla="*/ 320 w 357"/>
              <a:gd name="T81" fmla="*/ 19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7" h="333">
                <a:moveTo>
                  <a:pt x="61" y="190"/>
                </a:moveTo>
                <a:cubicBezTo>
                  <a:pt x="36" y="190"/>
                  <a:pt x="36" y="190"/>
                  <a:pt x="36" y="190"/>
                </a:cubicBezTo>
                <a:cubicBezTo>
                  <a:pt x="18" y="190"/>
                  <a:pt x="0" y="181"/>
                  <a:pt x="0" y="161"/>
                </a:cubicBezTo>
                <a:cubicBezTo>
                  <a:pt x="0" y="146"/>
                  <a:pt x="0" y="95"/>
                  <a:pt x="23" y="95"/>
                </a:cubicBezTo>
                <a:cubicBezTo>
                  <a:pt x="27" y="95"/>
                  <a:pt x="46" y="111"/>
                  <a:pt x="71" y="111"/>
                </a:cubicBezTo>
                <a:cubicBezTo>
                  <a:pt x="80" y="111"/>
                  <a:pt x="88" y="109"/>
                  <a:pt x="96" y="107"/>
                </a:cubicBezTo>
                <a:cubicBezTo>
                  <a:pt x="96" y="111"/>
                  <a:pt x="95" y="115"/>
                  <a:pt x="95" y="119"/>
                </a:cubicBezTo>
                <a:cubicBezTo>
                  <a:pt x="95" y="136"/>
                  <a:pt x="101" y="152"/>
                  <a:pt x="110" y="166"/>
                </a:cubicBezTo>
                <a:cubicBezTo>
                  <a:pt x="91" y="167"/>
                  <a:pt x="73" y="175"/>
                  <a:pt x="61" y="190"/>
                </a:cubicBezTo>
                <a:close/>
                <a:moveTo>
                  <a:pt x="71" y="95"/>
                </a:moveTo>
                <a:cubicBezTo>
                  <a:pt x="45" y="95"/>
                  <a:pt x="24" y="74"/>
                  <a:pt x="24" y="48"/>
                </a:cubicBezTo>
                <a:cubicBezTo>
                  <a:pt x="24" y="22"/>
                  <a:pt x="45" y="0"/>
                  <a:pt x="71" y="0"/>
                </a:cubicBezTo>
                <a:cubicBezTo>
                  <a:pt x="98" y="0"/>
                  <a:pt x="119" y="22"/>
                  <a:pt x="119" y="48"/>
                </a:cubicBezTo>
                <a:cubicBezTo>
                  <a:pt x="119" y="74"/>
                  <a:pt x="98" y="95"/>
                  <a:pt x="71" y="95"/>
                </a:cubicBezTo>
                <a:close/>
                <a:moveTo>
                  <a:pt x="259" y="333"/>
                </a:moveTo>
                <a:cubicBezTo>
                  <a:pt x="97" y="333"/>
                  <a:pt x="97" y="333"/>
                  <a:pt x="97" y="333"/>
                </a:cubicBezTo>
                <a:cubicBezTo>
                  <a:pt x="68" y="333"/>
                  <a:pt x="48" y="315"/>
                  <a:pt x="48" y="285"/>
                </a:cubicBezTo>
                <a:cubicBezTo>
                  <a:pt x="48" y="243"/>
                  <a:pt x="58" y="178"/>
                  <a:pt x="112" y="178"/>
                </a:cubicBezTo>
                <a:cubicBezTo>
                  <a:pt x="118" y="178"/>
                  <a:pt x="141" y="204"/>
                  <a:pt x="178" y="204"/>
                </a:cubicBezTo>
                <a:cubicBezTo>
                  <a:pt x="215" y="204"/>
                  <a:pt x="238" y="178"/>
                  <a:pt x="245" y="178"/>
                </a:cubicBezTo>
                <a:cubicBezTo>
                  <a:pt x="299" y="178"/>
                  <a:pt x="309" y="243"/>
                  <a:pt x="309" y="285"/>
                </a:cubicBezTo>
                <a:cubicBezTo>
                  <a:pt x="309" y="315"/>
                  <a:pt x="289" y="333"/>
                  <a:pt x="259" y="333"/>
                </a:cubicBezTo>
                <a:close/>
                <a:moveTo>
                  <a:pt x="178" y="190"/>
                </a:moveTo>
                <a:cubicBezTo>
                  <a:pt x="139" y="190"/>
                  <a:pt x="107" y="158"/>
                  <a:pt x="107" y="119"/>
                </a:cubicBezTo>
                <a:cubicBezTo>
                  <a:pt x="107" y="80"/>
                  <a:pt x="139" y="48"/>
                  <a:pt x="178" y="48"/>
                </a:cubicBezTo>
                <a:cubicBezTo>
                  <a:pt x="218" y="48"/>
                  <a:pt x="250" y="80"/>
                  <a:pt x="250" y="119"/>
                </a:cubicBezTo>
                <a:cubicBezTo>
                  <a:pt x="250" y="158"/>
                  <a:pt x="218" y="190"/>
                  <a:pt x="178" y="190"/>
                </a:cubicBezTo>
                <a:close/>
                <a:moveTo>
                  <a:pt x="285" y="95"/>
                </a:moveTo>
                <a:cubicBezTo>
                  <a:pt x="259" y="95"/>
                  <a:pt x="238" y="74"/>
                  <a:pt x="238" y="48"/>
                </a:cubicBezTo>
                <a:cubicBezTo>
                  <a:pt x="238" y="22"/>
                  <a:pt x="259" y="0"/>
                  <a:pt x="285" y="0"/>
                </a:cubicBezTo>
                <a:cubicBezTo>
                  <a:pt x="311" y="0"/>
                  <a:pt x="333" y="22"/>
                  <a:pt x="333" y="48"/>
                </a:cubicBezTo>
                <a:cubicBezTo>
                  <a:pt x="333" y="74"/>
                  <a:pt x="311" y="95"/>
                  <a:pt x="285" y="95"/>
                </a:cubicBezTo>
                <a:close/>
                <a:moveTo>
                  <a:pt x="320" y="190"/>
                </a:moveTo>
                <a:cubicBezTo>
                  <a:pt x="296" y="190"/>
                  <a:pt x="296" y="190"/>
                  <a:pt x="296" y="190"/>
                </a:cubicBezTo>
                <a:cubicBezTo>
                  <a:pt x="283" y="175"/>
                  <a:pt x="266" y="167"/>
                  <a:pt x="246" y="166"/>
                </a:cubicBezTo>
                <a:cubicBezTo>
                  <a:pt x="256" y="152"/>
                  <a:pt x="261" y="136"/>
                  <a:pt x="261" y="119"/>
                </a:cubicBezTo>
                <a:cubicBezTo>
                  <a:pt x="261" y="115"/>
                  <a:pt x="261" y="111"/>
                  <a:pt x="260" y="107"/>
                </a:cubicBezTo>
                <a:cubicBezTo>
                  <a:pt x="268" y="109"/>
                  <a:pt x="277" y="111"/>
                  <a:pt x="285" y="111"/>
                </a:cubicBezTo>
                <a:cubicBezTo>
                  <a:pt x="310" y="111"/>
                  <a:pt x="330" y="95"/>
                  <a:pt x="333" y="95"/>
                </a:cubicBezTo>
                <a:cubicBezTo>
                  <a:pt x="357" y="95"/>
                  <a:pt x="356" y="146"/>
                  <a:pt x="356" y="161"/>
                </a:cubicBezTo>
                <a:cubicBezTo>
                  <a:pt x="356" y="181"/>
                  <a:pt x="339" y="190"/>
                  <a:pt x="320" y="19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Oval 17"/>
          <p:cNvSpPr/>
          <p:nvPr userDrawn="1"/>
        </p:nvSpPr>
        <p:spPr>
          <a:xfrm>
            <a:off x="2385368" y="2555609"/>
            <a:ext cx="1712321" cy="17123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9" name="Rectangle 23"/>
          <p:cNvSpPr>
            <a:spLocks noChangeArrowheads="1"/>
          </p:cNvSpPr>
          <p:nvPr userDrawn="1"/>
        </p:nvSpPr>
        <p:spPr bwMode="auto">
          <a:xfrm>
            <a:off x="-25398" y="-1"/>
            <a:ext cx="667988" cy="6858001"/>
          </a:xfrm>
          <a:prstGeom prst="rect">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0" name="Rectangle 24"/>
          <p:cNvSpPr>
            <a:spLocks noChangeArrowheads="1"/>
          </p:cNvSpPr>
          <p:nvPr userDrawn="1"/>
        </p:nvSpPr>
        <p:spPr bwMode="auto">
          <a:xfrm>
            <a:off x="642591" y="-1"/>
            <a:ext cx="672229" cy="6858001"/>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Rectangle 25"/>
          <p:cNvSpPr>
            <a:spLocks noChangeArrowheads="1"/>
          </p:cNvSpPr>
          <p:nvPr userDrawn="1"/>
        </p:nvSpPr>
        <p:spPr bwMode="auto">
          <a:xfrm>
            <a:off x="1314821" y="-1"/>
            <a:ext cx="667988" cy="6858001"/>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2" name="Freeform 26"/>
          <p:cNvSpPr>
            <a:spLocks/>
          </p:cNvSpPr>
          <p:nvPr userDrawn="1"/>
        </p:nvSpPr>
        <p:spPr bwMode="auto">
          <a:xfrm>
            <a:off x="1982809" y="-1"/>
            <a:ext cx="667988" cy="6858001"/>
          </a:xfrm>
          <a:custGeom>
            <a:avLst/>
            <a:gdLst>
              <a:gd name="T0" fmla="*/ 98 w 351"/>
              <a:gd name="T1" fmla="*/ 1796 h 3600"/>
              <a:gd name="T2" fmla="*/ 351 w 351"/>
              <a:gd name="T3" fmla="*/ 1323 h 3600"/>
              <a:gd name="T4" fmla="*/ 351 w 351"/>
              <a:gd name="T5" fmla="*/ 0 h 3600"/>
              <a:gd name="T6" fmla="*/ 0 w 351"/>
              <a:gd name="T7" fmla="*/ 0 h 3600"/>
              <a:gd name="T8" fmla="*/ 0 w 351"/>
              <a:gd name="T9" fmla="*/ 3600 h 3600"/>
              <a:gd name="T10" fmla="*/ 351 w 351"/>
              <a:gd name="T11" fmla="*/ 3600 h 3600"/>
              <a:gd name="T12" fmla="*/ 351 w 351"/>
              <a:gd name="T13" fmla="*/ 2270 h 3600"/>
              <a:gd name="T14" fmla="*/ 98 w 351"/>
              <a:gd name="T15" fmla="*/ 1796 h 3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1" h="3600">
                <a:moveTo>
                  <a:pt x="98" y="1796"/>
                </a:moveTo>
                <a:cubicBezTo>
                  <a:pt x="98" y="1599"/>
                  <a:pt x="199" y="1425"/>
                  <a:pt x="351" y="1323"/>
                </a:cubicBezTo>
                <a:cubicBezTo>
                  <a:pt x="351" y="0"/>
                  <a:pt x="351" y="0"/>
                  <a:pt x="351" y="0"/>
                </a:cubicBezTo>
                <a:cubicBezTo>
                  <a:pt x="0" y="0"/>
                  <a:pt x="0" y="0"/>
                  <a:pt x="0" y="0"/>
                </a:cubicBezTo>
                <a:cubicBezTo>
                  <a:pt x="0" y="3600"/>
                  <a:pt x="0" y="3600"/>
                  <a:pt x="0" y="3600"/>
                </a:cubicBezTo>
                <a:cubicBezTo>
                  <a:pt x="351" y="3600"/>
                  <a:pt x="351" y="3600"/>
                  <a:pt x="351" y="3600"/>
                </a:cubicBezTo>
                <a:cubicBezTo>
                  <a:pt x="351" y="2270"/>
                  <a:pt x="351" y="2270"/>
                  <a:pt x="351" y="2270"/>
                </a:cubicBezTo>
                <a:cubicBezTo>
                  <a:pt x="199" y="2168"/>
                  <a:pt x="98" y="1994"/>
                  <a:pt x="98" y="1796"/>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3" name="Freeform 27"/>
          <p:cNvSpPr>
            <a:spLocks noEditPoints="1"/>
          </p:cNvSpPr>
          <p:nvPr userDrawn="1"/>
        </p:nvSpPr>
        <p:spPr bwMode="auto">
          <a:xfrm>
            <a:off x="2650790" y="-1"/>
            <a:ext cx="670108" cy="6858001"/>
          </a:xfrm>
          <a:custGeom>
            <a:avLst/>
            <a:gdLst>
              <a:gd name="T0" fmla="*/ 0 w 351"/>
              <a:gd name="T1" fmla="*/ 2270 h 3600"/>
              <a:gd name="T2" fmla="*/ 0 w 351"/>
              <a:gd name="T3" fmla="*/ 3600 h 3600"/>
              <a:gd name="T4" fmla="*/ 351 w 351"/>
              <a:gd name="T5" fmla="*/ 3600 h 3600"/>
              <a:gd name="T6" fmla="*/ 351 w 351"/>
              <a:gd name="T7" fmla="*/ 2365 h 3600"/>
              <a:gd name="T8" fmla="*/ 317 w 351"/>
              <a:gd name="T9" fmla="*/ 2366 h 3600"/>
              <a:gd name="T10" fmla="*/ 0 w 351"/>
              <a:gd name="T11" fmla="*/ 2270 h 3600"/>
              <a:gd name="T12" fmla="*/ 0 w 351"/>
              <a:gd name="T13" fmla="*/ 0 h 3600"/>
              <a:gd name="T14" fmla="*/ 0 w 351"/>
              <a:gd name="T15" fmla="*/ 1323 h 3600"/>
              <a:gd name="T16" fmla="*/ 317 w 351"/>
              <a:gd name="T17" fmla="*/ 1227 h 3600"/>
              <a:gd name="T18" fmla="*/ 351 w 351"/>
              <a:gd name="T19" fmla="*/ 1228 h 3600"/>
              <a:gd name="T20" fmla="*/ 351 w 351"/>
              <a:gd name="T21" fmla="*/ 0 h 3600"/>
              <a:gd name="T22" fmla="*/ 0 w 351"/>
              <a:gd name="T23" fmla="*/ 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600">
                <a:moveTo>
                  <a:pt x="0" y="2270"/>
                </a:moveTo>
                <a:cubicBezTo>
                  <a:pt x="0" y="3600"/>
                  <a:pt x="0" y="3600"/>
                  <a:pt x="0" y="3600"/>
                </a:cubicBezTo>
                <a:cubicBezTo>
                  <a:pt x="351" y="3600"/>
                  <a:pt x="351" y="3600"/>
                  <a:pt x="351" y="3600"/>
                </a:cubicBezTo>
                <a:cubicBezTo>
                  <a:pt x="351" y="2365"/>
                  <a:pt x="351" y="2365"/>
                  <a:pt x="351" y="2365"/>
                </a:cubicBezTo>
                <a:cubicBezTo>
                  <a:pt x="340" y="2366"/>
                  <a:pt x="329" y="2366"/>
                  <a:pt x="317" y="2366"/>
                </a:cubicBezTo>
                <a:cubicBezTo>
                  <a:pt x="200" y="2366"/>
                  <a:pt x="91" y="2331"/>
                  <a:pt x="0" y="2270"/>
                </a:cubicBezTo>
                <a:close/>
                <a:moveTo>
                  <a:pt x="0" y="0"/>
                </a:moveTo>
                <a:cubicBezTo>
                  <a:pt x="0" y="1323"/>
                  <a:pt x="0" y="1323"/>
                  <a:pt x="0" y="1323"/>
                </a:cubicBezTo>
                <a:cubicBezTo>
                  <a:pt x="91" y="1262"/>
                  <a:pt x="200" y="1227"/>
                  <a:pt x="317" y="1227"/>
                </a:cubicBezTo>
                <a:cubicBezTo>
                  <a:pt x="329" y="1227"/>
                  <a:pt x="340" y="1227"/>
                  <a:pt x="351" y="1228"/>
                </a:cubicBezTo>
                <a:cubicBezTo>
                  <a:pt x="351" y="0"/>
                  <a:pt x="351" y="0"/>
                  <a:pt x="351" y="0"/>
                </a:cubicBezTo>
                <a:lnTo>
                  <a:pt x="0"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4" name="Freeform 28"/>
          <p:cNvSpPr>
            <a:spLocks noEditPoints="1"/>
          </p:cNvSpPr>
          <p:nvPr userDrawn="1"/>
        </p:nvSpPr>
        <p:spPr bwMode="auto">
          <a:xfrm>
            <a:off x="3320901" y="-1"/>
            <a:ext cx="670108" cy="6858001"/>
          </a:xfrm>
          <a:custGeom>
            <a:avLst/>
            <a:gdLst>
              <a:gd name="T0" fmla="*/ 0 w 352"/>
              <a:gd name="T1" fmla="*/ 0 h 3600"/>
              <a:gd name="T2" fmla="*/ 0 w 352"/>
              <a:gd name="T3" fmla="*/ 1228 h 3600"/>
              <a:gd name="T4" fmla="*/ 352 w 352"/>
              <a:gd name="T5" fmla="*/ 1377 h 3600"/>
              <a:gd name="T6" fmla="*/ 352 w 352"/>
              <a:gd name="T7" fmla="*/ 0 h 3600"/>
              <a:gd name="T8" fmla="*/ 0 w 352"/>
              <a:gd name="T9" fmla="*/ 0 h 3600"/>
              <a:gd name="T10" fmla="*/ 0 w 352"/>
              <a:gd name="T11" fmla="*/ 3600 h 3600"/>
              <a:gd name="T12" fmla="*/ 352 w 352"/>
              <a:gd name="T13" fmla="*/ 3600 h 3600"/>
              <a:gd name="T14" fmla="*/ 352 w 352"/>
              <a:gd name="T15" fmla="*/ 2216 h 3600"/>
              <a:gd name="T16" fmla="*/ 0 w 352"/>
              <a:gd name="T17" fmla="*/ 2365 h 3600"/>
              <a:gd name="T18" fmla="*/ 0 w 352"/>
              <a:gd name="T19" fmla="*/ 360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600">
                <a:moveTo>
                  <a:pt x="0" y="0"/>
                </a:moveTo>
                <a:cubicBezTo>
                  <a:pt x="0" y="1228"/>
                  <a:pt x="0" y="1228"/>
                  <a:pt x="0" y="1228"/>
                </a:cubicBezTo>
                <a:cubicBezTo>
                  <a:pt x="136" y="1236"/>
                  <a:pt x="258" y="1291"/>
                  <a:pt x="352" y="1377"/>
                </a:cubicBezTo>
                <a:cubicBezTo>
                  <a:pt x="352" y="0"/>
                  <a:pt x="352" y="0"/>
                  <a:pt x="352" y="0"/>
                </a:cubicBezTo>
                <a:lnTo>
                  <a:pt x="0" y="0"/>
                </a:lnTo>
                <a:close/>
                <a:moveTo>
                  <a:pt x="0" y="3600"/>
                </a:moveTo>
                <a:cubicBezTo>
                  <a:pt x="352" y="3600"/>
                  <a:pt x="352" y="3600"/>
                  <a:pt x="352" y="3600"/>
                </a:cubicBezTo>
                <a:cubicBezTo>
                  <a:pt x="352" y="2216"/>
                  <a:pt x="352" y="2216"/>
                  <a:pt x="352" y="2216"/>
                </a:cubicBezTo>
                <a:cubicBezTo>
                  <a:pt x="258" y="2302"/>
                  <a:pt x="136" y="2357"/>
                  <a:pt x="0" y="2365"/>
                </a:cubicBezTo>
                <a:lnTo>
                  <a:pt x="0" y="3600"/>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6" name="Text Placeholder 25"/>
          <p:cNvSpPr>
            <a:spLocks noGrp="1"/>
          </p:cNvSpPr>
          <p:nvPr>
            <p:ph type="body" sz="quarter" idx="13"/>
          </p:nvPr>
        </p:nvSpPr>
        <p:spPr>
          <a:xfrm>
            <a:off x="4616451" y="2554818"/>
            <a:ext cx="7067549" cy="670983"/>
          </a:xfrm>
        </p:spPr>
        <p:txBody>
          <a:bodyPr>
            <a:noAutofit/>
          </a:bodyPr>
          <a:lstStyle>
            <a:lvl1pPr marL="0" indent="0">
              <a:buNone/>
              <a:defRPr sz="4267">
                <a:solidFill>
                  <a:srgbClr val="FF931A"/>
                </a:solidFill>
              </a:defRPr>
            </a:lvl1pPr>
          </a:lstStyle>
          <a:p>
            <a:pPr lvl="0"/>
            <a:r>
              <a:rPr lang="en-US" dirty="0"/>
              <a:t>Click to edit Master </a:t>
            </a:r>
            <a:r>
              <a:rPr lang="en-US"/>
              <a:t>text styles</a:t>
            </a:r>
            <a:endParaRPr lang="en-US" dirty="0"/>
          </a:p>
        </p:txBody>
      </p:sp>
      <p:sp>
        <p:nvSpPr>
          <p:cNvPr id="27" name="Text Placeholder 25"/>
          <p:cNvSpPr>
            <a:spLocks noGrp="1"/>
          </p:cNvSpPr>
          <p:nvPr>
            <p:ph type="body" sz="quarter" idx="14"/>
          </p:nvPr>
        </p:nvSpPr>
        <p:spPr>
          <a:xfrm>
            <a:off x="4616451" y="3225801"/>
            <a:ext cx="7067549" cy="388767"/>
          </a:xfrm>
        </p:spPr>
        <p:txBody>
          <a:bodyPr>
            <a:normAutofit/>
          </a:bodyPr>
          <a:lstStyle>
            <a:lvl1pPr marL="0" indent="0">
              <a:buNone/>
              <a:defRPr sz="1867" i="1"/>
            </a:lvl1pPr>
          </a:lstStyle>
          <a:p>
            <a:pPr lvl="0"/>
            <a:r>
              <a:rPr lang="en-US" dirty="0"/>
              <a:t>Click to edit Master </a:t>
            </a:r>
            <a:r>
              <a:rPr lang="en-US"/>
              <a:t>text styles</a:t>
            </a:r>
            <a:endParaRPr lang="en-US" dirty="0"/>
          </a:p>
        </p:txBody>
      </p:sp>
    </p:spTree>
    <p:extLst>
      <p:ext uri="{BB962C8B-B14F-4D97-AF65-F5344CB8AC3E}">
        <p14:creationId xmlns:p14="http://schemas.microsoft.com/office/powerpoint/2010/main" val="3054945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userDrawn="1">
  <p:cSld name="1_blank">
    <p:spTree>
      <p:nvGrpSpPr>
        <p:cNvPr id="1" name="Shape 5"/>
        <p:cNvGrpSpPr/>
        <p:nvPr/>
      </p:nvGrpSpPr>
      <p:grpSpPr>
        <a:xfrm>
          <a:off x="0" y="0"/>
          <a:ext cx="0" cy="0"/>
          <a:chOff x="0" y="0"/>
          <a:chExt cx="0" cy="0"/>
        </a:xfrm>
      </p:grpSpPr>
      <p:sp>
        <p:nvSpPr>
          <p:cNvPr id="2" name="Title 1"/>
          <p:cNvSpPr>
            <a:spLocks noGrp="1"/>
          </p:cNvSpPr>
          <p:nvPr>
            <p:ph type="title"/>
          </p:nvPr>
        </p:nvSpPr>
        <p:spPr>
          <a:xfrm>
            <a:off x="883992" y="4757734"/>
            <a:ext cx="9532488" cy="1397284"/>
          </a:xfrm>
          <a:prstGeom prst="rect">
            <a:avLst/>
          </a:prstGeom>
        </p:spPr>
        <p:txBody>
          <a:bodyPr anchor="t"/>
          <a:lstStyle>
            <a:lvl1pPr algn="l">
              <a:defRPr sz="2857" b="1" cap="all"/>
            </a:lvl1pPr>
          </a:lstStyle>
          <a:p>
            <a:r>
              <a:rPr lang="en-US" dirty="0"/>
              <a:t>Click to edit Master title style</a:t>
            </a:r>
          </a:p>
        </p:txBody>
      </p:sp>
      <p:sp>
        <p:nvSpPr>
          <p:cNvPr id="3" name="Text Placeholder 2"/>
          <p:cNvSpPr>
            <a:spLocks noGrp="1"/>
          </p:cNvSpPr>
          <p:nvPr>
            <p:ph type="body" idx="1"/>
          </p:nvPr>
        </p:nvSpPr>
        <p:spPr>
          <a:xfrm>
            <a:off x="883992" y="3686172"/>
            <a:ext cx="7402285" cy="1071563"/>
          </a:xfrm>
          <a:prstGeom prst="rect">
            <a:avLst/>
          </a:prstGeom>
        </p:spPr>
        <p:txBody>
          <a:bodyPr anchor="b"/>
          <a:lstStyle>
            <a:lvl1pPr marL="0" indent="0">
              <a:buNone/>
              <a:defRPr sz="2572"/>
            </a:lvl1pPr>
            <a:lvl2pPr marL="326555" indent="0">
              <a:buNone/>
              <a:defRPr sz="1285"/>
            </a:lvl2pPr>
            <a:lvl3pPr marL="653109" indent="0">
              <a:buNone/>
              <a:defRPr sz="1143"/>
            </a:lvl3pPr>
            <a:lvl4pPr marL="979664" indent="0">
              <a:buNone/>
              <a:defRPr sz="1000"/>
            </a:lvl4pPr>
            <a:lvl5pPr marL="1306218" indent="0">
              <a:buNone/>
              <a:defRPr sz="1000"/>
            </a:lvl5pPr>
            <a:lvl6pPr marL="1632773" indent="0">
              <a:buNone/>
              <a:defRPr sz="1000"/>
            </a:lvl6pPr>
            <a:lvl7pPr marL="1959327" indent="0">
              <a:buNone/>
              <a:defRPr sz="1000"/>
            </a:lvl7pPr>
            <a:lvl8pPr marL="2285882" indent="0">
              <a:buNone/>
              <a:defRPr sz="1000"/>
            </a:lvl8pPr>
            <a:lvl9pPr marL="2612436" indent="0">
              <a:buNone/>
              <a:defRPr sz="1000"/>
            </a:lvl9pPr>
          </a:lstStyle>
          <a:p>
            <a:pPr lvl="0"/>
            <a:r>
              <a:rPr lang="en-US" dirty="0"/>
              <a:t>Click to edit Master text styles</a:t>
            </a:r>
          </a:p>
        </p:txBody>
      </p:sp>
    </p:spTree>
    <p:extLst>
      <p:ext uri="{BB962C8B-B14F-4D97-AF65-F5344CB8AC3E}">
        <p14:creationId xmlns:p14="http://schemas.microsoft.com/office/powerpoint/2010/main" val="285675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idx="1" hasCustomPrompt="1"/>
          </p:nvPr>
        </p:nvSpPr>
        <p:spPr>
          <a:xfrm>
            <a:off x="609600" y="1371600"/>
            <a:ext cx="10741152" cy="5029200"/>
          </a:xfrm>
        </p:spPr>
        <p:txBody>
          <a:bodyPr/>
          <a:lstStyle>
            <a:lvl3pPr>
              <a:defRPr/>
            </a:lvl3pPr>
            <a:lvl4pPr>
              <a:buFont typeface="Calibri" pitchFamily="34" charset="0"/>
              <a:buChar char="»"/>
              <a:defRPr/>
            </a:lvl4pPr>
            <a:lvl5pPr>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hasCustomPrompt="1"/>
          </p:nvPr>
        </p:nvSpPr>
        <p:spPr>
          <a:xfrm>
            <a:off x="406400" y="6"/>
            <a:ext cx="3556000" cy="457199"/>
          </a:xfrm>
        </p:spPr>
        <p:txBody>
          <a:bodyPr anchor="ctr" anchorCtr="1"/>
          <a:lstStyle>
            <a:lvl1pPr algn="ctr">
              <a:buNone/>
              <a:defRPr sz="2400">
                <a:solidFill>
                  <a:schemeClr val="bg1"/>
                </a:solidFill>
                <a:latin typeface="Hand Of Sean" pitchFamily="2" charset="0"/>
              </a:defRPr>
            </a:lvl1pPr>
          </a:lstStyle>
          <a:p>
            <a:pPr lvl="0"/>
            <a:r>
              <a:rPr lang="en-US" dirty="0"/>
              <a:t>Edit Heading</a:t>
            </a:r>
          </a:p>
        </p:txBody>
      </p:sp>
      <p:sp>
        <p:nvSpPr>
          <p:cNvPr id="6" name="Rectangle 96"/>
          <p:cNvSpPr>
            <a:spLocks noGrp="1" noChangeArrowheads="1"/>
          </p:cNvSpPr>
          <p:nvPr>
            <p:ph type="sldNum" sz="quarter" idx="4"/>
          </p:nvPr>
        </p:nvSpPr>
        <p:spPr bwMode="auto">
          <a:xfrm>
            <a:off x="203204" y="6596061"/>
            <a:ext cx="508001" cy="2619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333" b="1" smtClean="0">
                <a:solidFill>
                  <a:schemeClr val="bg1"/>
                </a:solidFill>
                <a:latin typeface="+mn-lt"/>
              </a:defRPr>
            </a:lvl1pPr>
          </a:lstStyle>
          <a:p>
            <a:fld id="{42DBB539-2B6C-41E1-95B0-345C4400EFFD}" type="slidenum">
              <a:rPr lang="en-US">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0516368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5" name="Shape 14"/>
          <p:cNvSpPr txBox="1">
            <a:spLocks noGrp="1"/>
          </p:cNvSpPr>
          <p:nvPr>
            <p:ph type="body" idx="1"/>
          </p:nvPr>
        </p:nvSpPr>
        <p:spPr>
          <a:xfrm>
            <a:off x="541101" y="2554617"/>
            <a:ext cx="11353721" cy="923330"/>
          </a:xfrm>
          <a:prstGeom prst="rect">
            <a:avLst/>
          </a:prstGeom>
        </p:spPr>
        <p:txBody>
          <a:bodyPr wrap="square">
            <a:spAutoFit/>
          </a:bodyPr>
          <a:lstStyle>
            <a:lvl1pPr marL="0" indent="0" algn="ctr">
              <a:buNone/>
              <a:defRPr sz="5400" b="0"/>
            </a:lvl1pPr>
          </a:lstStyle>
          <a:p>
            <a:pPr lvl="0"/>
            <a:endParaRPr dirty="0"/>
          </a:p>
        </p:txBody>
      </p:sp>
    </p:spTree>
    <p:extLst>
      <p:ext uri="{BB962C8B-B14F-4D97-AF65-F5344CB8AC3E}">
        <p14:creationId xmlns:p14="http://schemas.microsoft.com/office/powerpoint/2010/main" val="301298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FAC79-E610-E644-9EFE-91971AFD3B94}"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30192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54" indent="0">
              <a:buNone/>
              <a:defRPr sz="1801">
                <a:solidFill>
                  <a:schemeClr val="tx1">
                    <a:tint val="75000"/>
                  </a:schemeClr>
                </a:solidFill>
              </a:defRPr>
            </a:lvl2pPr>
            <a:lvl3pPr marL="914310" indent="0">
              <a:buNone/>
              <a:defRPr sz="1600">
                <a:solidFill>
                  <a:schemeClr val="tx1">
                    <a:tint val="75000"/>
                  </a:schemeClr>
                </a:solidFill>
              </a:defRPr>
            </a:lvl3pPr>
            <a:lvl4pPr marL="1371462" indent="0">
              <a:buNone/>
              <a:defRPr sz="1401">
                <a:solidFill>
                  <a:schemeClr val="tx1">
                    <a:tint val="75000"/>
                  </a:schemeClr>
                </a:solidFill>
              </a:defRPr>
            </a:lvl4pPr>
            <a:lvl5pPr marL="1828613" indent="0">
              <a:buNone/>
              <a:defRPr sz="1401">
                <a:solidFill>
                  <a:schemeClr val="tx1">
                    <a:tint val="75000"/>
                  </a:schemeClr>
                </a:solidFill>
              </a:defRPr>
            </a:lvl5pPr>
            <a:lvl6pPr marL="2285768" indent="0">
              <a:buNone/>
              <a:defRPr sz="1401">
                <a:solidFill>
                  <a:schemeClr val="tx1">
                    <a:tint val="75000"/>
                  </a:schemeClr>
                </a:solidFill>
              </a:defRPr>
            </a:lvl6pPr>
            <a:lvl7pPr marL="2742922" indent="0">
              <a:buNone/>
              <a:defRPr sz="1401">
                <a:solidFill>
                  <a:schemeClr val="tx1">
                    <a:tint val="75000"/>
                  </a:schemeClr>
                </a:solidFill>
              </a:defRPr>
            </a:lvl7pPr>
            <a:lvl8pPr marL="3200075" indent="0">
              <a:buNone/>
              <a:defRPr sz="1401">
                <a:solidFill>
                  <a:schemeClr val="tx1">
                    <a:tint val="75000"/>
                  </a:schemeClr>
                </a:solidFill>
              </a:defRPr>
            </a:lvl8pPr>
            <a:lvl9pPr marL="3657229" indent="0">
              <a:buNone/>
              <a:defRPr sz="1401">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4DFAC79-E610-E644-9EFE-91971AFD3B94}"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222508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00" y="2921000"/>
            <a:ext cx="10363200" cy="1362075"/>
          </a:xfrm>
        </p:spPr>
        <p:txBody>
          <a:bodyPr anchor="t">
            <a:normAutofit/>
          </a:bodyPr>
          <a:lstStyle>
            <a:lvl1pPr algn="ctr">
              <a:defRPr sz="3200" b="1" cap="none">
                <a:latin typeface="+mn-lt"/>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dirty="0"/>
          </a:p>
        </p:txBody>
      </p:sp>
      <p:sp>
        <p:nvSpPr>
          <p:cNvPr id="7" name="TextBox 6"/>
          <p:cNvSpPr txBox="1"/>
          <p:nvPr userDrawn="1"/>
        </p:nvSpPr>
        <p:spPr>
          <a:xfrm>
            <a:off x="4231759" y="1902023"/>
            <a:ext cx="3352800" cy="584775"/>
          </a:xfrm>
          <a:prstGeom prst="rect">
            <a:avLst/>
          </a:prstGeom>
          <a:noFill/>
        </p:spPr>
        <p:txBody>
          <a:bodyPr wrap="square" rtlCol="0">
            <a:spAutoFit/>
          </a:bodyPr>
          <a:lstStyle/>
          <a:p>
            <a:pPr algn="ctr"/>
            <a:r>
              <a:rPr lang="en-US" sz="3200" b="1">
                <a:latin typeface="+mj-lt"/>
              </a:rPr>
              <a:t>Definition</a:t>
            </a:r>
            <a:endParaRPr lang="bg-BG" sz="3200" b="1" dirty="0">
              <a:latin typeface="+mj-lt"/>
            </a:endParaRPr>
          </a:p>
        </p:txBody>
      </p:sp>
      <p:grpSp>
        <p:nvGrpSpPr>
          <p:cNvPr id="13" name="Group 12"/>
          <p:cNvGrpSpPr/>
          <p:nvPr userDrawn="1"/>
        </p:nvGrpSpPr>
        <p:grpSpPr>
          <a:xfrm>
            <a:off x="7213600" y="2006600"/>
            <a:ext cx="1727200" cy="406400"/>
            <a:chOff x="6858000" y="1504950"/>
            <a:chExt cx="1295400" cy="304800"/>
          </a:xfrm>
        </p:grpSpPr>
        <p:cxnSp>
          <p:nvCxnSpPr>
            <p:cNvPr id="9" name="Straight Connector 8"/>
            <p:cNvCxnSpPr/>
            <p:nvPr userDrawn="1"/>
          </p:nvCxnSpPr>
          <p:spPr>
            <a:xfrm>
              <a:off x="6858000" y="15049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657350"/>
              <a:ext cx="12954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858000" y="18097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540000" y="2006600"/>
            <a:ext cx="1727200" cy="406400"/>
            <a:chOff x="6858000" y="1504950"/>
            <a:chExt cx="1295400" cy="304800"/>
          </a:xfrm>
        </p:grpSpPr>
        <p:cxnSp>
          <p:nvCxnSpPr>
            <p:cNvPr id="15" name="Straight Connector 14"/>
            <p:cNvCxnSpPr/>
            <p:nvPr userDrawn="1"/>
          </p:nvCxnSpPr>
          <p:spPr>
            <a:xfrm>
              <a:off x="6858000" y="15049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0" y="1657350"/>
              <a:ext cx="12954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6858000" y="18097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43425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FAC79-E610-E644-9EFE-91971AFD3B94}"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22725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3" y="1535113"/>
            <a:ext cx="5386917" cy="639763"/>
          </a:xfrm>
        </p:spPr>
        <p:txBody>
          <a:bodyPr anchor="b"/>
          <a:lstStyle>
            <a:lvl1pPr marL="0" indent="0">
              <a:buNone/>
              <a:defRPr sz="2400" b="1"/>
            </a:lvl1pPr>
            <a:lvl2pPr marL="457154" indent="0">
              <a:buNone/>
              <a:defRPr sz="2000" b="1"/>
            </a:lvl2pPr>
            <a:lvl3pPr marL="914310" indent="0">
              <a:buNone/>
              <a:defRPr sz="1801" b="1"/>
            </a:lvl3pPr>
            <a:lvl4pPr marL="1371462" indent="0">
              <a:buNone/>
              <a:defRPr sz="1600" b="1"/>
            </a:lvl4pPr>
            <a:lvl5pPr marL="1828613" indent="0">
              <a:buNone/>
              <a:defRPr sz="1600" b="1"/>
            </a:lvl5pPr>
            <a:lvl6pPr marL="2285768" indent="0">
              <a:buNone/>
              <a:defRPr sz="1600" b="1"/>
            </a:lvl6pPr>
            <a:lvl7pPr marL="2742922" indent="0">
              <a:buNone/>
              <a:defRPr sz="1600" b="1"/>
            </a:lvl7pPr>
            <a:lvl8pPr marL="3200075" indent="0">
              <a:buNone/>
              <a:defRPr sz="1600" b="1"/>
            </a:lvl8pPr>
            <a:lvl9pPr marL="365722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3" y="2174875"/>
            <a:ext cx="5386917"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3"/>
            <a:ext cx="5389033" cy="639763"/>
          </a:xfrm>
        </p:spPr>
        <p:txBody>
          <a:bodyPr anchor="b"/>
          <a:lstStyle>
            <a:lvl1pPr marL="0" indent="0">
              <a:buNone/>
              <a:defRPr sz="2400" b="1"/>
            </a:lvl1pPr>
            <a:lvl2pPr marL="457154" indent="0">
              <a:buNone/>
              <a:defRPr sz="2000" b="1"/>
            </a:lvl2pPr>
            <a:lvl3pPr marL="914310" indent="0">
              <a:buNone/>
              <a:defRPr sz="1801" b="1"/>
            </a:lvl3pPr>
            <a:lvl4pPr marL="1371462" indent="0">
              <a:buNone/>
              <a:defRPr sz="1600" b="1"/>
            </a:lvl4pPr>
            <a:lvl5pPr marL="1828613" indent="0">
              <a:buNone/>
              <a:defRPr sz="1600" b="1"/>
            </a:lvl5pPr>
            <a:lvl6pPr marL="2285768" indent="0">
              <a:buNone/>
              <a:defRPr sz="1600" b="1"/>
            </a:lvl6pPr>
            <a:lvl7pPr marL="2742922" indent="0">
              <a:buNone/>
              <a:defRPr sz="1600" b="1"/>
            </a:lvl7pPr>
            <a:lvl8pPr marL="3200075" indent="0">
              <a:buNone/>
              <a:defRPr sz="1600" b="1"/>
            </a:lvl8pPr>
            <a:lvl9pPr marL="365722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FAC79-E610-E644-9EFE-91971AFD3B94}" type="datetimeFigureOut">
              <a:rPr lang="en-US" smtClean="0"/>
              <a:t>12/7/19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3351068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FAC79-E610-E644-9EFE-91971AFD3B94}" type="datetimeFigureOut">
              <a:rPr lang="en-US" smtClean="0"/>
              <a:t>12/7/19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4002986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FAC79-E610-E644-9EFE-91971AFD3B94}" type="datetimeFigureOut">
              <a:rPr lang="en-US" smtClean="0"/>
              <a:t>12/7/19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4008411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FAC79-E610-E644-9EFE-91971AFD3B94}" type="datetimeFigureOut">
              <a:rPr lang="en-US" smtClean="0"/>
              <a:t>12/7/19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38EFA-C02A-BA4E-BB00-98D612392DBC}" type="slidenum">
              <a:rPr lang="en-US" smtClean="0"/>
              <a:t>‹#›</a:t>
            </a:fld>
            <a:endParaRPr lang="en-US"/>
          </a:p>
        </p:txBody>
      </p:sp>
      <p:pic>
        <p:nvPicPr>
          <p:cNvPr id="8" name="Picture 7" descr="banner.png"/>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6318405"/>
            <a:ext cx="12192000" cy="539595"/>
          </a:xfrm>
          <a:prstGeom prst="rect">
            <a:avLst/>
          </a:prstGeom>
        </p:spPr>
      </p:pic>
      <p:pic>
        <p:nvPicPr>
          <p:cNvPr id="7" name="Picture 6" descr="160x160.png"/>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609601" y="6126164"/>
            <a:ext cx="975783" cy="731837"/>
          </a:xfrm>
          <a:prstGeom prst="rect">
            <a:avLst/>
          </a:prstGeom>
        </p:spPr>
      </p:pic>
    </p:spTree>
    <p:extLst>
      <p:ext uri="{BB962C8B-B14F-4D97-AF65-F5344CB8AC3E}">
        <p14:creationId xmlns:p14="http://schemas.microsoft.com/office/powerpoint/2010/main" val="28538023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Lst>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6" indent="-285721"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3" indent="-228577"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39" indent="-228577"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1" indent="-228577"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5" indent="-228577"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498" indent="-228577"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2" indent="-228577"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04" indent="-228577"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1" kern="1200">
          <a:solidFill>
            <a:schemeClr val="tx1"/>
          </a:solidFill>
          <a:latin typeface="+mn-lt"/>
          <a:ea typeface="+mn-ea"/>
          <a:cs typeface="+mn-cs"/>
        </a:defRPr>
      </a:lvl1pPr>
      <a:lvl2pPr marL="457154" algn="l" defTabSz="457154" rtl="0" eaLnBrk="1" latinLnBrk="0" hangingPunct="1">
        <a:defRPr sz="1801" kern="1200">
          <a:solidFill>
            <a:schemeClr val="tx1"/>
          </a:solidFill>
          <a:latin typeface="+mn-lt"/>
          <a:ea typeface="+mn-ea"/>
          <a:cs typeface="+mn-cs"/>
        </a:defRPr>
      </a:lvl2pPr>
      <a:lvl3pPr marL="914310" algn="l" defTabSz="457154" rtl="0" eaLnBrk="1" latinLnBrk="0" hangingPunct="1">
        <a:defRPr sz="1801" kern="1200">
          <a:solidFill>
            <a:schemeClr val="tx1"/>
          </a:solidFill>
          <a:latin typeface="+mn-lt"/>
          <a:ea typeface="+mn-ea"/>
          <a:cs typeface="+mn-cs"/>
        </a:defRPr>
      </a:lvl3pPr>
      <a:lvl4pPr marL="1371462" algn="l" defTabSz="457154" rtl="0" eaLnBrk="1" latinLnBrk="0" hangingPunct="1">
        <a:defRPr sz="1801" kern="1200">
          <a:solidFill>
            <a:schemeClr val="tx1"/>
          </a:solidFill>
          <a:latin typeface="+mn-lt"/>
          <a:ea typeface="+mn-ea"/>
          <a:cs typeface="+mn-cs"/>
        </a:defRPr>
      </a:lvl4pPr>
      <a:lvl5pPr marL="1828613" algn="l" defTabSz="457154" rtl="0" eaLnBrk="1" latinLnBrk="0" hangingPunct="1">
        <a:defRPr sz="1801" kern="1200">
          <a:solidFill>
            <a:schemeClr val="tx1"/>
          </a:solidFill>
          <a:latin typeface="+mn-lt"/>
          <a:ea typeface="+mn-ea"/>
          <a:cs typeface="+mn-cs"/>
        </a:defRPr>
      </a:lvl5pPr>
      <a:lvl6pPr marL="2285768" algn="l" defTabSz="457154" rtl="0" eaLnBrk="1" latinLnBrk="0" hangingPunct="1">
        <a:defRPr sz="1801" kern="1200">
          <a:solidFill>
            <a:schemeClr val="tx1"/>
          </a:solidFill>
          <a:latin typeface="+mn-lt"/>
          <a:ea typeface="+mn-ea"/>
          <a:cs typeface="+mn-cs"/>
        </a:defRPr>
      </a:lvl6pPr>
      <a:lvl7pPr marL="2742922" algn="l" defTabSz="457154" rtl="0" eaLnBrk="1" latinLnBrk="0" hangingPunct="1">
        <a:defRPr sz="1801" kern="1200">
          <a:solidFill>
            <a:schemeClr val="tx1"/>
          </a:solidFill>
          <a:latin typeface="+mn-lt"/>
          <a:ea typeface="+mn-ea"/>
          <a:cs typeface="+mn-cs"/>
        </a:defRPr>
      </a:lvl7pPr>
      <a:lvl8pPr marL="3200075" algn="l" defTabSz="457154" rtl="0" eaLnBrk="1" latinLnBrk="0" hangingPunct="1">
        <a:defRPr sz="1801" kern="1200">
          <a:solidFill>
            <a:schemeClr val="tx1"/>
          </a:solidFill>
          <a:latin typeface="+mn-lt"/>
          <a:ea typeface="+mn-ea"/>
          <a:cs typeface="+mn-cs"/>
        </a:defRPr>
      </a:lvl8pPr>
      <a:lvl9pPr marL="3657229" algn="l" defTabSz="45715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image" Target="../media/image39.jpg"/><Relationship Id="rId4" Type="http://schemas.openxmlformats.org/officeDocument/2006/relationships/image" Target="../media/image38.jpeg"/></Relationships>
</file>

<file path=ppt/slides/_rels/slide12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image" Target="../media/image41.jpg"/><Relationship Id="rId4" Type="http://schemas.openxmlformats.org/officeDocument/2006/relationships/image" Target="../media/image40.jpg"/></Relationships>
</file>

<file path=ppt/slides/_rels/slide1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5.xml"/><Relationship Id="rId1" Type="http://schemas.openxmlformats.org/officeDocument/2006/relationships/slideLayout" Target="../slideLayouts/slideLayout8.xml"/><Relationship Id="rId5" Type="http://schemas.openxmlformats.org/officeDocument/2006/relationships/image" Target="../media/image37.gif"/><Relationship Id="rId4" Type="http://schemas.openxmlformats.org/officeDocument/2006/relationships/image" Target="../media/image43.jpg"/></Relationships>
</file>

<file path=ppt/slides/_rels/slide12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6.xml"/><Relationship Id="rId1" Type="http://schemas.openxmlformats.org/officeDocument/2006/relationships/slideLayout" Target="../slideLayouts/slideLayout8.xml"/><Relationship Id="rId5" Type="http://schemas.openxmlformats.org/officeDocument/2006/relationships/image" Target="../media/image45.jpg"/><Relationship Id="rId4" Type="http://schemas.openxmlformats.org/officeDocument/2006/relationships/image" Target="../media/image44.jpeg"/></Relationships>
</file>

<file path=ppt/slides/_rels/slide12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image" Target="../media/image47.jpg"/><Relationship Id="rId4" Type="http://schemas.openxmlformats.org/officeDocument/2006/relationships/image" Target="../media/image46.jpg"/></Relationships>
</file>

<file path=ppt/slides/_rels/slide12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8.xml"/><Relationship Id="rId1" Type="http://schemas.openxmlformats.org/officeDocument/2006/relationships/slideLayout" Target="../slideLayouts/slideLayout8.xml"/><Relationship Id="rId5" Type="http://schemas.openxmlformats.org/officeDocument/2006/relationships/image" Target="../media/image49.jpg"/><Relationship Id="rId4" Type="http://schemas.openxmlformats.org/officeDocument/2006/relationships/image" Target="../media/image4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57.emf"/></Relationships>
</file>

<file path=ppt/slides/_rels/slide1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1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hyperlink" Target="https://www.probabilitymanagement.org/" TargetMode="Externa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64.tif"/><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notesSlide" Target="../notesSlides/notesSlide84.xml"/><Relationship Id="rId1" Type="http://schemas.openxmlformats.org/officeDocument/2006/relationships/slideLayout" Target="../slideLayouts/slideLayout15.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 Id="rId9" Type="http://schemas.openxmlformats.org/officeDocument/2006/relationships/image" Target="../media/image74.emf"/></Relationships>
</file>

<file path=ppt/slides/_rels/slide15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3.xml"/><Relationship Id="rId4" Type="http://schemas.openxmlformats.org/officeDocument/2006/relationships/image" Target="../media/image6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3" Type="http://schemas.openxmlformats.org/officeDocument/2006/relationships/image" Target="../media/image77.tif"/><Relationship Id="rId2" Type="http://schemas.openxmlformats.org/officeDocument/2006/relationships/notesSlide" Target="../notesSlides/notesSlide87.xml"/><Relationship Id="rId1" Type="http://schemas.openxmlformats.org/officeDocument/2006/relationships/slideLayout" Target="../slideLayouts/slideLayout15.xml"/><Relationship Id="rId5" Type="http://schemas.openxmlformats.org/officeDocument/2006/relationships/image" Target="../media/image79.tif"/><Relationship Id="rId4" Type="http://schemas.openxmlformats.org/officeDocument/2006/relationships/image" Target="../media/image78.tif"/></Relationships>
</file>

<file path=ppt/slides/_rels/slide164.xml.rels><?xml version="1.0" encoding="UTF-8" standalone="yes"?>
<Relationships xmlns="http://schemas.openxmlformats.org/package/2006/relationships"><Relationship Id="rId3" Type="http://schemas.openxmlformats.org/officeDocument/2006/relationships/image" Target="../media/image77.tif"/><Relationship Id="rId7"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15.xml"/><Relationship Id="rId6" Type="http://schemas.openxmlformats.org/officeDocument/2006/relationships/image" Target="../media/image80.png"/><Relationship Id="rId5" Type="http://schemas.openxmlformats.org/officeDocument/2006/relationships/image" Target="../media/image79.tif"/><Relationship Id="rId4" Type="http://schemas.openxmlformats.org/officeDocument/2006/relationships/image" Target="../media/image78.tif"/></Relationships>
</file>

<file path=ppt/slides/_rels/slide1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83.tif"/><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840.png"/><Relationship Id="rId5" Type="http://schemas.openxmlformats.org/officeDocument/2006/relationships/image" Target="../media/image84.png"/><Relationship Id="rId4" Type="http://schemas.openxmlformats.org/officeDocument/2006/relationships/package" Target="../embeddings/Microsoft_Word_Document.docx"/></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17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1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89.tif"/><Relationship Id="rId5" Type="http://schemas.openxmlformats.org/officeDocument/2006/relationships/image" Target="../media/image88.png"/><Relationship Id="rId4" Type="http://schemas.openxmlformats.org/officeDocument/2006/relationships/package" Target="../embeddings/Microsoft_Word_Document1.docx"/></Relationships>
</file>

<file path=ppt/slides/_rels/slide1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92.png"/><Relationship Id="rId5" Type="http://schemas.openxmlformats.org/officeDocument/2006/relationships/package" Target="../embeddings/Microsoft_Word_Document2.docx"/><Relationship Id="rId4" Type="http://schemas.openxmlformats.org/officeDocument/2006/relationships/image" Target="../media/image9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3" Type="http://schemas.openxmlformats.org/officeDocument/2006/relationships/image" Target="../media/image64.tif"/><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9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20.xml"/><Relationship Id="rId1" Type="http://schemas.openxmlformats.org/officeDocument/2006/relationships/slideLayout" Target="../slideLayouts/slideLayout9.xml"/><Relationship Id="rId4" Type="http://schemas.openxmlformats.org/officeDocument/2006/relationships/image" Target="../media/image10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31.xml"/><Relationship Id="rId1" Type="http://schemas.openxmlformats.org/officeDocument/2006/relationships/slideLayout" Target="../slideLayouts/slideLayout8.xml"/><Relationship Id="rId4" Type="http://schemas.openxmlformats.org/officeDocument/2006/relationships/image" Target="../media/image108.emf"/></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33.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229.xml.rels><?xml version="1.0" encoding="UTF-8" standalone="yes"?>
<Relationships xmlns="http://schemas.openxmlformats.org/package/2006/relationships"><Relationship Id="rId2" Type="http://schemas.openxmlformats.org/officeDocument/2006/relationships/image" Target="../media/image111.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image" Target="../media/image113.tiff"/><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image" Target="../media/image118.tiff"/><Relationship Id="rId1" Type="http://schemas.openxmlformats.org/officeDocument/2006/relationships/slideLayout" Target="../slideLayouts/slideLayout8.xml"/><Relationship Id="rId5" Type="http://schemas.openxmlformats.org/officeDocument/2006/relationships/image" Target="../media/image120.tiff"/><Relationship Id="rId4" Type="http://schemas.openxmlformats.org/officeDocument/2006/relationships/image" Target="../media/image117.jpg"/></Relationships>
</file>

<file path=ppt/slides/_rels/slide244.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3.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2.xml"/></Relationships>
</file>

<file path=ppt/slides/_rels/slide254.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2.xml"/></Relationships>
</file>

<file path=ppt/slides/_rels/slide25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www.infoq.com/articles/noestimates-monte-carlo" TargetMode="External"/><Relationship Id="rId2" Type="http://schemas.openxmlformats.org/officeDocument/2006/relationships/hyperlink" Target="http://www.infoq.com/author/Dimitar-Bakardzhiev" TargetMode="External"/><Relationship Id="rId1" Type="http://schemas.openxmlformats.org/officeDocument/2006/relationships/slideLayout" Target="../slideLayouts/slideLayout9.xml"/><Relationship Id="rId6" Type="http://schemas.openxmlformats.org/officeDocument/2006/relationships/image" Target="../media/image4.jpg"/><Relationship Id="rId5" Type="http://schemas.openxmlformats.org/officeDocument/2006/relationships/hyperlink" Target="http://www.infoq.com/articles/probabilistic-project-planning" TargetMode="External"/><Relationship Id="rId4" Type="http://schemas.openxmlformats.org/officeDocument/2006/relationships/hyperlink" Target="http://www.infoq.com/articles/probabilistic-project-sizing"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Probabilistic planning</a:t>
            </a:r>
          </a:p>
        </p:txBody>
      </p:sp>
      <p:sp>
        <p:nvSpPr>
          <p:cNvPr id="3" name="Subtitle 2"/>
          <p:cNvSpPr>
            <a:spLocks noGrp="1"/>
          </p:cNvSpPr>
          <p:nvPr>
            <p:ph type="subTitle" idx="1"/>
          </p:nvPr>
        </p:nvSpPr>
        <p:spPr/>
        <p:txBody>
          <a:bodyPr/>
          <a:lstStyle/>
          <a:p>
            <a:r>
              <a:rPr lang="en-US" dirty="0"/>
              <a:t>Workshop</a:t>
            </a:r>
          </a:p>
          <a:p>
            <a:r>
              <a:rPr lang="en-US" dirty="0"/>
              <a:t>Dimitar Bakardzhiev</a:t>
            </a:r>
          </a:p>
        </p:txBody>
      </p:sp>
    </p:spTree>
    <p:extLst>
      <p:ext uri="{BB962C8B-B14F-4D97-AF65-F5344CB8AC3E}">
        <p14:creationId xmlns:p14="http://schemas.microsoft.com/office/powerpoint/2010/main" val="175443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2802" y="2133600"/>
            <a:ext cx="10591801" cy="3293017"/>
          </a:xfrm>
          <a:prstGeom prst="rect">
            <a:avLst/>
          </a:prstGeom>
          <a:solidFill>
            <a:schemeClr val="bg1"/>
          </a:solidFill>
        </p:spPr>
        <p:txBody>
          <a:bodyPr wrap="square" rtlCol="0">
            <a:spAutoFit/>
          </a:bodyPr>
          <a:lstStyle/>
          <a:p>
            <a:pPr algn="ctr"/>
            <a:r>
              <a:rPr lang="en-US" sz="10666" dirty="0">
                <a:solidFill>
                  <a:srgbClr val="0070C0"/>
                </a:solidFill>
                <a:latin typeface="Arial Black" panose="020B0A04020102020204" pitchFamily="34" charset="0"/>
              </a:rPr>
              <a:t>Hello</a:t>
            </a:r>
          </a:p>
          <a:p>
            <a:pPr algn="ctr"/>
            <a:endParaRPr lang="en-US" sz="3733" dirty="0">
              <a:solidFill>
                <a:srgbClr val="0070C0"/>
              </a:solidFill>
              <a:latin typeface="Arial Black" panose="020B0A04020102020204" pitchFamily="34" charset="0"/>
            </a:endParaRPr>
          </a:p>
          <a:p>
            <a:pPr algn="ctr"/>
            <a:r>
              <a:rPr lang="en-US" sz="6400" dirty="0">
                <a:solidFill>
                  <a:srgbClr val="0070C0"/>
                </a:solidFill>
                <a:latin typeface="Arial Black" panose="020B0A04020102020204" pitchFamily="34" charset="0"/>
              </a:rPr>
              <a:t>My Name is…..</a:t>
            </a:r>
          </a:p>
        </p:txBody>
      </p:sp>
      <p:sp>
        <p:nvSpPr>
          <p:cNvPr id="3" name="Title 2"/>
          <p:cNvSpPr>
            <a:spLocks noGrp="1"/>
          </p:cNvSpPr>
          <p:nvPr>
            <p:ph type="title"/>
          </p:nvPr>
        </p:nvSpPr>
        <p:spPr/>
        <p:txBody>
          <a:bodyPr/>
          <a:lstStyle/>
          <a:p>
            <a:r>
              <a:rPr lang="en-US" dirty="0"/>
              <a:t>Introductions</a:t>
            </a:r>
          </a:p>
        </p:txBody>
      </p:sp>
      <p:sp>
        <p:nvSpPr>
          <p:cNvPr id="6" name="Rounded Rectangle 5"/>
          <p:cNvSpPr/>
          <p:nvPr/>
        </p:nvSpPr>
        <p:spPr>
          <a:xfrm>
            <a:off x="1549399" y="1676401"/>
            <a:ext cx="9347200" cy="38100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141568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394378"/>
            <a:ext cx="8515291" cy="748988"/>
          </a:xfrm>
        </p:spPr>
        <p:txBody>
          <a:bodyPr/>
          <a:lstStyle/>
          <a:p>
            <a:pPr marL="0" indent="0">
              <a:buNone/>
            </a:pPr>
            <a:r>
              <a:rPr lang="en-US" sz="4267" dirty="0">
                <a:latin typeface="+mj-lt"/>
              </a:rPr>
              <a:t>Total story points for the project</a:t>
            </a:r>
            <a:endParaRPr lang="bg-BG" sz="4267" dirty="0">
              <a:latin typeface="+mj-lt"/>
            </a:endParaRPr>
          </a:p>
        </p:txBody>
      </p:sp>
      <p:sp>
        <p:nvSpPr>
          <p:cNvPr id="4" name="Text Placeholder 2"/>
          <p:cNvSpPr txBox="1">
            <a:spLocks/>
          </p:cNvSpPr>
          <p:nvPr/>
        </p:nvSpPr>
        <p:spPr>
          <a:xfrm>
            <a:off x="1862798" y="4046211"/>
            <a:ext cx="8538092" cy="1675587"/>
          </a:xfrm>
          <a:prstGeom prst="rect">
            <a:avLst/>
          </a:prstGeom>
          <a:noFill/>
        </p:spPr>
        <p:txBody>
          <a:bodyPr wrap="square" rtlCol="0">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36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9pPr>
          </a:lstStyle>
          <a:p>
            <a:r>
              <a:rPr lang="en-US" sz="2572" dirty="0"/>
              <a:t>Where:</a:t>
            </a:r>
          </a:p>
          <a:p>
            <a:r>
              <a:rPr lang="en-US" sz="2572" dirty="0"/>
              <a:t>   is an unbiased estimator of the total story points for the project.</a:t>
            </a:r>
          </a:p>
          <a:p>
            <a:r>
              <a:rPr lang="en-US" sz="2572" dirty="0">
                <a:latin typeface="Cambria Math" panose="02040503050406030204" pitchFamily="18" charset="0"/>
                <a:ea typeface="Cambria Math" panose="02040503050406030204" pitchFamily="18" charset="0"/>
              </a:rPr>
              <a:t>m</a:t>
            </a:r>
            <a:r>
              <a:rPr lang="en-US" sz="2572" dirty="0"/>
              <a:t> is the number of estimates done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897" y="1834537"/>
            <a:ext cx="8539616" cy="168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03" y="4321467"/>
            <a:ext cx="494080" cy="55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50007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Algorithm</a:t>
            </a:r>
          </a:p>
        </p:txBody>
      </p:sp>
      <p:sp>
        <p:nvSpPr>
          <p:cNvPr id="3" name="Text Placeholder 2"/>
          <p:cNvSpPr>
            <a:spLocks noGrp="1"/>
          </p:cNvSpPr>
          <p:nvPr>
            <p:ph idx="1"/>
          </p:nvPr>
        </p:nvSpPr>
        <p:spPr/>
        <p:txBody>
          <a:bodyPr>
            <a:normAutofit fontScale="92500" lnSpcReduction="20000"/>
          </a:bodyPr>
          <a:lstStyle/>
          <a:p>
            <a:pPr marL="530651" indent="-530651">
              <a:buFont typeface="+mj-lt"/>
              <a:buAutoNum type="arabicPeriod"/>
            </a:pPr>
            <a:r>
              <a:rPr lang="en-US" dirty="0"/>
              <a:t>Divide the project scope into epics.</a:t>
            </a:r>
          </a:p>
          <a:p>
            <a:pPr marL="530651" indent="-530651">
              <a:buFont typeface="+mj-lt"/>
              <a:buAutoNum type="arabicPeriod"/>
            </a:pPr>
            <a:r>
              <a:rPr lang="en-US" dirty="0"/>
              <a:t>Randomly sample one of the epics</a:t>
            </a:r>
          </a:p>
          <a:p>
            <a:pPr marL="530651" indent="-530651">
              <a:buFont typeface="+mj-lt"/>
              <a:buAutoNum type="arabicPeriod"/>
            </a:pPr>
            <a:r>
              <a:rPr lang="en-US" dirty="0"/>
              <a:t>Analyze how many stories are in the epic. Write down the number of stories.</a:t>
            </a:r>
          </a:p>
          <a:p>
            <a:pPr marL="530651" indent="-530651">
              <a:buFont typeface="+mj-lt"/>
              <a:buAutoNum type="arabicPeriod"/>
            </a:pPr>
            <a:r>
              <a:rPr lang="en-US" dirty="0"/>
              <a:t>Randomly sample one of the stories of the epic from p.2</a:t>
            </a:r>
          </a:p>
          <a:p>
            <a:pPr marL="530651" indent="-530651">
              <a:buFont typeface="+mj-lt"/>
              <a:buAutoNum type="arabicPeriod"/>
            </a:pPr>
            <a:r>
              <a:rPr lang="en-US" dirty="0"/>
              <a:t>Estimate the story points for the story from p.4</a:t>
            </a:r>
          </a:p>
          <a:p>
            <a:pPr marL="530651" indent="-530651">
              <a:buFont typeface="+mj-lt"/>
              <a:buAutoNum type="arabicPeriod"/>
            </a:pPr>
            <a:r>
              <a:rPr lang="en-US" dirty="0"/>
              <a:t>Using formula (3) calculate one estimate of the total story points for the project</a:t>
            </a:r>
          </a:p>
          <a:p>
            <a:pPr marL="530651" indent="-530651">
              <a:buFont typeface="+mj-lt"/>
              <a:buAutoNum type="arabicPeriod"/>
            </a:pPr>
            <a:r>
              <a:rPr lang="en-US" dirty="0"/>
              <a:t>Repeat points 2-6 between 7 and 11 times</a:t>
            </a:r>
          </a:p>
          <a:p>
            <a:pPr marL="530651" indent="-530651">
              <a:buFont typeface="+mj-lt"/>
              <a:buAutoNum type="arabicPeriod"/>
            </a:pPr>
            <a:r>
              <a:rPr lang="en-US" dirty="0"/>
              <a:t>Using formula (4) calculate the total story points for the project</a:t>
            </a:r>
          </a:p>
        </p:txBody>
      </p:sp>
    </p:spTree>
    <p:extLst>
      <p:ext uri="{BB962C8B-B14F-4D97-AF65-F5344CB8AC3E}">
        <p14:creationId xmlns:p14="http://schemas.microsoft.com/office/powerpoint/2010/main" val="24602525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Following is a calculation with data from a real </a:t>
            </a:r>
            <a:r>
              <a:rPr lang="en-US" dirty="0" err="1"/>
              <a:t>ScrumDo.com</a:t>
            </a:r>
            <a:r>
              <a:rPr lang="en-US" dirty="0"/>
              <a:t> project. When the project finished there were delivered 20 epics, 176 user stories and a total of 573,5 story points.</a:t>
            </a:r>
          </a:p>
        </p:txBody>
      </p:sp>
    </p:spTree>
    <p:extLst>
      <p:ext uri="{BB962C8B-B14F-4D97-AF65-F5344CB8AC3E}">
        <p14:creationId xmlns:p14="http://schemas.microsoft.com/office/powerpoint/2010/main" val="3224516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893124" y="2747496"/>
            <a:ext cx="8339152"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1: Break your project down into epics and number them sequentially, starting from 1</a:t>
            </a:r>
          </a:p>
        </p:txBody>
      </p:sp>
      <p:sp>
        <p:nvSpPr>
          <p:cNvPr id="2" name="Rounded Rectangle 1"/>
          <p:cNvSpPr/>
          <p:nvPr/>
        </p:nvSpPr>
        <p:spPr>
          <a:xfrm>
            <a:off x="4784426" y="1886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Project</a:t>
            </a:r>
            <a:endParaRPr lang="bg-BG" dirty="0"/>
          </a:p>
        </p:txBody>
      </p:sp>
      <p:sp>
        <p:nvSpPr>
          <p:cNvPr id="4" name="Rounded Rectangle 3"/>
          <p:cNvSpPr/>
          <p:nvPr/>
        </p:nvSpPr>
        <p:spPr>
          <a:xfrm>
            <a:off x="1621218" y="1910989"/>
            <a:ext cx="38764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3" name="TextBox 22"/>
          <p:cNvSpPr txBox="1"/>
          <p:nvPr/>
        </p:nvSpPr>
        <p:spPr>
          <a:xfrm>
            <a:off x="7320323" y="137207"/>
            <a:ext cx="1037463" cy="400110"/>
          </a:xfrm>
          <a:prstGeom prst="rect">
            <a:avLst/>
          </a:prstGeom>
          <a:noFill/>
          <a:ln>
            <a:solidFill>
              <a:schemeClr val="accent1"/>
            </a:solidFill>
          </a:ln>
        </p:spPr>
        <p:txBody>
          <a:bodyPr wrap="none" rtlCol="0">
            <a:spAutoFit/>
          </a:bodyPr>
          <a:lstStyle/>
          <a:p>
            <a:r>
              <a:rPr lang="en-US" sz="2000" b="1" dirty="0">
                <a:solidFill>
                  <a:schemeClr val="accent1"/>
                </a:solidFill>
              </a:rPr>
              <a:t>20 Epics</a:t>
            </a:r>
          </a:p>
        </p:txBody>
      </p:sp>
      <p:sp>
        <p:nvSpPr>
          <p:cNvPr id="24" name="Rounded Rectangle 23"/>
          <p:cNvSpPr/>
          <p:nvPr/>
        </p:nvSpPr>
        <p:spPr>
          <a:xfrm>
            <a:off x="2093967" y="1910989"/>
            <a:ext cx="36887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5" name="Rounded Rectangle 24"/>
          <p:cNvSpPr/>
          <p:nvPr/>
        </p:nvSpPr>
        <p:spPr>
          <a:xfrm>
            <a:off x="2547940" y="1910989"/>
            <a:ext cx="34858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6" name="Rounded Rectangle 25"/>
          <p:cNvSpPr/>
          <p:nvPr/>
        </p:nvSpPr>
        <p:spPr>
          <a:xfrm>
            <a:off x="5260899"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7" name="Rounded Rectangle 26"/>
          <p:cNvSpPr/>
          <p:nvPr/>
        </p:nvSpPr>
        <p:spPr>
          <a:xfrm>
            <a:off x="5693319" y="1910989"/>
            <a:ext cx="361272"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8" name="Rounded Rectangle 27"/>
          <p:cNvSpPr/>
          <p:nvPr/>
        </p:nvSpPr>
        <p:spPr>
          <a:xfrm>
            <a:off x="6139695" y="1910989"/>
            <a:ext cx="34036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9" name="Rounded Rectangle 28"/>
          <p:cNvSpPr/>
          <p:nvPr/>
        </p:nvSpPr>
        <p:spPr>
          <a:xfrm>
            <a:off x="6565167"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0" name="Rounded Rectangle 29"/>
          <p:cNvSpPr/>
          <p:nvPr/>
        </p:nvSpPr>
        <p:spPr>
          <a:xfrm>
            <a:off x="2981631" y="1910989"/>
            <a:ext cx="31504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1" name="Rounded Rectangle 30"/>
          <p:cNvSpPr/>
          <p:nvPr/>
        </p:nvSpPr>
        <p:spPr>
          <a:xfrm>
            <a:off x="3381782" y="1910989"/>
            <a:ext cx="40548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2" name="Rounded Rectangle 31"/>
          <p:cNvSpPr/>
          <p:nvPr/>
        </p:nvSpPr>
        <p:spPr>
          <a:xfrm>
            <a:off x="3872372" y="1910989"/>
            <a:ext cx="36426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3" name="Rounded Rectangle 32"/>
          <p:cNvSpPr/>
          <p:nvPr/>
        </p:nvSpPr>
        <p:spPr>
          <a:xfrm>
            <a:off x="4321740" y="1910989"/>
            <a:ext cx="39340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4" name="Rounded Rectangle 33"/>
          <p:cNvSpPr/>
          <p:nvPr/>
        </p:nvSpPr>
        <p:spPr>
          <a:xfrm>
            <a:off x="4800253" y="1910989"/>
            <a:ext cx="375543"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5" name="Rounded Rectangle 34"/>
          <p:cNvSpPr/>
          <p:nvPr/>
        </p:nvSpPr>
        <p:spPr>
          <a:xfrm>
            <a:off x="7468336" y="191098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6" name="Rounded Rectangle 35"/>
          <p:cNvSpPr/>
          <p:nvPr/>
        </p:nvSpPr>
        <p:spPr>
          <a:xfrm>
            <a:off x="7949369" y="1910989"/>
            <a:ext cx="375139"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7" name="Rounded Rectangle 36"/>
          <p:cNvSpPr/>
          <p:nvPr/>
        </p:nvSpPr>
        <p:spPr>
          <a:xfrm>
            <a:off x="840961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8" name="Rounded Rectangle 37"/>
          <p:cNvSpPr/>
          <p:nvPr/>
        </p:nvSpPr>
        <p:spPr>
          <a:xfrm>
            <a:off x="885365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9" name="Rounded Rectangle 38"/>
          <p:cNvSpPr/>
          <p:nvPr/>
        </p:nvSpPr>
        <p:spPr>
          <a:xfrm>
            <a:off x="9267960" y="19271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0" name="Rounded Rectangle 39"/>
          <p:cNvSpPr/>
          <p:nvPr/>
        </p:nvSpPr>
        <p:spPr>
          <a:xfrm>
            <a:off x="9778723" y="1910989"/>
            <a:ext cx="36845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1" name="Rounded Rectangle 40"/>
          <p:cNvSpPr/>
          <p:nvPr/>
        </p:nvSpPr>
        <p:spPr>
          <a:xfrm>
            <a:off x="10232276" y="1910989"/>
            <a:ext cx="33850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3" name="Rounded Rectangle 42"/>
          <p:cNvSpPr/>
          <p:nvPr/>
        </p:nvSpPr>
        <p:spPr>
          <a:xfrm>
            <a:off x="6997589" y="1910989"/>
            <a:ext cx="385644"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46" name="Elbow Connector 45"/>
          <p:cNvCxnSpPr>
            <a:stCxn id="2" idx="2"/>
            <a:endCxn id="4" idx="0"/>
          </p:cNvCxnSpPr>
          <p:nvPr/>
        </p:nvCxnSpPr>
        <p:spPr>
          <a:xfrm rot="5400000">
            <a:off x="3210073" y="-640616"/>
            <a:ext cx="1156572" cy="394663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2" idx="2"/>
            <a:endCxn id="24" idx="0"/>
          </p:cNvCxnSpPr>
          <p:nvPr/>
        </p:nvCxnSpPr>
        <p:spPr>
          <a:xfrm rot="5400000">
            <a:off x="3441754" y="-408934"/>
            <a:ext cx="1156572" cy="348327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2" idx="2"/>
            <a:endCxn id="25" idx="0"/>
          </p:cNvCxnSpPr>
          <p:nvPr/>
        </p:nvCxnSpPr>
        <p:spPr>
          <a:xfrm rot="5400000">
            <a:off x="3663670" y="-187018"/>
            <a:ext cx="1156572" cy="303944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2" idx="2"/>
            <a:endCxn id="30" idx="0"/>
          </p:cNvCxnSpPr>
          <p:nvPr/>
        </p:nvCxnSpPr>
        <p:spPr>
          <a:xfrm rot="5400000">
            <a:off x="3872130" y="21441"/>
            <a:ext cx="1156572" cy="262252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8" name="Elbow Connector 57"/>
          <p:cNvCxnSpPr>
            <a:stCxn id="2" idx="2"/>
            <a:endCxn id="31" idx="0"/>
          </p:cNvCxnSpPr>
          <p:nvPr/>
        </p:nvCxnSpPr>
        <p:spPr>
          <a:xfrm rot="5400000">
            <a:off x="4094815" y="244128"/>
            <a:ext cx="1156572" cy="217715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2" idx="2"/>
            <a:endCxn id="32" idx="0"/>
          </p:cNvCxnSpPr>
          <p:nvPr/>
        </p:nvCxnSpPr>
        <p:spPr>
          <a:xfrm rot="5400000">
            <a:off x="4329805" y="479117"/>
            <a:ext cx="1156572" cy="17071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 idx="2"/>
            <a:endCxn id="33" idx="0"/>
          </p:cNvCxnSpPr>
          <p:nvPr/>
        </p:nvCxnSpPr>
        <p:spPr>
          <a:xfrm rot="5400000">
            <a:off x="4561775" y="711088"/>
            <a:ext cx="1156572" cy="12432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2" idx="2"/>
            <a:endCxn id="34" idx="0"/>
          </p:cNvCxnSpPr>
          <p:nvPr/>
        </p:nvCxnSpPr>
        <p:spPr>
          <a:xfrm rot="5400000">
            <a:off x="4796565" y="945877"/>
            <a:ext cx="1156572" cy="77365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2" idx="2"/>
            <a:endCxn id="26" idx="0"/>
          </p:cNvCxnSpPr>
          <p:nvPr/>
        </p:nvCxnSpPr>
        <p:spPr>
          <a:xfrm rot="5400000">
            <a:off x="5019831" y="1169143"/>
            <a:ext cx="1156572" cy="32712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2" idx="2"/>
            <a:endCxn id="27" idx="0"/>
          </p:cNvCxnSpPr>
          <p:nvPr/>
        </p:nvCxnSpPr>
        <p:spPr>
          <a:xfrm rot="16200000" flipH="1">
            <a:off x="5239530" y="1276564"/>
            <a:ext cx="1156572" cy="1122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2" idx="2"/>
            <a:endCxn id="28" idx="0"/>
          </p:cNvCxnSpPr>
          <p:nvPr/>
        </p:nvCxnSpPr>
        <p:spPr>
          <a:xfrm rot="16200000" flipH="1">
            <a:off x="5457493" y="1058604"/>
            <a:ext cx="1156572" cy="54820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 idx="2"/>
            <a:endCxn id="29" idx="0"/>
          </p:cNvCxnSpPr>
          <p:nvPr/>
        </p:nvCxnSpPr>
        <p:spPr>
          <a:xfrm rot="16200000" flipH="1">
            <a:off x="5671966" y="844130"/>
            <a:ext cx="1156572" cy="9771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2" idx="2"/>
            <a:endCxn id="43" idx="0"/>
          </p:cNvCxnSpPr>
          <p:nvPr/>
        </p:nvCxnSpPr>
        <p:spPr>
          <a:xfrm rot="16200000" flipH="1">
            <a:off x="5897758" y="618336"/>
            <a:ext cx="1156572" cy="14287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6" name="Elbow Connector 75"/>
          <p:cNvCxnSpPr>
            <a:stCxn id="2" idx="2"/>
            <a:endCxn id="35" idx="0"/>
          </p:cNvCxnSpPr>
          <p:nvPr/>
        </p:nvCxnSpPr>
        <p:spPr>
          <a:xfrm rot="16200000" flipH="1">
            <a:off x="6135703" y="380391"/>
            <a:ext cx="1156572" cy="19046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2" idx="2"/>
            <a:endCxn id="36" idx="0"/>
          </p:cNvCxnSpPr>
          <p:nvPr/>
        </p:nvCxnSpPr>
        <p:spPr>
          <a:xfrm rot="16200000" flipH="1">
            <a:off x="6371022" y="145072"/>
            <a:ext cx="1156572" cy="237526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0" name="Elbow Connector 79"/>
          <p:cNvCxnSpPr>
            <a:stCxn id="2" idx="2"/>
            <a:endCxn id="37" idx="0"/>
          </p:cNvCxnSpPr>
          <p:nvPr/>
        </p:nvCxnSpPr>
        <p:spPr>
          <a:xfrm rot="16200000" flipH="1">
            <a:off x="6597093" y="-80999"/>
            <a:ext cx="1156572" cy="282740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2" name="Elbow Connector 81"/>
          <p:cNvCxnSpPr>
            <a:stCxn id="2" idx="2"/>
            <a:endCxn id="38" idx="0"/>
          </p:cNvCxnSpPr>
          <p:nvPr/>
        </p:nvCxnSpPr>
        <p:spPr>
          <a:xfrm rot="16200000" flipH="1">
            <a:off x="6819113" y="-303017"/>
            <a:ext cx="1156572" cy="327144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4" name="Elbow Connector 83"/>
          <p:cNvCxnSpPr>
            <a:stCxn id="2" idx="2"/>
            <a:endCxn id="39" idx="0"/>
          </p:cNvCxnSpPr>
          <p:nvPr/>
        </p:nvCxnSpPr>
        <p:spPr>
          <a:xfrm rot="16200000" flipH="1">
            <a:off x="7027415" y="-511320"/>
            <a:ext cx="1172775" cy="37042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6" name="Elbow Connector 85"/>
          <p:cNvCxnSpPr>
            <a:stCxn id="2" idx="2"/>
            <a:endCxn id="40" idx="0"/>
          </p:cNvCxnSpPr>
          <p:nvPr/>
        </p:nvCxnSpPr>
        <p:spPr>
          <a:xfrm rot="16200000" flipH="1">
            <a:off x="7284027" y="-767933"/>
            <a:ext cx="1156572" cy="420127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8" name="Elbow Connector 87"/>
          <p:cNvCxnSpPr>
            <a:stCxn id="2" idx="2"/>
            <a:endCxn id="41" idx="0"/>
          </p:cNvCxnSpPr>
          <p:nvPr/>
        </p:nvCxnSpPr>
        <p:spPr>
          <a:xfrm rot="16200000" flipH="1">
            <a:off x="7503318" y="-987222"/>
            <a:ext cx="1156572" cy="4639852"/>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2462837" y="3235422"/>
            <a:ext cx="7547375"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3: Break each of the sampled epics into stories. Number the stories of each epic sequentially, starting from 1.</a:t>
            </a:r>
          </a:p>
        </p:txBody>
      </p:sp>
      <p:sp>
        <p:nvSpPr>
          <p:cNvPr id="90" name="Rounded Rectangle 89"/>
          <p:cNvSpPr/>
          <p:nvPr/>
        </p:nvSpPr>
        <p:spPr>
          <a:xfrm>
            <a:off x="2084125"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1" name="Rounded Rectangle 90"/>
          <p:cNvSpPr/>
          <p:nvPr/>
        </p:nvSpPr>
        <p:spPr>
          <a:xfrm>
            <a:off x="2192983" y="4231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2" name="Rounded Rectangle 91"/>
          <p:cNvSpPr/>
          <p:nvPr/>
        </p:nvSpPr>
        <p:spPr>
          <a:xfrm>
            <a:off x="2301840"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3" name="Rounded Rectangle 92"/>
          <p:cNvSpPr/>
          <p:nvPr/>
        </p:nvSpPr>
        <p:spPr>
          <a:xfrm>
            <a:off x="2410697"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4" name="Rounded Rectangle 93"/>
          <p:cNvSpPr/>
          <p:nvPr/>
        </p:nvSpPr>
        <p:spPr>
          <a:xfrm>
            <a:off x="251955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5" name="Rounded Rectangle 94"/>
          <p:cNvSpPr/>
          <p:nvPr/>
        </p:nvSpPr>
        <p:spPr>
          <a:xfrm>
            <a:off x="2628411"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6" name="Rounded Rectangle 95"/>
          <p:cNvSpPr/>
          <p:nvPr/>
        </p:nvSpPr>
        <p:spPr>
          <a:xfrm>
            <a:off x="2737268"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7" name="Rounded Rectangle 96"/>
          <p:cNvSpPr/>
          <p:nvPr/>
        </p:nvSpPr>
        <p:spPr>
          <a:xfrm>
            <a:off x="2815825" y="49019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8" name="Rounded Rectangle 97"/>
          <p:cNvSpPr/>
          <p:nvPr/>
        </p:nvSpPr>
        <p:spPr>
          <a:xfrm>
            <a:off x="2912947" y="50107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5</a:t>
            </a:r>
            <a:endParaRPr lang="bg-BG" sz="1285" dirty="0"/>
          </a:p>
        </p:txBody>
      </p:sp>
      <p:sp>
        <p:nvSpPr>
          <p:cNvPr id="99" name="Rounded Rectangle 98"/>
          <p:cNvSpPr/>
          <p:nvPr/>
        </p:nvSpPr>
        <p:spPr>
          <a:xfrm>
            <a:off x="3024341" y="512633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0" name="Rounded Rectangle 99"/>
          <p:cNvSpPr/>
          <p:nvPr/>
        </p:nvSpPr>
        <p:spPr>
          <a:xfrm>
            <a:off x="3158892" y="526151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1" name="Rounded Rectangle 100"/>
          <p:cNvSpPr/>
          <p:nvPr/>
        </p:nvSpPr>
        <p:spPr>
          <a:xfrm>
            <a:off x="3281553" y="5320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2" name="Rounded Rectangle 101"/>
          <p:cNvSpPr/>
          <p:nvPr/>
        </p:nvSpPr>
        <p:spPr>
          <a:xfrm>
            <a:off x="3390411" y="5428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3" name="Rounded Rectangle 102"/>
          <p:cNvSpPr/>
          <p:nvPr/>
        </p:nvSpPr>
        <p:spPr>
          <a:xfrm>
            <a:off x="3499268" y="5537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05" name="Elbow Connector 104"/>
          <p:cNvCxnSpPr>
            <a:stCxn id="24" idx="2"/>
            <a:endCxn id="90" idx="0"/>
          </p:cNvCxnSpPr>
          <p:nvPr/>
        </p:nvCxnSpPr>
        <p:spPr>
          <a:xfrm rot="16200000" flipH="1">
            <a:off x="1457298" y="3297870"/>
            <a:ext cx="1645897" cy="3689"/>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320324" y="501805"/>
            <a:ext cx="1363578" cy="400110"/>
          </a:xfrm>
          <a:prstGeom prst="rect">
            <a:avLst/>
          </a:prstGeom>
          <a:noFill/>
          <a:ln>
            <a:solidFill>
              <a:schemeClr val="accent1"/>
            </a:solidFill>
          </a:ln>
        </p:spPr>
        <p:txBody>
          <a:bodyPr wrap="none" rtlCol="0">
            <a:spAutoFit/>
          </a:bodyPr>
          <a:lstStyle/>
          <a:p>
            <a:r>
              <a:rPr lang="en-US" sz="2000" b="1" dirty="0">
                <a:solidFill>
                  <a:srgbClr val="FF0000"/>
                </a:solidFill>
              </a:rPr>
              <a:t>197</a:t>
            </a:r>
            <a:r>
              <a:rPr lang="en-US" sz="2000" b="1" dirty="0">
                <a:solidFill>
                  <a:schemeClr val="accent1"/>
                </a:solidFill>
              </a:rPr>
              <a:t> Stories</a:t>
            </a:r>
          </a:p>
        </p:txBody>
      </p:sp>
      <p:sp>
        <p:nvSpPr>
          <p:cNvPr id="107" name="Rounded Rectangle 106"/>
          <p:cNvSpPr/>
          <p:nvPr/>
        </p:nvSpPr>
        <p:spPr>
          <a:xfrm>
            <a:off x="6507473"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19" name="Rounded Rectangle 118"/>
          <p:cNvSpPr/>
          <p:nvPr/>
        </p:nvSpPr>
        <p:spPr>
          <a:xfrm>
            <a:off x="6586031" y="4198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20" name="Rounded Rectangle 119"/>
          <p:cNvSpPr/>
          <p:nvPr/>
        </p:nvSpPr>
        <p:spPr>
          <a:xfrm>
            <a:off x="6725188"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1" name="Rounded Rectangle 120"/>
          <p:cNvSpPr/>
          <p:nvPr/>
        </p:nvSpPr>
        <p:spPr>
          <a:xfrm>
            <a:off x="6834045"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2" name="Rounded Rectangle 121"/>
          <p:cNvSpPr/>
          <p:nvPr/>
        </p:nvSpPr>
        <p:spPr>
          <a:xfrm>
            <a:off x="694290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3" name="Rounded Rectangle 122"/>
          <p:cNvSpPr/>
          <p:nvPr/>
        </p:nvSpPr>
        <p:spPr>
          <a:xfrm>
            <a:off x="7051760"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4" name="Rounded Rectangle 123"/>
          <p:cNvSpPr/>
          <p:nvPr/>
        </p:nvSpPr>
        <p:spPr>
          <a:xfrm>
            <a:off x="7160617"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5" name="Rounded Rectangle 124"/>
          <p:cNvSpPr/>
          <p:nvPr/>
        </p:nvSpPr>
        <p:spPr>
          <a:xfrm>
            <a:off x="7269473" y="4884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6" name="Rounded Rectangle 125"/>
          <p:cNvSpPr/>
          <p:nvPr/>
        </p:nvSpPr>
        <p:spPr>
          <a:xfrm>
            <a:off x="7378331" y="4993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7" name="Rounded Rectangle 126"/>
          <p:cNvSpPr/>
          <p:nvPr/>
        </p:nvSpPr>
        <p:spPr>
          <a:xfrm>
            <a:off x="7487188" y="5102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29" name="Elbow Connector 128"/>
          <p:cNvCxnSpPr>
            <a:stCxn id="35" idx="2"/>
            <a:endCxn id="107" idx="0"/>
          </p:cNvCxnSpPr>
          <p:nvPr/>
        </p:nvCxnSpPr>
        <p:spPr>
          <a:xfrm rot="5400000">
            <a:off x="6362922" y="2819284"/>
            <a:ext cx="1645897" cy="96086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0" name="Rounded Rectangle 129"/>
          <p:cNvSpPr/>
          <p:nvPr/>
        </p:nvSpPr>
        <p:spPr>
          <a:xfrm>
            <a:off x="8921640" y="4101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2" name="Rounded Rectangle 131"/>
          <p:cNvSpPr/>
          <p:nvPr/>
        </p:nvSpPr>
        <p:spPr>
          <a:xfrm>
            <a:off x="5118748" y="41740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3" name="Rounded Rectangle 132"/>
          <p:cNvSpPr/>
          <p:nvPr/>
        </p:nvSpPr>
        <p:spPr>
          <a:xfrm>
            <a:off x="7417389" y="4096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4" name="Rounded Rectangle 133"/>
          <p:cNvSpPr/>
          <p:nvPr/>
        </p:nvSpPr>
        <p:spPr>
          <a:xfrm>
            <a:off x="3524285" y="4183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35" name="Rounded Rectangle 134"/>
          <p:cNvSpPr/>
          <p:nvPr/>
        </p:nvSpPr>
        <p:spPr>
          <a:xfrm>
            <a:off x="7526247" y="4205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85" dirty="0"/>
          </a:p>
        </p:txBody>
      </p:sp>
      <p:sp>
        <p:nvSpPr>
          <p:cNvPr id="136" name="Rounded Rectangle 135"/>
          <p:cNvSpPr/>
          <p:nvPr/>
        </p:nvSpPr>
        <p:spPr>
          <a:xfrm>
            <a:off x="7635103" y="4314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7" name="Rounded Rectangle 136"/>
          <p:cNvSpPr/>
          <p:nvPr/>
        </p:nvSpPr>
        <p:spPr>
          <a:xfrm>
            <a:off x="7743960" y="4422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8" name="Rounded Rectangle 137"/>
          <p:cNvSpPr/>
          <p:nvPr/>
        </p:nvSpPr>
        <p:spPr>
          <a:xfrm>
            <a:off x="7852817" y="4531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9" name="Rounded Rectangle 138"/>
          <p:cNvSpPr/>
          <p:nvPr/>
        </p:nvSpPr>
        <p:spPr>
          <a:xfrm>
            <a:off x="7961675" y="4640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0" name="Rounded Rectangle 139"/>
          <p:cNvSpPr/>
          <p:nvPr/>
        </p:nvSpPr>
        <p:spPr>
          <a:xfrm>
            <a:off x="8070532" y="47495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1" name="Rounded Rectangle 140"/>
          <p:cNvSpPr/>
          <p:nvPr/>
        </p:nvSpPr>
        <p:spPr>
          <a:xfrm>
            <a:off x="8179389" y="4858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2" name="Rounded Rectangle 141"/>
          <p:cNvSpPr/>
          <p:nvPr/>
        </p:nvSpPr>
        <p:spPr>
          <a:xfrm>
            <a:off x="8288247" y="4967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3" name="Rounded Rectangle 142"/>
          <p:cNvSpPr/>
          <p:nvPr/>
        </p:nvSpPr>
        <p:spPr>
          <a:xfrm>
            <a:off x="8397103" y="5076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4" name="Rounded Rectangle 143"/>
          <p:cNvSpPr/>
          <p:nvPr/>
        </p:nvSpPr>
        <p:spPr>
          <a:xfrm>
            <a:off x="8505960" y="5184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5" name="Rounded Rectangle 144"/>
          <p:cNvSpPr/>
          <p:nvPr/>
        </p:nvSpPr>
        <p:spPr>
          <a:xfrm>
            <a:off x="8614817" y="5293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6" name="Rounded Rectangle 145"/>
          <p:cNvSpPr/>
          <p:nvPr/>
        </p:nvSpPr>
        <p:spPr>
          <a:xfrm>
            <a:off x="8723675" y="5402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en-US" dirty="0"/>
          </a:p>
        </p:txBody>
      </p:sp>
      <p:cxnSp>
        <p:nvCxnSpPr>
          <p:cNvPr id="148" name="Elbow Connector 147"/>
          <p:cNvCxnSpPr>
            <a:stCxn id="36" idx="2"/>
            <a:endCxn id="133" idx="0"/>
          </p:cNvCxnSpPr>
          <p:nvPr/>
        </p:nvCxnSpPr>
        <p:spPr>
          <a:xfrm rot="5400000">
            <a:off x="7066323" y="3025799"/>
            <a:ext cx="1619648" cy="52158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50" name="Rounded Rectangle 149"/>
          <p:cNvSpPr/>
          <p:nvPr/>
        </p:nvSpPr>
        <p:spPr>
          <a:xfrm>
            <a:off x="5227605" y="42829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1" name="Rounded Rectangle 150"/>
          <p:cNvSpPr/>
          <p:nvPr/>
        </p:nvSpPr>
        <p:spPr>
          <a:xfrm>
            <a:off x="5336463" y="43918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52" name="Rounded Rectangle 151"/>
          <p:cNvSpPr/>
          <p:nvPr/>
        </p:nvSpPr>
        <p:spPr>
          <a:xfrm>
            <a:off x="5445320" y="4500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3" name="Rounded Rectangle 152"/>
          <p:cNvSpPr/>
          <p:nvPr/>
        </p:nvSpPr>
        <p:spPr>
          <a:xfrm>
            <a:off x="5554177" y="4609526"/>
            <a:ext cx="395931" cy="565777"/>
          </a:xfrm>
          <a:prstGeom prst="roundRect">
            <a:avLst>
              <a:gd name="adj" fmla="val 0"/>
            </a:avLst>
          </a:prstGeom>
          <a:solidFill>
            <a:schemeClr val="accent1"/>
          </a:solidFill>
          <a:ln w="254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8</a:t>
            </a:r>
            <a:endParaRPr lang="bg-BG" sz="1285" dirty="0"/>
          </a:p>
        </p:txBody>
      </p:sp>
      <p:sp>
        <p:nvSpPr>
          <p:cNvPr id="154" name="Rounded Rectangle 153"/>
          <p:cNvSpPr/>
          <p:nvPr/>
        </p:nvSpPr>
        <p:spPr>
          <a:xfrm>
            <a:off x="5663033" y="47183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56" name="Elbow Connector 155"/>
          <p:cNvCxnSpPr>
            <a:stCxn id="43" idx="2"/>
            <a:endCxn id="132" idx="0"/>
          </p:cNvCxnSpPr>
          <p:nvPr/>
        </p:nvCxnSpPr>
        <p:spPr>
          <a:xfrm rot="5400000">
            <a:off x="5404897" y="2388584"/>
            <a:ext cx="1697332" cy="187369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58" name="Elbow Connector 157"/>
          <p:cNvCxnSpPr>
            <a:stCxn id="39" idx="2"/>
            <a:endCxn id="130" idx="0"/>
          </p:cNvCxnSpPr>
          <p:nvPr/>
        </p:nvCxnSpPr>
        <p:spPr>
          <a:xfrm rot="5400000">
            <a:off x="8488664" y="3123912"/>
            <a:ext cx="1608203" cy="346321"/>
          </a:xfrm>
          <a:prstGeom prst="bentConnector3">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cxnSp>
      <p:cxnSp>
        <p:nvCxnSpPr>
          <p:cNvPr id="160" name="Elbow Connector 159"/>
          <p:cNvCxnSpPr>
            <a:stCxn id="33" idx="2"/>
            <a:endCxn id="134" idx="0"/>
          </p:cNvCxnSpPr>
          <p:nvPr/>
        </p:nvCxnSpPr>
        <p:spPr>
          <a:xfrm rot="5400000">
            <a:off x="3266924" y="2932093"/>
            <a:ext cx="1706845" cy="796193"/>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61" name="Rounded Rectangle 160"/>
          <p:cNvSpPr/>
          <p:nvPr/>
        </p:nvSpPr>
        <p:spPr>
          <a:xfrm>
            <a:off x="9030497" y="4210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62" name="Rounded Rectangle 161"/>
          <p:cNvSpPr/>
          <p:nvPr/>
        </p:nvSpPr>
        <p:spPr>
          <a:xfrm>
            <a:off x="9139353" y="4318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3" name="Rounded Rectangle 162"/>
          <p:cNvSpPr/>
          <p:nvPr/>
        </p:nvSpPr>
        <p:spPr>
          <a:xfrm>
            <a:off x="9248211" y="4427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4" name="Rounded Rectangle 163"/>
          <p:cNvSpPr/>
          <p:nvPr/>
        </p:nvSpPr>
        <p:spPr>
          <a:xfrm>
            <a:off x="9357068" y="4536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5" name="Rounded Rectangle 164"/>
          <p:cNvSpPr/>
          <p:nvPr/>
        </p:nvSpPr>
        <p:spPr>
          <a:xfrm>
            <a:off x="9465925" y="46454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6" name="Rounded Rectangle 165"/>
          <p:cNvSpPr/>
          <p:nvPr/>
        </p:nvSpPr>
        <p:spPr>
          <a:xfrm>
            <a:off x="9574783" y="47543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7" name="Rounded Rectangle 166"/>
          <p:cNvSpPr/>
          <p:nvPr/>
        </p:nvSpPr>
        <p:spPr>
          <a:xfrm>
            <a:off x="9683640" y="4863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8" name="Rounded Rectangle 167"/>
          <p:cNvSpPr/>
          <p:nvPr/>
        </p:nvSpPr>
        <p:spPr>
          <a:xfrm>
            <a:off x="9792497" y="4972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9" name="Rounded Rectangle 168"/>
          <p:cNvSpPr/>
          <p:nvPr/>
        </p:nvSpPr>
        <p:spPr>
          <a:xfrm>
            <a:off x="9901353" y="5080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70" name="Rounded Rectangle 169"/>
          <p:cNvSpPr/>
          <p:nvPr/>
        </p:nvSpPr>
        <p:spPr>
          <a:xfrm>
            <a:off x="10010211" y="5189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1" name="Rounded Rectangle 170"/>
          <p:cNvSpPr/>
          <p:nvPr/>
        </p:nvSpPr>
        <p:spPr>
          <a:xfrm>
            <a:off x="10119068" y="5298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72" name="Rounded Rectangle 171"/>
          <p:cNvSpPr/>
          <p:nvPr/>
        </p:nvSpPr>
        <p:spPr>
          <a:xfrm>
            <a:off x="3633143" y="42924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2</a:t>
            </a:r>
            <a:endParaRPr lang="bg-BG" sz="1285" dirty="0"/>
          </a:p>
        </p:txBody>
      </p:sp>
      <p:sp>
        <p:nvSpPr>
          <p:cNvPr id="173" name="Rounded Rectangle 172"/>
          <p:cNvSpPr/>
          <p:nvPr/>
        </p:nvSpPr>
        <p:spPr>
          <a:xfrm>
            <a:off x="3742000" y="440132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4" name="Rounded Rectangle 173"/>
          <p:cNvSpPr/>
          <p:nvPr/>
        </p:nvSpPr>
        <p:spPr>
          <a:xfrm>
            <a:off x="3850857" y="45101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5" name="Rounded Rectangle 174"/>
          <p:cNvSpPr/>
          <p:nvPr/>
        </p:nvSpPr>
        <p:spPr>
          <a:xfrm>
            <a:off x="3959713" y="461904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6" name="Rounded Rectangle 175"/>
          <p:cNvSpPr/>
          <p:nvPr/>
        </p:nvSpPr>
        <p:spPr>
          <a:xfrm>
            <a:off x="4068571" y="47278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7" name="Rounded Rectangle 176"/>
          <p:cNvSpPr/>
          <p:nvPr/>
        </p:nvSpPr>
        <p:spPr>
          <a:xfrm>
            <a:off x="4177428" y="48367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8" name="Rounded Rectangle 177"/>
          <p:cNvSpPr/>
          <p:nvPr/>
        </p:nvSpPr>
        <p:spPr>
          <a:xfrm>
            <a:off x="4286285" y="4945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80" name="Rectangle 179"/>
          <p:cNvSpPr/>
          <p:nvPr/>
        </p:nvSpPr>
        <p:spPr>
          <a:xfrm>
            <a:off x="2577326" y="3068960"/>
            <a:ext cx="7195423" cy="400110"/>
          </a:xfrm>
          <a:prstGeom prst="rect">
            <a:avLst/>
          </a:prstGeom>
          <a:noFill/>
          <a:ln>
            <a:solidFill>
              <a:schemeClr val="accent1"/>
            </a:solidFill>
          </a:ln>
        </p:spPr>
        <p:txBody>
          <a:bodyPr wrap="square" rtlCol="0">
            <a:spAutoFit/>
          </a:bodyPr>
          <a:lstStyle/>
          <a:p>
            <a:pPr algn="ctr"/>
            <a:r>
              <a:rPr lang="en-US" sz="2000" b="1" dirty="0">
                <a:solidFill>
                  <a:schemeClr val="accent1"/>
                </a:solidFill>
              </a:rPr>
              <a:t>Step 2: Randomly sample 7 epics. Duplicates are allowed!</a:t>
            </a:r>
          </a:p>
        </p:txBody>
      </p:sp>
      <p:sp useBgFill="1">
        <p:nvSpPr>
          <p:cNvPr id="3" name="Rectangle 2"/>
          <p:cNvSpPr/>
          <p:nvPr/>
        </p:nvSpPr>
        <p:spPr>
          <a:xfrm>
            <a:off x="3042484" y="2695257"/>
            <a:ext cx="6367585" cy="1015663"/>
          </a:xfrm>
          <a:prstGeom prst="rect">
            <a:avLst/>
          </a:prstGeom>
          <a:ln>
            <a:solidFill>
              <a:schemeClr val="accent1"/>
            </a:solidFill>
          </a:ln>
          <a:effectLst>
            <a:outerShdw blurRad="50800" dist="50800" dir="5400000" algn="ctr" rotWithShape="0">
              <a:srgbClr val="000000"/>
            </a:outerShdw>
          </a:effectLst>
        </p:spPr>
        <p:txBody>
          <a:bodyPr wrap="square" rtlCol="0">
            <a:spAutoFit/>
          </a:bodyPr>
          <a:lstStyle/>
          <a:p>
            <a:pPr algn="ctr"/>
            <a:r>
              <a:rPr lang="en-US" sz="2000" b="1" dirty="0">
                <a:solidFill>
                  <a:schemeClr val="accent1"/>
                </a:solidFill>
              </a:rPr>
              <a:t>Step 4: Randomly sample one story from each epic.</a:t>
            </a:r>
          </a:p>
          <a:p>
            <a:pPr algn="ctr"/>
            <a:r>
              <a:rPr lang="en-US" sz="2000" b="1" dirty="0">
                <a:solidFill>
                  <a:schemeClr val="accent1"/>
                </a:solidFill>
              </a:rPr>
              <a:t>Step 5: Estimate the size of each of the sampled stories in Story Points</a:t>
            </a:r>
          </a:p>
        </p:txBody>
      </p:sp>
      <p:sp>
        <p:nvSpPr>
          <p:cNvPr id="128" name="TextBox 127"/>
          <p:cNvSpPr txBox="1"/>
          <p:nvPr/>
        </p:nvSpPr>
        <p:spPr>
          <a:xfrm>
            <a:off x="7330423" y="890069"/>
            <a:ext cx="1908086" cy="400110"/>
          </a:xfrm>
          <a:prstGeom prst="rect">
            <a:avLst/>
          </a:prstGeom>
          <a:noFill/>
          <a:ln>
            <a:solidFill>
              <a:schemeClr val="accent1"/>
            </a:solidFill>
          </a:ln>
        </p:spPr>
        <p:txBody>
          <a:bodyPr wrap="none" rtlCol="0">
            <a:spAutoFit/>
          </a:bodyPr>
          <a:lstStyle/>
          <a:p>
            <a:r>
              <a:rPr lang="en-US" sz="2000" b="1" dirty="0">
                <a:solidFill>
                  <a:srgbClr val="FF0000"/>
                </a:solidFill>
              </a:rPr>
              <a:t>500</a:t>
            </a:r>
            <a:r>
              <a:rPr lang="en-US" sz="2000" b="1" dirty="0">
                <a:solidFill>
                  <a:schemeClr val="accent1"/>
                </a:solidFill>
              </a:rPr>
              <a:t> Story Points</a:t>
            </a:r>
          </a:p>
        </p:txBody>
      </p:sp>
    </p:spTree>
    <p:extLst>
      <p:ext uri="{BB962C8B-B14F-4D97-AF65-F5344CB8AC3E}">
        <p14:creationId xmlns:p14="http://schemas.microsoft.com/office/powerpoint/2010/main" val="151094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0" nodeType="clickEffect">
                                  <p:stCondLst>
                                    <p:cond delay="0"/>
                                  </p:stCondLst>
                                  <p:childTnLst>
                                    <p:anim calcmode="lin" valueType="num">
                                      <p:cBhvr additive="base">
                                        <p:cTn id="12" dur="500"/>
                                        <p:tgtEl>
                                          <p:spTgt spid="44"/>
                                        </p:tgtEl>
                                        <p:attrNameLst>
                                          <p:attrName>ppt_y</p:attrName>
                                        </p:attrNameLst>
                                      </p:cBhvr>
                                      <p:tavLst>
                                        <p:tav tm="0">
                                          <p:val>
                                            <p:strVal val="#ppt_y"/>
                                          </p:val>
                                        </p:tav>
                                        <p:tav tm="100000">
                                          <p:val>
                                            <p:strVal val="#ppt_y+#ppt_h*1.125000"/>
                                          </p:val>
                                        </p:tav>
                                      </p:tavLst>
                                    </p:anim>
                                    <p:animEffect transition="out" filter="wipe(down)">
                                      <p:cBhvr>
                                        <p:cTn id="13" dur="500"/>
                                        <p:tgtEl>
                                          <p:spTgt spid="44"/>
                                        </p:tgtEl>
                                      </p:cBhvr>
                                    </p:animEffect>
                                    <p:set>
                                      <p:cBhvr>
                                        <p:cTn id="14" dur="1" fill="hold">
                                          <p:stCondLst>
                                            <p:cond delay="499"/>
                                          </p:stCondLst>
                                        </p:cTn>
                                        <p:tgtEl>
                                          <p:spTgt spid="4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fill="hold"/>
                                        <p:tgtEl>
                                          <p:spTgt spid="56"/>
                                        </p:tgtEl>
                                        <p:attrNameLst>
                                          <p:attrName>ppt_x</p:attrName>
                                        </p:attrNameLst>
                                      </p:cBhvr>
                                      <p:tavLst>
                                        <p:tav tm="0">
                                          <p:val>
                                            <p:strVal val="#ppt_x"/>
                                          </p:val>
                                        </p:tav>
                                        <p:tav tm="100000">
                                          <p:val>
                                            <p:strVal val="#ppt_x"/>
                                          </p:val>
                                        </p:tav>
                                      </p:tavLst>
                                    </p:anim>
                                    <p:anim calcmode="lin" valueType="num">
                                      <p:cBhvr additive="base">
                                        <p:cTn id="36" dur="500" fill="hold"/>
                                        <p:tgtEl>
                                          <p:spTgt spid="56"/>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ppt_x"/>
                                          </p:val>
                                        </p:tav>
                                        <p:tav tm="100000">
                                          <p:val>
                                            <p:strVal val="#ppt_x"/>
                                          </p:val>
                                        </p:tav>
                                      </p:tavLst>
                                    </p:anim>
                                    <p:anim calcmode="lin" valueType="num">
                                      <p:cBhvr additive="base">
                                        <p:cTn id="44" dur="500" fill="hold"/>
                                        <p:tgtEl>
                                          <p:spTgt spid="60"/>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additive="base">
                                        <p:cTn id="47" dur="500" fill="hold"/>
                                        <p:tgtEl>
                                          <p:spTgt spid="62"/>
                                        </p:tgtEl>
                                        <p:attrNameLst>
                                          <p:attrName>ppt_x</p:attrName>
                                        </p:attrNameLst>
                                      </p:cBhvr>
                                      <p:tavLst>
                                        <p:tav tm="0">
                                          <p:val>
                                            <p:strVal val="#ppt_x"/>
                                          </p:val>
                                        </p:tav>
                                        <p:tav tm="100000">
                                          <p:val>
                                            <p:strVal val="#ppt_x"/>
                                          </p:val>
                                        </p:tav>
                                      </p:tavLst>
                                    </p:anim>
                                    <p:anim calcmode="lin" valueType="num">
                                      <p:cBhvr additive="base">
                                        <p:cTn id="48" dur="500" fill="hold"/>
                                        <p:tgtEl>
                                          <p:spTgt spid="62"/>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ppt_x"/>
                                          </p:val>
                                        </p:tav>
                                        <p:tav tm="100000">
                                          <p:val>
                                            <p:strVal val="#ppt_x"/>
                                          </p:val>
                                        </p:tav>
                                      </p:tavLst>
                                    </p:anim>
                                    <p:anim calcmode="lin" valueType="num">
                                      <p:cBhvr additive="base">
                                        <p:cTn id="52" dur="500" fill="hold"/>
                                        <p:tgtEl>
                                          <p:spTgt spid="64"/>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500" fill="hold"/>
                                        <p:tgtEl>
                                          <p:spTgt spid="66"/>
                                        </p:tgtEl>
                                        <p:attrNameLst>
                                          <p:attrName>ppt_x</p:attrName>
                                        </p:attrNameLst>
                                      </p:cBhvr>
                                      <p:tavLst>
                                        <p:tav tm="0">
                                          <p:val>
                                            <p:strVal val="#ppt_x"/>
                                          </p:val>
                                        </p:tav>
                                        <p:tav tm="100000">
                                          <p:val>
                                            <p:strVal val="#ppt_x"/>
                                          </p:val>
                                        </p:tav>
                                      </p:tavLst>
                                    </p:anim>
                                    <p:anim calcmode="lin" valueType="num">
                                      <p:cBhvr additive="base">
                                        <p:cTn id="56" dur="500" fill="hold"/>
                                        <p:tgtEl>
                                          <p:spTgt spid="66"/>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fill="hold"/>
                                        <p:tgtEl>
                                          <p:spTgt spid="68"/>
                                        </p:tgtEl>
                                        <p:attrNameLst>
                                          <p:attrName>ppt_x</p:attrName>
                                        </p:attrNameLst>
                                      </p:cBhvr>
                                      <p:tavLst>
                                        <p:tav tm="0">
                                          <p:val>
                                            <p:strVal val="#ppt_x"/>
                                          </p:val>
                                        </p:tav>
                                        <p:tav tm="100000">
                                          <p:val>
                                            <p:strVal val="#ppt_x"/>
                                          </p:val>
                                        </p:tav>
                                      </p:tavLst>
                                    </p:anim>
                                    <p:anim calcmode="lin" valueType="num">
                                      <p:cBhvr additive="base">
                                        <p:cTn id="60" dur="500" fill="hold"/>
                                        <p:tgtEl>
                                          <p:spTgt spid="68"/>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500" fill="hold"/>
                                        <p:tgtEl>
                                          <p:spTgt spid="70"/>
                                        </p:tgtEl>
                                        <p:attrNameLst>
                                          <p:attrName>ppt_x</p:attrName>
                                        </p:attrNameLst>
                                      </p:cBhvr>
                                      <p:tavLst>
                                        <p:tav tm="0">
                                          <p:val>
                                            <p:strVal val="#ppt_x"/>
                                          </p:val>
                                        </p:tav>
                                        <p:tav tm="100000">
                                          <p:val>
                                            <p:strVal val="#ppt_x"/>
                                          </p:val>
                                        </p:tav>
                                      </p:tavLst>
                                    </p:anim>
                                    <p:anim calcmode="lin" valueType="num">
                                      <p:cBhvr additive="base">
                                        <p:cTn id="64" dur="500" fill="hold"/>
                                        <p:tgtEl>
                                          <p:spTgt spid="70"/>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ppt_x"/>
                                          </p:val>
                                        </p:tav>
                                        <p:tav tm="100000">
                                          <p:val>
                                            <p:strVal val="#ppt_x"/>
                                          </p:val>
                                        </p:tav>
                                      </p:tavLst>
                                    </p:anim>
                                    <p:anim calcmode="lin" valueType="num">
                                      <p:cBhvr additive="base">
                                        <p:cTn id="68" dur="500" fill="hold"/>
                                        <p:tgtEl>
                                          <p:spTgt spid="7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additive="base">
                                        <p:cTn id="71" dur="500" fill="hold"/>
                                        <p:tgtEl>
                                          <p:spTgt spid="74"/>
                                        </p:tgtEl>
                                        <p:attrNameLst>
                                          <p:attrName>ppt_x</p:attrName>
                                        </p:attrNameLst>
                                      </p:cBhvr>
                                      <p:tavLst>
                                        <p:tav tm="0">
                                          <p:val>
                                            <p:strVal val="#ppt_x"/>
                                          </p:val>
                                        </p:tav>
                                        <p:tav tm="100000">
                                          <p:val>
                                            <p:strVal val="#ppt_x"/>
                                          </p:val>
                                        </p:tav>
                                      </p:tavLst>
                                    </p:anim>
                                    <p:anim calcmode="lin" valueType="num">
                                      <p:cBhvr additive="base">
                                        <p:cTn id="72" dur="500" fill="hold"/>
                                        <p:tgtEl>
                                          <p:spTgt spid="74"/>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anim calcmode="lin" valueType="num">
                                      <p:cBhvr additive="base">
                                        <p:cTn id="75" dur="500" fill="hold"/>
                                        <p:tgtEl>
                                          <p:spTgt spid="76"/>
                                        </p:tgtEl>
                                        <p:attrNameLst>
                                          <p:attrName>ppt_x</p:attrName>
                                        </p:attrNameLst>
                                      </p:cBhvr>
                                      <p:tavLst>
                                        <p:tav tm="0">
                                          <p:val>
                                            <p:strVal val="#ppt_x"/>
                                          </p:val>
                                        </p:tav>
                                        <p:tav tm="100000">
                                          <p:val>
                                            <p:strVal val="#ppt_x"/>
                                          </p:val>
                                        </p:tav>
                                      </p:tavLst>
                                    </p:anim>
                                    <p:anim calcmode="lin" valueType="num">
                                      <p:cBhvr additive="base">
                                        <p:cTn id="76" dur="500" fill="hold"/>
                                        <p:tgtEl>
                                          <p:spTgt spid="76"/>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 calcmode="lin" valueType="num">
                                      <p:cBhvr additive="base">
                                        <p:cTn id="79" dur="500" fill="hold"/>
                                        <p:tgtEl>
                                          <p:spTgt spid="78"/>
                                        </p:tgtEl>
                                        <p:attrNameLst>
                                          <p:attrName>ppt_x</p:attrName>
                                        </p:attrNameLst>
                                      </p:cBhvr>
                                      <p:tavLst>
                                        <p:tav tm="0">
                                          <p:val>
                                            <p:strVal val="#ppt_x"/>
                                          </p:val>
                                        </p:tav>
                                        <p:tav tm="100000">
                                          <p:val>
                                            <p:strVal val="#ppt_x"/>
                                          </p:val>
                                        </p:tav>
                                      </p:tavLst>
                                    </p:anim>
                                    <p:anim calcmode="lin" valueType="num">
                                      <p:cBhvr additive="base">
                                        <p:cTn id="80" dur="500" fill="hold"/>
                                        <p:tgtEl>
                                          <p:spTgt spid="78"/>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additive="base">
                                        <p:cTn id="83" dur="500" fill="hold"/>
                                        <p:tgtEl>
                                          <p:spTgt spid="80"/>
                                        </p:tgtEl>
                                        <p:attrNameLst>
                                          <p:attrName>ppt_x</p:attrName>
                                        </p:attrNameLst>
                                      </p:cBhvr>
                                      <p:tavLst>
                                        <p:tav tm="0">
                                          <p:val>
                                            <p:strVal val="#ppt_x"/>
                                          </p:val>
                                        </p:tav>
                                        <p:tav tm="100000">
                                          <p:val>
                                            <p:strVal val="#ppt_x"/>
                                          </p:val>
                                        </p:tav>
                                      </p:tavLst>
                                    </p:anim>
                                    <p:anim calcmode="lin" valueType="num">
                                      <p:cBhvr additive="base">
                                        <p:cTn id="84" dur="500" fill="hold"/>
                                        <p:tgtEl>
                                          <p:spTgt spid="80"/>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82"/>
                                        </p:tgtEl>
                                        <p:attrNameLst>
                                          <p:attrName>style.visibility</p:attrName>
                                        </p:attrNameLst>
                                      </p:cBhvr>
                                      <p:to>
                                        <p:strVal val="visible"/>
                                      </p:to>
                                    </p:set>
                                    <p:anim calcmode="lin" valueType="num">
                                      <p:cBhvr additive="base">
                                        <p:cTn id="87" dur="500" fill="hold"/>
                                        <p:tgtEl>
                                          <p:spTgt spid="82"/>
                                        </p:tgtEl>
                                        <p:attrNameLst>
                                          <p:attrName>ppt_x</p:attrName>
                                        </p:attrNameLst>
                                      </p:cBhvr>
                                      <p:tavLst>
                                        <p:tav tm="0">
                                          <p:val>
                                            <p:strVal val="#ppt_x"/>
                                          </p:val>
                                        </p:tav>
                                        <p:tav tm="100000">
                                          <p:val>
                                            <p:strVal val="#ppt_x"/>
                                          </p:val>
                                        </p:tav>
                                      </p:tavLst>
                                    </p:anim>
                                    <p:anim calcmode="lin" valueType="num">
                                      <p:cBhvr additive="base">
                                        <p:cTn id="88" dur="500" fill="hold"/>
                                        <p:tgtEl>
                                          <p:spTgt spid="82"/>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additive="base">
                                        <p:cTn id="91" dur="500" fill="hold"/>
                                        <p:tgtEl>
                                          <p:spTgt spid="84"/>
                                        </p:tgtEl>
                                        <p:attrNameLst>
                                          <p:attrName>ppt_x</p:attrName>
                                        </p:attrNameLst>
                                      </p:cBhvr>
                                      <p:tavLst>
                                        <p:tav tm="0">
                                          <p:val>
                                            <p:strVal val="#ppt_x"/>
                                          </p:val>
                                        </p:tav>
                                        <p:tav tm="100000">
                                          <p:val>
                                            <p:strVal val="#ppt_x"/>
                                          </p:val>
                                        </p:tav>
                                      </p:tavLst>
                                    </p:anim>
                                    <p:anim calcmode="lin" valueType="num">
                                      <p:cBhvr additive="base">
                                        <p:cTn id="92" dur="500" fill="hold"/>
                                        <p:tgtEl>
                                          <p:spTgt spid="84"/>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 calcmode="lin" valueType="num">
                                      <p:cBhvr additive="base">
                                        <p:cTn id="95" dur="500" fill="hold"/>
                                        <p:tgtEl>
                                          <p:spTgt spid="86"/>
                                        </p:tgtEl>
                                        <p:attrNameLst>
                                          <p:attrName>ppt_x</p:attrName>
                                        </p:attrNameLst>
                                      </p:cBhvr>
                                      <p:tavLst>
                                        <p:tav tm="0">
                                          <p:val>
                                            <p:strVal val="#ppt_x"/>
                                          </p:val>
                                        </p:tav>
                                        <p:tav tm="100000">
                                          <p:val>
                                            <p:strVal val="#ppt_x"/>
                                          </p:val>
                                        </p:tav>
                                      </p:tavLst>
                                    </p:anim>
                                    <p:anim calcmode="lin" valueType="num">
                                      <p:cBhvr additive="base">
                                        <p:cTn id="96" dur="500" fill="hold"/>
                                        <p:tgtEl>
                                          <p:spTgt spid="86"/>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500" fill="hold"/>
                                        <p:tgtEl>
                                          <p:spTgt spid="88"/>
                                        </p:tgtEl>
                                        <p:attrNameLst>
                                          <p:attrName>ppt_x</p:attrName>
                                        </p:attrNameLst>
                                      </p:cBhvr>
                                      <p:tavLst>
                                        <p:tav tm="0">
                                          <p:val>
                                            <p:strVal val="#ppt_x"/>
                                          </p:val>
                                        </p:tav>
                                        <p:tav tm="100000">
                                          <p:val>
                                            <p:strVal val="#ppt_x"/>
                                          </p:val>
                                        </p:tav>
                                      </p:tavLst>
                                    </p:anim>
                                    <p:anim calcmode="lin" valueType="num">
                                      <p:cBhvr additive="base">
                                        <p:cTn id="100"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2" presetClass="entr" presetSubtype="1" fill="hold" grpId="0" nodeType="clickEffect">
                                  <p:stCondLst>
                                    <p:cond delay="0"/>
                                  </p:stCondLst>
                                  <p:childTnLst>
                                    <p:set>
                                      <p:cBhvr>
                                        <p:cTn id="104" dur="1" fill="hold">
                                          <p:stCondLst>
                                            <p:cond delay="0"/>
                                          </p:stCondLst>
                                        </p:cTn>
                                        <p:tgtEl>
                                          <p:spTgt spid="4"/>
                                        </p:tgtEl>
                                        <p:attrNameLst>
                                          <p:attrName>style.visibility</p:attrName>
                                        </p:attrNameLst>
                                      </p:cBhvr>
                                      <p:to>
                                        <p:strVal val="visible"/>
                                      </p:to>
                                    </p:set>
                                    <p:anim calcmode="lin" valueType="num">
                                      <p:cBhvr additive="base">
                                        <p:cTn id="105" dur="500"/>
                                        <p:tgtEl>
                                          <p:spTgt spid="4"/>
                                        </p:tgtEl>
                                        <p:attrNameLst>
                                          <p:attrName>ppt_y</p:attrName>
                                        </p:attrNameLst>
                                      </p:cBhvr>
                                      <p:tavLst>
                                        <p:tav tm="0">
                                          <p:val>
                                            <p:strVal val="#ppt_y-#ppt_h*1.125000"/>
                                          </p:val>
                                        </p:tav>
                                        <p:tav tm="100000">
                                          <p:val>
                                            <p:strVal val="#ppt_y"/>
                                          </p:val>
                                        </p:tav>
                                      </p:tavLst>
                                    </p:anim>
                                    <p:animEffect transition="in" filter="wipe(down)">
                                      <p:cBhvr>
                                        <p:cTn id="106" dur="500"/>
                                        <p:tgtEl>
                                          <p:spTgt spid="4"/>
                                        </p:tgtEl>
                                      </p:cBhvr>
                                    </p:animEffect>
                                  </p:childTnLst>
                                </p:cTn>
                              </p:par>
                              <p:par>
                                <p:cTn id="107" presetID="12" presetClass="entr" presetSubtype="1"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p:tgtEl>
                                          <p:spTgt spid="24"/>
                                        </p:tgtEl>
                                        <p:attrNameLst>
                                          <p:attrName>ppt_y</p:attrName>
                                        </p:attrNameLst>
                                      </p:cBhvr>
                                      <p:tavLst>
                                        <p:tav tm="0">
                                          <p:val>
                                            <p:strVal val="#ppt_y-#ppt_h*1.125000"/>
                                          </p:val>
                                        </p:tav>
                                        <p:tav tm="100000">
                                          <p:val>
                                            <p:strVal val="#ppt_y"/>
                                          </p:val>
                                        </p:tav>
                                      </p:tavLst>
                                    </p:anim>
                                    <p:animEffect transition="in" filter="wipe(down)">
                                      <p:cBhvr>
                                        <p:cTn id="110" dur="500"/>
                                        <p:tgtEl>
                                          <p:spTgt spid="24"/>
                                        </p:tgtEl>
                                      </p:cBhvr>
                                    </p:animEffect>
                                  </p:childTnLst>
                                </p:cTn>
                              </p:par>
                              <p:par>
                                <p:cTn id="111" presetID="12" presetClass="entr" presetSubtype="1" fill="hold" grpId="0" nodeType="with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p:tgtEl>
                                          <p:spTgt spid="25"/>
                                        </p:tgtEl>
                                        <p:attrNameLst>
                                          <p:attrName>ppt_y</p:attrName>
                                        </p:attrNameLst>
                                      </p:cBhvr>
                                      <p:tavLst>
                                        <p:tav tm="0">
                                          <p:val>
                                            <p:strVal val="#ppt_y-#ppt_h*1.125000"/>
                                          </p:val>
                                        </p:tav>
                                        <p:tav tm="100000">
                                          <p:val>
                                            <p:strVal val="#ppt_y"/>
                                          </p:val>
                                        </p:tav>
                                      </p:tavLst>
                                    </p:anim>
                                    <p:animEffect transition="in" filter="wipe(down)">
                                      <p:cBhvr>
                                        <p:cTn id="114" dur="500"/>
                                        <p:tgtEl>
                                          <p:spTgt spid="25"/>
                                        </p:tgtEl>
                                      </p:cBhvr>
                                    </p:animEffect>
                                  </p:childTnLst>
                                </p:cTn>
                              </p:par>
                              <p:par>
                                <p:cTn id="115" presetID="12" presetClass="entr" presetSubtype="1"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500"/>
                                        <p:tgtEl>
                                          <p:spTgt spid="26"/>
                                        </p:tgtEl>
                                        <p:attrNameLst>
                                          <p:attrName>ppt_y</p:attrName>
                                        </p:attrNameLst>
                                      </p:cBhvr>
                                      <p:tavLst>
                                        <p:tav tm="0">
                                          <p:val>
                                            <p:strVal val="#ppt_y-#ppt_h*1.125000"/>
                                          </p:val>
                                        </p:tav>
                                        <p:tav tm="100000">
                                          <p:val>
                                            <p:strVal val="#ppt_y"/>
                                          </p:val>
                                        </p:tav>
                                      </p:tavLst>
                                    </p:anim>
                                    <p:animEffect transition="in" filter="wipe(down)">
                                      <p:cBhvr>
                                        <p:cTn id="118" dur="500"/>
                                        <p:tgtEl>
                                          <p:spTgt spid="26"/>
                                        </p:tgtEl>
                                      </p:cBhvr>
                                    </p:animEffect>
                                  </p:childTnLst>
                                </p:cTn>
                              </p:par>
                              <p:par>
                                <p:cTn id="119" presetID="12" presetClass="entr" presetSubtype="1"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anim calcmode="lin" valueType="num">
                                      <p:cBhvr additive="base">
                                        <p:cTn id="121" dur="500"/>
                                        <p:tgtEl>
                                          <p:spTgt spid="27"/>
                                        </p:tgtEl>
                                        <p:attrNameLst>
                                          <p:attrName>ppt_y</p:attrName>
                                        </p:attrNameLst>
                                      </p:cBhvr>
                                      <p:tavLst>
                                        <p:tav tm="0">
                                          <p:val>
                                            <p:strVal val="#ppt_y-#ppt_h*1.125000"/>
                                          </p:val>
                                        </p:tav>
                                        <p:tav tm="100000">
                                          <p:val>
                                            <p:strVal val="#ppt_y"/>
                                          </p:val>
                                        </p:tav>
                                      </p:tavLst>
                                    </p:anim>
                                    <p:animEffect transition="in" filter="wipe(down)">
                                      <p:cBhvr>
                                        <p:cTn id="122" dur="500"/>
                                        <p:tgtEl>
                                          <p:spTgt spid="27"/>
                                        </p:tgtEl>
                                      </p:cBhvr>
                                    </p:animEffect>
                                  </p:childTnLst>
                                </p:cTn>
                              </p:par>
                              <p:par>
                                <p:cTn id="123" presetID="12" presetClass="entr" presetSubtype="1" fill="hold" grpId="0" nodeType="withEffect">
                                  <p:stCondLst>
                                    <p:cond delay="0"/>
                                  </p:stCondLst>
                                  <p:childTnLst>
                                    <p:set>
                                      <p:cBhvr>
                                        <p:cTn id="124" dur="1" fill="hold">
                                          <p:stCondLst>
                                            <p:cond delay="0"/>
                                          </p:stCondLst>
                                        </p:cTn>
                                        <p:tgtEl>
                                          <p:spTgt spid="28"/>
                                        </p:tgtEl>
                                        <p:attrNameLst>
                                          <p:attrName>style.visibility</p:attrName>
                                        </p:attrNameLst>
                                      </p:cBhvr>
                                      <p:to>
                                        <p:strVal val="visible"/>
                                      </p:to>
                                    </p:set>
                                    <p:anim calcmode="lin" valueType="num">
                                      <p:cBhvr additive="base">
                                        <p:cTn id="125" dur="500"/>
                                        <p:tgtEl>
                                          <p:spTgt spid="28"/>
                                        </p:tgtEl>
                                        <p:attrNameLst>
                                          <p:attrName>ppt_y</p:attrName>
                                        </p:attrNameLst>
                                      </p:cBhvr>
                                      <p:tavLst>
                                        <p:tav tm="0">
                                          <p:val>
                                            <p:strVal val="#ppt_y-#ppt_h*1.125000"/>
                                          </p:val>
                                        </p:tav>
                                        <p:tav tm="100000">
                                          <p:val>
                                            <p:strVal val="#ppt_y"/>
                                          </p:val>
                                        </p:tav>
                                      </p:tavLst>
                                    </p:anim>
                                    <p:animEffect transition="in" filter="wipe(down)">
                                      <p:cBhvr>
                                        <p:cTn id="126" dur="500"/>
                                        <p:tgtEl>
                                          <p:spTgt spid="28"/>
                                        </p:tgtEl>
                                      </p:cBhvr>
                                    </p:animEffect>
                                  </p:childTnLst>
                                </p:cTn>
                              </p:par>
                              <p:par>
                                <p:cTn id="127" presetID="12" presetClass="entr" presetSubtype="1" fill="hold" grpId="0" nodeType="withEffect">
                                  <p:stCondLst>
                                    <p:cond delay="0"/>
                                  </p:stCondLst>
                                  <p:childTnLst>
                                    <p:set>
                                      <p:cBhvr>
                                        <p:cTn id="128" dur="1" fill="hold">
                                          <p:stCondLst>
                                            <p:cond delay="0"/>
                                          </p:stCondLst>
                                        </p:cTn>
                                        <p:tgtEl>
                                          <p:spTgt spid="29"/>
                                        </p:tgtEl>
                                        <p:attrNameLst>
                                          <p:attrName>style.visibility</p:attrName>
                                        </p:attrNameLst>
                                      </p:cBhvr>
                                      <p:to>
                                        <p:strVal val="visible"/>
                                      </p:to>
                                    </p:set>
                                    <p:anim calcmode="lin" valueType="num">
                                      <p:cBhvr additive="base">
                                        <p:cTn id="129" dur="500"/>
                                        <p:tgtEl>
                                          <p:spTgt spid="29"/>
                                        </p:tgtEl>
                                        <p:attrNameLst>
                                          <p:attrName>ppt_y</p:attrName>
                                        </p:attrNameLst>
                                      </p:cBhvr>
                                      <p:tavLst>
                                        <p:tav tm="0">
                                          <p:val>
                                            <p:strVal val="#ppt_y-#ppt_h*1.125000"/>
                                          </p:val>
                                        </p:tav>
                                        <p:tav tm="100000">
                                          <p:val>
                                            <p:strVal val="#ppt_y"/>
                                          </p:val>
                                        </p:tav>
                                      </p:tavLst>
                                    </p:anim>
                                    <p:animEffect transition="in" filter="wipe(down)">
                                      <p:cBhvr>
                                        <p:cTn id="130" dur="500"/>
                                        <p:tgtEl>
                                          <p:spTgt spid="29"/>
                                        </p:tgtEl>
                                      </p:cBhvr>
                                    </p:animEffect>
                                  </p:childTnLst>
                                </p:cTn>
                              </p:par>
                              <p:par>
                                <p:cTn id="131" presetID="12" presetClass="entr" presetSubtype="1" fill="hold" grpId="0" nodeType="withEffect">
                                  <p:stCondLst>
                                    <p:cond delay="0"/>
                                  </p:stCondLst>
                                  <p:childTnLst>
                                    <p:set>
                                      <p:cBhvr>
                                        <p:cTn id="132" dur="1" fill="hold">
                                          <p:stCondLst>
                                            <p:cond delay="0"/>
                                          </p:stCondLst>
                                        </p:cTn>
                                        <p:tgtEl>
                                          <p:spTgt spid="30"/>
                                        </p:tgtEl>
                                        <p:attrNameLst>
                                          <p:attrName>style.visibility</p:attrName>
                                        </p:attrNameLst>
                                      </p:cBhvr>
                                      <p:to>
                                        <p:strVal val="visible"/>
                                      </p:to>
                                    </p:set>
                                    <p:anim calcmode="lin" valueType="num">
                                      <p:cBhvr additive="base">
                                        <p:cTn id="133" dur="500"/>
                                        <p:tgtEl>
                                          <p:spTgt spid="30"/>
                                        </p:tgtEl>
                                        <p:attrNameLst>
                                          <p:attrName>ppt_y</p:attrName>
                                        </p:attrNameLst>
                                      </p:cBhvr>
                                      <p:tavLst>
                                        <p:tav tm="0">
                                          <p:val>
                                            <p:strVal val="#ppt_y-#ppt_h*1.125000"/>
                                          </p:val>
                                        </p:tav>
                                        <p:tav tm="100000">
                                          <p:val>
                                            <p:strVal val="#ppt_y"/>
                                          </p:val>
                                        </p:tav>
                                      </p:tavLst>
                                    </p:anim>
                                    <p:animEffect transition="in" filter="wipe(down)">
                                      <p:cBhvr>
                                        <p:cTn id="134" dur="500"/>
                                        <p:tgtEl>
                                          <p:spTgt spid="30"/>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31"/>
                                        </p:tgtEl>
                                        <p:attrNameLst>
                                          <p:attrName>style.visibility</p:attrName>
                                        </p:attrNameLst>
                                      </p:cBhvr>
                                      <p:to>
                                        <p:strVal val="visible"/>
                                      </p:to>
                                    </p:set>
                                    <p:anim calcmode="lin" valueType="num">
                                      <p:cBhvr additive="base">
                                        <p:cTn id="137" dur="500"/>
                                        <p:tgtEl>
                                          <p:spTgt spid="31"/>
                                        </p:tgtEl>
                                        <p:attrNameLst>
                                          <p:attrName>ppt_y</p:attrName>
                                        </p:attrNameLst>
                                      </p:cBhvr>
                                      <p:tavLst>
                                        <p:tav tm="0">
                                          <p:val>
                                            <p:strVal val="#ppt_y-#ppt_h*1.125000"/>
                                          </p:val>
                                        </p:tav>
                                        <p:tav tm="100000">
                                          <p:val>
                                            <p:strVal val="#ppt_y"/>
                                          </p:val>
                                        </p:tav>
                                      </p:tavLst>
                                    </p:anim>
                                    <p:animEffect transition="in" filter="wipe(down)">
                                      <p:cBhvr>
                                        <p:cTn id="138" dur="500"/>
                                        <p:tgtEl>
                                          <p:spTgt spid="31"/>
                                        </p:tgtEl>
                                      </p:cBhvr>
                                    </p:animEffect>
                                  </p:childTnLst>
                                </p:cTn>
                              </p:par>
                              <p:par>
                                <p:cTn id="139" presetID="12" presetClass="entr" presetSubtype="1" fill="hold" grpId="0" nodeType="withEffect">
                                  <p:stCondLst>
                                    <p:cond delay="0"/>
                                  </p:stCondLst>
                                  <p:childTnLst>
                                    <p:set>
                                      <p:cBhvr>
                                        <p:cTn id="140" dur="1" fill="hold">
                                          <p:stCondLst>
                                            <p:cond delay="0"/>
                                          </p:stCondLst>
                                        </p:cTn>
                                        <p:tgtEl>
                                          <p:spTgt spid="32"/>
                                        </p:tgtEl>
                                        <p:attrNameLst>
                                          <p:attrName>style.visibility</p:attrName>
                                        </p:attrNameLst>
                                      </p:cBhvr>
                                      <p:to>
                                        <p:strVal val="visible"/>
                                      </p:to>
                                    </p:set>
                                    <p:anim calcmode="lin" valueType="num">
                                      <p:cBhvr additive="base">
                                        <p:cTn id="141" dur="500"/>
                                        <p:tgtEl>
                                          <p:spTgt spid="32"/>
                                        </p:tgtEl>
                                        <p:attrNameLst>
                                          <p:attrName>ppt_y</p:attrName>
                                        </p:attrNameLst>
                                      </p:cBhvr>
                                      <p:tavLst>
                                        <p:tav tm="0">
                                          <p:val>
                                            <p:strVal val="#ppt_y-#ppt_h*1.125000"/>
                                          </p:val>
                                        </p:tav>
                                        <p:tav tm="100000">
                                          <p:val>
                                            <p:strVal val="#ppt_y"/>
                                          </p:val>
                                        </p:tav>
                                      </p:tavLst>
                                    </p:anim>
                                    <p:animEffect transition="in" filter="wipe(down)">
                                      <p:cBhvr>
                                        <p:cTn id="142" dur="500"/>
                                        <p:tgtEl>
                                          <p:spTgt spid="32"/>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33"/>
                                        </p:tgtEl>
                                        <p:attrNameLst>
                                          <p:attrName>style.visibility</p:attrName>
                                        </p:attrNameLst>
                                      </p:cBhvr>
                                      <p:to>
                                        <p:strVal val="visible"/>
                                      </p:to>
                                    </p:set>
                                    <p:anim calcmode="lin" valueType="num">
                                      <p:cBhvr additive="base">
                                        <p:cTn id="145" dur="500"/>
                                        <p:tgtEl>
                                          <p:spTgt spid="33"/>
                                        </p:tgtEl>
                                        <p:attrNameLst>
                                          <p:attrName>ppt_y</p:attrName>
                                        </p:attrNameLst>
                                      </p:cBhvr>
                                      <p:tavLst>
                                        <p:tav tm="0">
                                          <p:val>
                                            <p:strVal val="#ppt_y-#ppt_h*1.125000"/>
                                          </p:val>
                                        </p:tav>
                                        <p:tav tm="100000">
                                          <p:val>
                                            <p:strVal val="#ppt_y"/>
                                          </p:val>
                                        </p:tav>
                                      </p:tavLst>
                                    </p:anim>
                                    <p:animEffect transition="in" filter="wipe(down)">
                                      <p:cBhvr>
                                        <p:cTn id="146" dur="500"/>
                                        <p:tgtEl>
                                          <p:spTgt spid="33"/>
                                        </p:tgtEl>
                                      </p:cBhvr>
                                    </p:animEffect>
                                  </p:childTnLst>
                                </p:cTn>
                              </p:par>
                              <p:par>
                                <p:cTn id="147" presetID="12" presetClass="entr" presetSubtype="1" fill="hold" grpId="0" nodeType="withEffect">
                                  <p:stCondLst>
                                    <p:cond delay="0"/>
                                  </p:stCondLst>
                                  <p:childTnLst>
                                    <p:set>
                                      <p:cBhvr>
                                        <p:cTn id="148" dur="1" fill="hold">
                                          <p:stCondLst>
                                            <p:cond delay="0"/>
                                          </p:stCondLst>
                                        </p:cTn>
                                        <p:tgtEl>
                                          <p:spTgt spid="34"/>
                                        </p:tgtEl>
                                        <p:attrNameLst>
                                          <p:attrName>style.visibility</p:attrName>
                                        </p:attrNameLst>
                                      </p:cBhvr>
                                      <p:to>
                                        <p:strVal val="visible"/>
                                      </p:to>
                                    </p:set>
                                    <p:anim calcmode="lin" valueType="num">
                                      <p:cBhvr additive="base">
                                        <p:cTn id="149" dur="500"/>
                                        <p:tgtEl>
                                          <p:spTgt spid="34"/>
                                        </p:tgtEl>
                                        <p:attrNameLst>
                                          <p:attrName>ppt_y</p:attrName>
                                        </p:attrNameLst>
                                      </p:cBhvr>
                                      <p:tavLst>
                                        <p:tav tm="0">
                                          <p:val>
                                            <p:strVal val="#ppt_y-#ppt_h*1.125000"/>
                                          </p:val>
                                        </p:tav>
                                        <p:tav tm="100000">
                                          <p:val>
                                            <p:strVal val="#ppt_y"/>
                                          </p:val>
                                        </p:tav>
                                      </p:tavLst>
                                    </p:anim>
                                    <p:animEffect transition="in" filter="wipe(down)">
                                      <p:cBhvr>
                                        <p:cTn id="150" dur="500"/>
                                        <p:tgtEl>
                                          <p:spTgt spid="34"/>
                                        </p:tgtEl>
                                      </p:cBhvr>
                                    </p:animEffect>
                                  </p:childTnLst>
                                </p:cTn>
                              </p:par>
                              <p:par>
                                <p:cTn id="151" presetID="12" presetClass="entr" presetSubtype="1"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 calcmode="lin" valueType="num">
                                      <p:cBhvr additive="base">
                                        <p:cTn id="153" dur="500"/>
                                        <p:tgtEl>
                                          <p:spTgt spid="35"/>
                                        </p:tgtEl>
                                        <p:attrNameLst>
                                          <p:attrName>ppt_y</p:attrName>
                                        </p:attrNameLst>
                                      </p:cBhvr>
                                      <p:tavLst>
                                        <p:tav tm="0">
                                          <p:val>
                                            <p:strVal val="#ppt_y-#ppt_h*1.125000"/>
                                          </p:val>
                                        </p:tav>
                                        <p:tav tm="100000">
                                          <p:val>
                                            <p:strVal val="#ppt_y"/>
                                          </p:val>
                                        </p:tav>
                                      </p:tavLst>
                                    </p:anim>
                                    <p:animEffect transition="in" filter="wipe(down)">
                                      <p:cBhvr>
                                        <p:cTn id="154" dur="500"/>
                                        <p:tgtEl>
                                          <p:spTgt spid="35"/>
                                        </p:tgtEl>
                                      </p:cBhvr>
                                    </p:animEffect>
                                  </p:childTnLst>
                                </p:cTn>
                              </p:par>
                              <p:par>
                                <p:cTn id="155" presetID="12" presetClass="entr" presetSubtype="1"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additive="base">
                                        <p:cTn id="157" dur="500"/>
                                        <p:tgtEl>
                                          <p:spTgt spid="36"/>
                                        </p:tgtEl>
                                        <p:attrNameLst>
                                          <p:attrName>ppt_y</p:attrName>
                                        </p:attrNameLst>
                                      </p:cBhvr>
                                      <p:tavLst>
                                        <p:tav tm="0">
                                          <p:val>
                                            <p:strVal val="#ppt_y-#ppt_h*1.125000"/>
                                          </p:val>
                                        </p:tav>
                                        <p:tav tm="100000">
                                          <p:val>
                                            <p:strVal val="#ppt_y"/>
                                          </p:val>
                                        </p:tav>
                                      </p:tavLst>
                                    </p:anim>
                                    <p:animEffect transition="in" filter="wipe(down)">
                                      <p:cBhvr>
                                        <p:cTn id="158" dur="500"/>
                                        <p:tgtEl>
                                          <p:spTgt spid="36"/>
                                        </p:tgtEl>
                                      </p:cBhvr>
                                    </p:animEffect>
                                  </p:childTnLst>
                                </p:cTn>
                              </p:par>
                              <p:par>
                                <p:cTn id="159" presetID="12" presetClass="entr" presetSubtype="1" fill="hold" grpId="0" nodeType="withEffect">
                                  <p:stCondLst>
                                    <p:cond delay="0"/>
                                  </p:stCondLst>
                                  <p:childTnLst>
                                    <p:set>
                                      <p:cBhvr>
                                        <p:cTn id="160" dur="1" fill="hold">
                                          <p:stCondLst>
                                            <p:cond delay="0"/>
                                          </p:stCondLst>
                                        </p:cTn>
                                        <p:tgtEl>
                                          <p:spTgt spid="37"/>
                                        </p:tgtEl>
                                        <p:attrNameLst>
                                          <p:attrName>style.visibility</p:attrName>
                                        </p:attrNameLst>
                                      </p:cBhvr>
                                      <p:to>
                                        <p:strVal val="visible"/>
                                      </p:to>
                                    </p:set>
                                    <p:anim calcmode="lin" valueType="num">
                                      <p:cBhvr additive="base">
                                        <p:cTn id="161" dur="500"/>
                                        <p:tgtEl>
                                          <p:spTgt spid="37"/>
                                        </p:tgtEl>
                                        <p:attrNameLst>
                                          <p:attrName>ppt_y</p:attrName>
                                        </p:attrNameLst>
                                      </p:cBhvr>
                                      <p:tavLst>
                                        <p:tav tm="0">
                                          <p:val>
                                            <p:strVal val="#ppt_y-#ppt_h*1.125000"/>
                                          </p:val>
                                        </p:tav>
                                        <p:tav tm="100000">
                                          <p:val>
                                            <p:strVal val="#ppt_y"/>
                                          </p:val>
                                        </p:tav>
                                      </p:tavLst>
                                    </p:anim>
                                    <p:animEffect transition="in" filter="wipe(down)">
                                      <p:cBhvr>
                                        <p:cTn id="162" dur="500"/>
                                        <p:tgtEl>
                                          <p:spTgt spid="37"/>
                                        </p:tgtEl>
                                      </p:cBhvr>
                                    </p:animEffect>
                                  </p:childTnLst>
                                </p:cTn>
                              </p:par>
                              <p:par>
                                <p:cTn id="163" presetID="12" presetClass="entr" presetSubtype="1" fill="hold" grpId="0" nodeType="withEffect">
                                  <p:stCondLst>
                                    <p:cond delay="0"/>
                                  </p:stCondLst>
                                  <p:childTnLst>
                                    <p:set>
                                      <p:cBhvr>
                                        <p:cTn id="164" dur="1" fill="hold">
                                          <p:stCondLst>
                                            <p:cond delay="0"/>
                                          </p:stCondLst>
                                        </p:cTn>
                                        <p:tgtEl>
                                          <p:spTgt spid="38"/>
                                        </p:tgtEl>
                                        <p:attrNameLst>
                                          <p:attrName>style.visibility</p:attrName>
                                        </p:attrNameLst>
                                      </p:cBhvr>
                                      <p:to>
                                        <p:strVal val="visible"/>
                                      </p:to>
                                    </p:set>
                                    <p:anim calcmode="lin" valueType="num">
                                      <p:cBhvr additive="base">
                                        <p:cTn id="165" dur="500"/>
                                        <p:tgtEl>
                                          <p:spTgt spid="38"/>
                                        </p:tgtEl>
                                        <p:attrNameLst>
                                          <p:attrName>ppt_y</p:attrName>
                                        </p:attrNameLst>
                                      </p:cBhvr>
                                      <p:tavLst>
                                        <p:tav tm="0">
                                          <p:val>
                                            <p:strVal val="#ppt_y-#ppt_h*1.125000"/>
                                          </p:val>
                                        </p:tav>
                                        <p:tav tm="100000">
                                          <p:val>
                                            <p:strVal val="#ppt_y"/>
                                          </p:val>
                                        </p:tav>
                                      </p:tavLst>
                                    </p:anim>
                                    <p:animEffect transition="in" filter="wipe(down)">
                                      <p:cBhvr>
                                        <p:cTn id="166" dur="500"/>
                                        <p:tgtEl>
                                          <p:spTgt spid="38"/>
                                        </p:tgtEl>
                                      </p:cBhvr>
                                    </p:animEffect>
                                  </p:childTnLst>
                                </p:cTn>
                              </p:par>
                              <p:par>
                                <p:cTn id="167" presetID="12" presetClass="entr" presetSubtype="1" fill="hold" grpId="0" nodeType="withEffect">
                                  <p:stCondLst>
                                    <p:cond delay="0"/>
                                  </p:stCondLst>
                                  <p:childTnLst>
                                    <p:set>
                                      <p:cBhvr>
                                        <p:cTn id="168" dur="1" fill="hold">
                                          <p:stCondLst>
                                            <p:cond delay="0"/>
                                          </p:stCondLst>
                                        </p:cTn>
                                        <p:tgtEl>
                                          <p:spTgt spid="39"/>
                                        </p:tgtEl>
                                        <p:attrNameLst>
                                          <p:attrName>style.visibility</p:attrName>
                                        </p:attrNameLst>
                                      </p:cBhvr>
                                      <p:to>
                                        <p:strVal val="visible"/>
                                      </p:to>
                                    </p:set>
                                    <p:anim calcmode="lin" valueType="num">
                                      <p:cBhvr additive="base">
                                        <p:cTn id="169" dur="500"/>
                                        <p:tgtEl>
                                          <p:spTgt spid="39"/>
                                        </p:tgtEl>
                                        <p:attrNameLst>
                                          <p:attrName>ppt_y</p:attrName>
                                        </p:attrNameLst>
                                      </p:cBhvr>
                                      <p:tavLst>
                                        <p:tav tm="0">
                                          <p:val>
                                            <p:strVal val="#ppt_y-#ppt_h*1.125000"/>
                                          </p:val>
                                        </p:tav>
                                        <p:tav tm="100000">
                                          <p:val>
                                            <p:strVal val="#ppt_y"/>
                                          </p:val>
                                        </p:tav>
                                      </p:tavLst>
                                    </p:anim>
                                    <p:animEffect transition="in" filter="wipe(down)">
                                      <p:cBhvr>
                                        <p:cTn id="170" dur="500"/>
                                        <p:tgtEl>
                                          <p:spTgt spid="39"/>
                                        </p:tgtEl>
                                      </p:cBhvr>
                                    </p:animEffect>
                                  </p:childTnLst>
                                </p:cTn>
                              </p:par>
                              <p:par>
                                <p:cTn id="171" presetID="12" presetClass="entr" presetSubtype="1" fill="hold" grpId="0" nodeType="withEffect">
                                  <p:stCondLst>
                                    <p:cond delay="0"/>
                                  </p:stCondLst>
                                  <p:childTnLst>
                                    <p:set>
                                      <p:cBhvr>
                                        <p:cTn id="172" dur="1" fill="hold">
                                          <p:stCondLst>
                                            <p:cond delay="0"/>
                                          </p:stCondLst>
                                        </p:cTn>
                                        <p:tgtEl>
                                          <p:spTgt spid="40"/>
                                        </p:tgtEl>
                                        <p:attrNameLst>
                                          <p:attrName>style.visibility</p:attrName>
                                        </p:attrNameLst>
                                      </p:cBhvr>
                                      <p:to>
                                        <p:strVal val="visible"/>
                                      </p:to>
                                    </p:set>
                                    <p:anim calcmode="lin" valueType="num">
                                      <p:cBhvr additive="base">
                                        <p:cTn id="173" dur="500"/>
                                        <p:tgtEl>
                                          <p:spTgt spid="40"/>
                                        </p:tgtEl>
                                        <p:attrNameLst>
                                          <p:attrName>ppt_y</p:attrName>
                                        </p:attrNameLst>
                                      </p:cBhvr>
                                      <p:tavLst>
                                        <p:tav tm="0">
                                          <p:val>
                                            <p:strVal val="#ppt_y-#ppt_h*1.125000"/>
                                          </p:val>
                                        </p:tav>
                                        <p:tav tm="100000">
                                          <p:val>
                                            <p:strVal val="#ppt_y"/>
                                          </p:val>
                                        </p:tav>
                                      </p:tavLst>
                                    </p:anim>
                                    <p:animEffect transition="in" filter="wipe(down)">
                                      <p:cBhvr>
                                        <p:cTn id="174" dur="500"/>
                                        <p:tgtEl>
                                          <p:spTgt spid="40"/>
                                        </p:tgtEl>
                                      </p:cBhvr>
                                    </p:animEffect>
                                  </p:childTnLst>
                                </p:cTn>
                              </p:par>
                              <p:par>
                                <p:cTn id="175" presetID="12" presetClass="entr" presetSubtype="1" fill="hold" grpId="0" nodeType="withEffect">
                                  <p:stCondLst>
                                    <p:cond delay="0"/>
                                  </p:stCondLst>
                                  <p:childTnLst>
                                    <p:set>
                                      <p:cBhvr>
                                        <p:cTn id="176" dur="1" fill="hold">
                                          <p:stCondLst>
                                            <p:cond delay="0"/>
                                          </p:stCondLst>
                                        </p:cTn>
                                        <p:tgtEl>
                                          <p:spTgt spid="41"/>
                                        </p:tgtEl>
                                        <p:attrNameLst>
                                          <p:attrName>style.visibility</p:attrName>
                                        </p:attrNameLst>
                                      </p:cBhvr>
                                      <p:to>
                                        <p:strVal val="visible"/>
                                      </p:to>
                                    </p:set>
                                    <p:anim calcmode="lin" valueType="num">
                                      <p:cBhvr additive="base">
                                        <p:cTn id="177" dur="500"/>
                                        <p:tgtEl>
                                          <p:spTgt spid="41"/>
                                        </p:tgtEl>
                                        <p:attrNameLst>
                                          <p:attrName>ppt_y</p:attrName>
                                        </p:attrNameLst>
                                      </p:cBhvr>
                                      <p:tavLst>
                                        <p:tav tm="0">
                                          <p:val>
                                            <p:strVal val="#ppt_y-#ppt_h*1.125000"/>
                                          </p:val>
                                        </p:tav>
                                        <p:tav tm="100000">
                                          <p:val>
                                            <p:strVal val="#ppt_y"/>
                                          </p:val>
                                        </p:tav>
                                      </p:tavLst>
                                    </p:anim>
                                    <p:animEffect transition="in" filter="wipe(down)">
                                      <p:cBhvr>
                                        <p:cTn id="178" dur="500"/>
                                        <p:tgtEl>
                                          <p:spTgt spid="41"/>
                                        </p:tgtEl>
                                      </p:cBhvr>
                                    </p:animEffect>
                                  </p:childTnLst>
                                </p:cTn>
                              </p:par>
                              <p:par>
                                <p:cTn id="179" presetID="12" presetClass="entr" presetSubtype="1" fill="hold" grpId="0" nodeType="withEffect">
                                  <p:stCondLst>
                                    <p:cond delay="0"/>
                                  </p:stCondLst>
                                  <p:childTnLst>
                                    <p:set>
                                      <p:cBhvr>
                                        <p:cTn id="180" dur="1" fill="hold">
                                          <p:stCondLst>
                                            <p:cond delay="0"/>
                                          </p:stCondLst>
                                        </p:cTn>
                                        <p:tgtEl>
                                          <p:spTgt spid="43"/>
                                        </p:tgtEl>
                                        <p:attrNameLst>
                                          <p:attrName>style.visibility</p:attrName>
                                        </p:attrNameLst>
                                      </p:cBhvr>
                                      <p:to>
                                        <p:strVal val="visible"/>
                                      </p:to>
                                    </p:set>
                                    <p:anim calcmode="lin" valueType="num">
                                      <p:cBhvr additive="base">
                                        <p:cTn id="181" dur="500"/>
                                        <p:tgtEl>
                                          <p:spTgt spid="43"/>
                                        </p:tgtEl>
                                        <p:attrNameLst>
                                          <p:attrName>ppt_y</p:attrName>
                                        </p:attrNameLst>
                                      </p:cBhvr>
                                      <p:tavLst>
                                        <p:tav tm="0">
                                          <p:val>
                                            <p:strVal val="#ppt_y-#ppt_h*1.125000"/>
                                          </p:val>
                                        </p:tav>
                                        <p:tav tm="100000">
                                          <p:val>
                                            <p:strVal val="#ppt_y"/>
                                          </p:val>
                                        </p:tav>
                                      </p:tavLst>
                                    </p:anim>
                                    <p:animEffect transition="in" filter="wipe(down)">
                                      <p:cBhvr>
                                        <p:cTn id="182" dur="500"/>
                                        <p:tgtEl>
                                          <p:spTgt spid="43"/>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180"/>
                                        </p:tgtEl>
                                        <p:attrNameLst>
                                          <p:attrName>style.visibility</p:attrName>
                                        </p:attrNameLst>
                                      </p:cBhvr>
                                      <p:to>
                                        <p:strVal val="visible"/>
                                      </p:to>
                                    </p:set>
                                    <p:anim calcmode="lin" valueType="num">
                                      <p:cBhvr additive="base">
                                        <p:cTn id="187" dur="500" fill="hold"/>
                                        <p:tgtEl>
                                          <p:spTgt spid="180"/>
                                        </p:tgtEl>
                                        <p:attrNameLst>
                                          <p:attrName>ppt_x</p:attrName>
                                        </p:attrNameLst>
                                      </p:cBhvr>
                                      <p:tavLst>
                                        <p:tav tm="0">
                                          <p:val>
                                            <p:strVal val="#ppt_x"/>
                                          </p:val>
                                        </p:tav>
                                        <p:tav tm="100000">
                                          <p:val>
                                            <p:strVal val="#ppt_x"/>
                                          </p:val>
                                        </p:tav>
                                      </p:tavLst>
                                    </p:anim>
                                    <p:anim calcmode="lin" valueType="num">
                                      <p:cBhvr additive="base">
                                        <p:cTn id="188"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80"/>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22" presetClass="emph" presetSubtype="0" fill="hold" grpId="1" nodeType="clickEffect">
                                  <p:stCondLst>
                                    <p:cond delay="0"/>
                                  </p:stCondLst>
                                  <p:childTnLst>
                                    <p:animClr clrSpc="hsl" dir="cw">
                                      <p:cBhvr override="childStyle">
                                        <p:cTn id="196" dur="500" fill="hold"/>
                                        <p:tgtEl>
                                          <p:spTgt spid="24"/>
                                        </p:tgtEl>
                                        <p:attrNameLst>
                                          <p:attrName>style.color</p:attrName>
                                        </p:attrNameLst>
                                      </p:cBhvr>
                                      <p:by>
                                        <p:hsl h="-7200000" s="0" l="0"/>
                                      </p:by>
                                    </p:animClr>
                                    <p:animClr clrSpc="hsl" dir="cw">
                                      <p:cBhvr>
                                        <p:cTn id="197" dur="500" fill="hold"/>
                                        <p:tgtEl>
                                          <p:spTgt spid="24"/>
                                        </p:tgtEl>
                                        <p:attrNameLst>
                                          <p:attrName>fillcolor</p:attrName>
                                        </p:attrNameLst>
                                      </p:cBhvr>
                                      <p:by>
                                        <p:hsl h="-7200000" s="0" l="0"/>
                                      </p:by>
                                    </p:animClr>
                                    <p:animClr clrSpc="hsl" dir="cw">
                                      <p:cBhvr>
                                        <p:cTn id="198" dur="500" fill="hold"/>
                                        <p:tgtEl>
                                          <p:spTgt spid="24"/>
                                        </p:tgtEl>
                                        <p:attrNameLst>
                                          <p:attrName>stroke.color</p:attrName>
                                        </p:attrNameLst>
                                      </p:cBhvr>
                                      <p:by>
                                        <p:hsl h="-7200000" s="0" l="0"/>
                                      </p:by>
                                    </p:animClr>
                                    <p:set>
                                      <p:cBhvr>
                                        <p:cTn id="199" dur="500" fill="hold"/>
                                        <p:tgtEl>
                                          <p:spTgt spid="24"/>
                                        </p:tgtEl>
                                        <p:attrNameLst>
                                          <p:attrName>fill.type</p:attrName>
                                        </p:attrNameLst>
                                      </p:cBhvr>
                                      <p:to>
                                        <p:strVal val="solid"/>
                                      </p:to>
                                    </p:set>
                                  </p:childTnLst>
                                </p:cTn>
                              </p:par>
                            </p:childTnLst>
                          </p:cTn>
                        </p:par>
                      </p:childTnLst>
                    </p:cTn>
                  </p:par>
                  <p:par>
                    <p:cTn id="200" fill="hold">
                      <p:stCondLst>
                        <p:cond delay="indefinite"/>
                      </p:stCondLst>
                      <p:childTnLst>
                        <p:par>
                          <p:cTn id="201" fill="hold">
                            <p:stCondLst>
                              <p:cond delay="0"/>
                            </p:stCondLst>
                            <p:childTnLst>
                              <p:par>
                                <p:cTn id="202" presetID="22" presetClass="emph" presetSubtype="0" fill="hold" grpId="1" nodeType="clickEffect">
                                  <p:stCondLst>
                                    <p:cond delay="0"/>
                                  </p:stCondLst>
                                  <p:childTnLst>
                                    <p:animClr clrSpc="hsl" dir="cw">
                                      <p:cBhvr override="childStyle">
                                        <p:cTn id="203" dur="500" fill="hold"/>
                                        <p:tgtEl>
                                          <p:spTgt spid="35"/>
                                        </p:tgtEl>
                                        <p:attrNameLst>
                                          <p:attrName>style.color</p:attrName>
                                        </p:attrNameLst>
                                      </p:cBhvr>
                                      <p:by>
                                        <p:hsl h="-7200000" s="0" l="0"/>
                                      </p:by>
                                    </p:animClr>
                                    <p:animClr clrSpc="hsl" dir="cw">
                                      <p:cBhvr>
                                        <p:cTn id="204" dur="500" fill="hold"/>
                                        <p:tgtEl>
                                          <p:spTgt spid="35"/>
                                        </p:tgtEl>
                                        <p:attrNameLst>
                                          <p:attrName>fillcolor</p:attrName>
                                        </p:attrNameLst>
                                      </p:cBhvr>
                                      <p:by>
                                        <p:hsl h="-7200000" s="0" l="0"/>
                                      </p:by>
                                    </p:animClr>
                                    <p:animClr clrSpc="hsl" dir="cw">
                                      <p:cBhvr>
                                        <p:cTn id="205" dur="500" fill="hold"/>
                                        <p:tgtEl>
                                          <p:spTgt spid="35"/>
                                        </p:tgtEl>
                                        <p:attrNameLst>
                                          <p:attrName>stroke.color</p:attrName>
                                        </p:attrNameLst>
                                      </p:cBhvr>
                                      <p:by>
                                        <p:hsl h="-7200000" s="0" l="0"/>
                                      </p:by>
                                    </p:animClr>
                                    <p:set>
                                      <p:cBhvr>
                                        <p:cTn id="206" dur="500" fill="hold"/>
                                        <p:tgtEl>
                                          <p:spTgt spid="35"/>
                                        </p:tgtEl>
                                        <p:attrNameLst>
                                          <p:attrName>fill.type</p:attrName>
                                        </p:attrNameLst>
                                      </p:cBhvr>
                                      <p:to>
                                        <p:strVal val="solid"/>
                                      </p:to>
                                    </p:set>
                                  </p:childTnLst>
                                </p:cTn>
                              </p:par>
                            </p:childTnLst>
                          </p:cTn>
                        </p:par>
                      </p:childTnLst>
                    </p:cTn>
                  </p:par>
                  <p:par>
                    <p:cTn id="207" fill="hold">
                      <p:stCondLst>
                        <p:cond delay="indefinite"/>
                      </p:stCondLst>
                      <p:childTnLst>
                        <p:par>
                          <p:cTn id="208" fill="hold">
                            <p:stCondLst>
                              <p:cond delay="0"/>
                            </p:stCondLst>
                            <p:childTnLst>
                              <p:par>
                                <p:cTn id="209" presetID="22" presetClass="emph" presetSubtype="0" fill="hold" grpId="1" nodeType="clickEffect">
                                  <p:stCondLst>
                                    <p:cond delay="0"/>
                                  </p:stCondLst>
                                  <p:childTnLst>
                                    <p:animClr clrSpc="hsl" dir="cw">
                                      <p:cBhvr override="childStyle">
                                        <p:cTn id="210" dur="500" fill="hold"/>
                                        <p:tgtEl>
                                          <p:spTgt spid="36"/>
                                        </p:tgtEl>
                                        <p:attrNameLst>
                                          <p:attrName>style.color</p:attrName>
                                        </p:attrNameLst>
                                      </p:cBhvr>
                                      <p:by>
                                        <p:hsl h="-7200000" s="0" l="0"/>
                                      </p:by>
                                    </p:animClr>
                                    <p:animClr clrSpc="hsl" dir="cw">
                                      <p:cBhvr>
                                        <p:cTn id="211" dur="500" fill="hold"/>
                                        <p:tgtEl>
                                          <p:spTgt spid="36"/>
                                        </p:tgtEl>
                                        <p:attrNameLst>
                                          <p:attrName>fillcolor</p:attrName>
                                        </p:attrNameLst>
                                      </p:cBhvr>
                                      <p:by>
                                        <p:hsl h="-7200000" s="0" l="0"/>
                                      </p:by>
                                    </p:animClr>
                                    <p:animClr clrSpc="hsl" dir="cw">
                                      <p:cBhvr>
                                        <p:cTn id="212" dur="500" fill="hold"/>
                                        <p:tgtEl>
                                          <p:spTgt spid="36"/>
                                        </p:tgtEl>
                                        <p:attrNameLst>
                                          <p:attrName>stroke.color</p:attrName>
                                        </p:attrNameLst>
                                      </p:cBhvr>
                                      <p:by>
                                        <p:hsl h="-7200000" s="0" l="0"/>
                                      </p:by>
                                    </p:animClr>
                                    <p:set>
                                      <p:cBhvr>
                                        <p:cTn id="213" dur="500" fill="hold"/>
                                        <p:tgtEl>
                                          <p:spTgt spid="36"/>
                                        </p:tgtEl>
                                        <p:attrNameLst>
                                          <p:attrName>fill.type</p:attrName>
                                        </p:attrNameLst>
                                      </p:cBhvr>
                                      <p:to>
                                        <p:strVal val="solid"/>
                                      </p:to>
                                    </p:set>
                                  </p:childTnLst>
                                </p:cTn>
                              </p:par>
                            </p:childTnLst>
                          </p:cTn>
                        </p:par>
                      </p:childTnLst>
                    </p:cTn>
                  </p:par>
                  <p:par>
                    <p:cTn id="214" fill="hold">
                      <p:stCondLst>
                        <p:cond delay="indefinite"/>
                      </p:stCondLst>
                      <p:childTnLst>
                        <p:par>
                          <p:cTn id="215" fill="hold">
                            <p:stCondLst>
                              <p:cond delay="0"/>
                            </p:stCondLst>
                            <p:childTnLst>
                              <p:par>
                                <p:cTn id="216" presetID="22" presetClass="emph" presetSubtype="0" fill="hold" grpId="1" nodeType="clickEffect">
                                  <p:stCondLst>
                                    <p:cond delay="0"/>
                                  </p:stCondLst>
                                  <p:childTnLst>
                                    <p:animClr clrSpc="hsl" dir="cw">
                                      <p:cBhvr override="childStyle">
                                        <p:cTn id="217" dur="500" fill="hold"/>
                                        <p:tgtEl>
                                          <p:spTgt spid="43"/>
                                        </p:tgtEl>
                                        <p:attrNameLst>
                                          <p:attrName>style.color</p:attrName>
                                        </p:attrNameLst>
                                      </p:cBhvr>
                                      <p:by>
                                        <p:hsl h="-7200000" s="0" l="0"/>
                                      </p:by>
                                    </p:animClr>
                                    <p:animClr clrSpc="hsl" dir="cw">
                                      <p:cBhvr>
                                        <p:cTn id="218" dur="500" fill="hold"/>
                                        <p:tgtEl>
                                          <p:spTgt spid="43"/>
                                        </p:tgtEl>
                                        <p:attrNameLst>
                                          <p:attrName>fillcolor</p:attrName>
                                        </p:attrNameLst>
                                      </p:cBhvr>
                                      <p:by>
                                        <p:hsl h="-7200000" s="0" l="0"/>
                                      </p:by>
                                    </p:animClr>
                                    <p:animClr clrSpc="hsl" dir="cw">
                                      <p:cBhvr>
                                        <p:cTn id="219" dur="500" fill="hold"/>
                                        <p:tgtEl>
                                          <p:spTgt spid="43"/>
                                        </p:tgtEl>
                                        <p:attrNameLst>
                                          <p:attrName>stroke.color</p:attrName>
                                        </p:attrNameLst>
                                      </p:cBhvr>
                                      <p:by>
                                        <p:hsl h="-7200000" s="0" l="0"/>
                                      </p:by>
                                    </p:animClr>
                                    <p:set>
                                      <p:cBhvr>
                                        <p:cTn id="220" dur="500" fill="hold"/>
                                        <p:tgtEl>
                                          <p:spTgt spid="43"/>
                                        </p:tgtEl>
                                        <p:attrNameLst>
                                          <p:attrName>fill.type</p:attrName>
                                        </p:attrNameLst>
                                      </p:cBhvr>
                                      <p:to>
                                        <p:strVal val="solid"/>
                                      </p:to>
                                    </p:set>
                                  </p:childTnLst>
                                </p:cTn>
                              </p:par>
                            </p:childTnLst>
                          </p:cTn>
                        </p:par>
                      </p:childTnLst>
                    </p:cTn>
                  </p:par>
                  <p:par>
                    <p:cTn id="221" fill="hold">
                      <p:stCondLst>
                        <p:cond delay="indefinite"/>
                      </p:stCondLst>
                      <p:childTnLst>
                        <p:par>
                          <p:cTn id="222" fill="hold">
                            <p:stCondLst>
                              <p:cond delay="0"/>
                            </p:stCondLst>
                            <p:childTnLst>
                              <p:par>
                                <p:cTn id="223" presetID="22" presetClass="emph" presetSubtype="0" fill="hold" grpId="1" nodeType="clickEffect">
                                  <p:stCondLst>
                                    <p:cond delay="0"/>
                                  </p:stCondLst>
                                  <p:childTnLst>
                                    <p:animClr clrSpc="hsl" dir="cw">
                                      <p:cBhvr override="childStyle">
                                        <p:cTn id="224" dur="500" fill="hold"/>
                                        <p:tgtEl>
                                          <p:spTgt spid="39"/>
                                        </p:tgtEl>
                                        <p:attrNameLst>
                                          <p:attrName>style.color</p:attrName>
                                        </p:attrNameLst>
                                      </p:cBhvr>
                                      <p:by>
                                        <p:hsl h="-7200000" s="0" l="0"/>
                                      </p:by>
                                    </p:animClr>
                                    <p:animClr clrSpc="hsl" dir="cw">
                                      <p:cBhvr>
                                        <p:cTn id="225" dur="500" fill="hold"/>
                                        <p:tgtEl>
                                          <p:spTgt spid="39"/>
                                        </p:tgtEl>
                                        <p:attrNameLst>
                                          <p:attrName>fillcolor</p:attrName>
                                        </p:attrNameLst>
                                      </p:cBhvr>
                                      <p:by>
                                        <p:hsl h="-7200000" s="0" l="0"/>
                                      </p:by>
                                    </p:animClr>
                                    <p:animClr clrSpc="hsl" dir="cw">
                                      <p:cBhvr>
                                        <p:cTn id="226" dur="500" fill="hold"/>
                                        <p:tgtEl>
                                          <p:spTgt spid="39"/>
                                        </p:tgtEl>
                                        <p:attrNameLst>
                                          <p:attrName>stroke.color</p:attrName>
                                        </p:attrNameLst>
                                      </p:cBhvr>
                                      <p:by>
                                        <p:hsl h="-7200000" s="0" l="0"/>
                                      </p:by>
                                    </p:animClr>
                                    <p:set>
                                      <p:cBhvr>
                                        <p:cTn id="227" dur="500" fill="hold"/>
                                        <p:tgtEl>
                                          <p:spTgt spid="39"/>
                                        </p:tgtEl>
                                        <p:attrNameLst>
                                          <p:attrName>fill.type</p:attrName>
                                        </p:attrNameLst>
                                      </p:cBhvr>
                                      <p:to>
                                        <p:strVal val="solid"/>
                                      </p:to>
                                    </p:set>
                                  </p:childTnLst>
                                </p:cTn>
                              </p:par>
                            </p:childTnLst>
                          </p:cTn>
                        </p:par>
                      </p:childTnLst>
                    </p:cTn>
                  </p:par>
                  <p:par>
                    <p:cTn id="228" fill="hold">
                      <p:stCondLst>
                        <p:cond delay="indefinite"/>
                      </p:stCondLst>
                      <p:childTnLst>
                        <p:par>
                          <p:cTn id="229" fill="hold">
                            <p:stCondLst>
                              <p:cond delay="0"/>
                            </p:stCondLst>
                            <p:childTnLst>
                              <p:par>
                                <p:cTn id="230" presetID="22" presetClass="emph" presetSubtype="0" fill="hold" grpId="1" nodeType="clickEffect">
                                  <p:stCondLst>
                                    <p:cond delay="0"/>
                                  </p:stCondLst>
                                  <p:childTnLst>
                                    <p:animClr clrSpc="hsl" dir="cw">
                                      <p:cBhvr override="childStyle">
                                        <p:cTn id="231" dur="500" fill="hold"/>
                                        <p:tgtEl>
                                          <p:spTgt spid="33"/>
                                        </p:tgtEl>
                                        <p:attrNameLst>
                                          <p:attrName>style.color</p:attrName>
                                        </p:attrNameLst>
                                      </p:cBhvr>
                                      <p:by>
                                        <p:hsl h="-7200000" s="0" l="0"/>
                                      </p:by>
                                    </p:animClr>
                                    <p:animClr clrSpc="hsl" dir="cw">
                                      <p:cBhvr>
                                        <p:cTn id="232" dur="500" fill="hold"/>
                                        <p:tgtEl>
                                          <p:spTgt spid="33"/>
                                        </p:tgtEl>
                                        <p:attrNameLst>
                                          <p:attrName>fillcolor</p:attrName>
                                        </p:attrNameLst>
                                      </p:cBhvr>
                                      <p:by>
                                        <p:hsl h="-7200000" s="0" l="0"/>
                                      </p:by>
                                    </p:animClr>
                                    <p:animClr clrSpc="hsl" dir="cw">
                                      <p:cBhvr>
                                        <p:cTn id="233" dur="500" fill="hold"/>
                                        <p:tgtEl>
                                          <p:spTgt spid="33"/>
                                        </p:tgtEl>
                                        <p:attrNameLst>
                                          <p:attrName>stroke.color</p:attrName>
                                        </p:attrNameLst>
                                      </p:cBhvr>
                                      <p:by>
                                        <p:hsl h="-7200000" s="0" l="0"/>
                                      </p:by>
                                    </p:animClr>
                                    <p:set>
                                      <p:cBhvr>
                                        <p:cTn id="234" dur="500" fill="hold"/>
                                        <p:tgtEl>
                                          <p:spTgt spid="33"/>
                                        </p:tgtEl>
                                        <p:attrNameLst>
                                          <p:attrName>fill.type</p:attrName>
                                        </p:attrNameLst>
                                      </p:cBhvr>
                                      <p:to>
                                        <p:strVal val="solid"/>
                                      </p:to>
                                    </p:set>
                                  </p:childTnLst>
                                </p:cTn>
                              </p:par>
                            </p:childTnLst>
                          </p:cTn>
                        </p:par>
                      </p:childTnLst>
                    </p:cTn>
                  </p:par>
                  <p:par>
                    <p:cTn id="235" fill="hold">
                      <p:stCondLst>
                        <p:cond delay="indefinite"/>
                      </p:stCondLst>
                      <p:childTnLst>
                        <p:par>
                          <p:cTn id="236" fill="hold">
                            <p:stCondLst>
                              <p:cond delay="0"/>
                            </p:stCondLst>
                            <p:childTnLst>
                              <p:par>
                                <p:cTn id="237" presetID="22" presetClass="emph" presetSubtype="0" fill="hold" grpId="2" nodeType="clickEffect">
                                  <p:stCondLst>
                                    <p:cond delay="0"/>
                                  </p:stCondLst>
                                  <p:childTnLst>
                                    <p:animClr clrSpc="hsl" dir="cw">
                                      <p:cBhvr override="childStyle">
                                        <p:cTn id="238" dur="500" fill="hold"/>
                                        <p:tgtEl>
                                          <p:spTgt spid="43"/>
                                        </p:tgtEl>
                                        <p:attrNameLst>
                                          <p:attrName>style.color</p:attrName>
                                        </p:attrNameLst>
                                      </p:cBhvr>
                                      <p:by>
                                        <p:hsl h="-7200000" s="0" l="0"/>
                                      </p:by>
                                    </p:animClr>
                                    <p:animClr clrSpc="hsl" dir="cw">
                                      <p:cBhvr>
                                        <p:cTn id="239" dur="500" fill="hold"/>
                                        <p:tgtEl>
                                          <p:spTgt spid="43"/>
                                        </p:tgtEl>
                                        <p:attrNameLst>
                                          <p:attrName>fillcolor</p:attrName>
                                        </p:attrNameLst>
                                      </p:cBhvr>
                                      <p:by>
                                        <p:hsl h="-7200000" s="0" l="0"/>
                                      </p:by>
                                    </p:animClr>
                                    <p:animClr clrSpc="hsl" dir="cw">
                                      <p:cBhvr>
                                        <p:cTn id="240" dur="500" fill="hold"/>
                                        <p:tgtEl>
                                          <p:spTgt spid="43"/>
                                        </p:tgtEl>
                                        <p:attrNameLst>
                                          <p:attrName>stroke.color</p:attrName>
                                        </p:attrNameLst>
                                      </p:cBhvr>
                                      <p:by>
                                        <p:hsl h="-7200000" s="0" l="0"/>
                                      </p:by>
                                    </p:animClr>
                                    <p:set>
                                      <p:cBhvr>
                                        <p:cTn id="241" dur="500" fill="hold"/>
                                        <p:tgtEl>
                                          <p:spTgt spid="43"/>
                                        </p:tgtEl>
                                        <p:attrNameLst>
                                          <p:attrName>fill.type</p:attrName>
                                        </p:attrNameLst>
                                      </p:cBhvr>
                                      <p:to>
                                        <p:strVal val="solid"/>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9"/>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9"/>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90"/>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91"/>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92"/>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93"/>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94"/>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95"/>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96"/>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97"/>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98"/>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99"/>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00"/>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101"/>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102"/>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103"/>
                                        </p:tgtEl>
                                        <p:attrNameLst>
                                          <p:attrName>style.visibility</p:attrName>
                                        </p:attrNameLst>
                                      </p:cBhvr>
                                      <p:to>
                                        <p:strVal val="visible"/>
                                      </p:to>
                                    </p:set>
                                  </p:childTnLst>
                                </p:cTn>
                              </p:par>
                              <p:par>
                                <p:cTn id="280" presetID="1" presetClass="entr" presetSubtype="0" fill="hold" nodeType="withEffect">
                                  <p:stCondLst>
                                    <p:cond delay="0"/>
                                  </p:stCondLst>
                                  <p:childTnLst>
                                    <p:set>
                                      <p:cBhvr>
                                        <p:cTn id="281" dur="1" fill="hold">
                                          <p:stCondLst>
                                            <p:cond delay="0"/>
                                          </p:stCondLst>
                                        </p:cTn>
                                        <p:tgtEl>
                                          <p:spTgt spid="105"/>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nodeType="clickEffect">
                                  <p:stCondLst>
                                    <p:cond delay="0"/>
                                  </p:stCondLst>
                                  <p:childTnLst>
                                    <p:set>
                                      <p:cBhvr>
                                        <p:cTn id="285" dur="1" fill="hold">
                                          <p:stCondLst>
                                            <p:cond delay="0"/>
                                          </p:stCondLst>
                                        </p:cTn>
                                        <p:tgtEl>
                                          <p:spTgt spid="129"/>
                                        </p:tgtEl>
                                        <p:attrNameLst>
                                          <p:attrName>style.visibility</p:attrName>
                                        </p:attrNameLst>
                                      </p:cBhvr>
                                      <p:to>
                                        <p:strVal val="visible"/>
                                      </p:to>
                                    </p:set>
                                  </p:childTnLst>
                                </p:cTn>
                              </p:par>
                              <p:par>
                                <p:cTn id="286" presetID="1" presetClass="entr" presetSubtype="0" fill="hold" grpId="0" nodeType="withEffect">
                                  <p:stCondLst>
                                    <p:cond delay="0"/>
                                  </p:stCondLst>
                                  <p:childTnLst>
                                    <p:set>
                                      <p:cBhvr>
                                        <p:cTn id="287" dur="1" fill="hold">
                                          <p:stCondLst>
                                            <p:cond delay="0"/>
                                          </p:stCondLst>
                                        </p:cTn>
                                        <p:tgtEl>
                                          <p:spTgt spid="107"/>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19"/>
                                        </p:tgtEl>
                                        <p:attrNameLst>
                                          <p:attrName>style.visibility</p:attrName>
                                        </p:attrNameLst>
                                      </p:cBhvr>
                                      <p:to>
                                        <p:strVal val="visible"/>
                                      </p:to>
                                    </p:set>
                                  </p:childTnLst>
                                </p:cTn>
                              </p:par>
                              <p:par>
                                <p:cTn id="290" presetID="1" presetClass="entr" presetSubtype="0" fill="hold" grpId="0" nodeType="withEffect">
                                  <p:stCondLst>
                                    <p:cond delay="0"/>
                                  </p:stCondLst>
                                  <p:childTnLst>
                                    <p:set>
                                      <p:cBhvr>
                                        <p:cTn id="291" dur="1" fill="hold">
                                          <p:stCondLst>
                                            <p:cond delay="0"/>
                                          </p:stCondLst>
                                        </p:cTn>
                                        <p:tgtEl>
                                          <p:spTgt spid="120"/>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121"/>
                                        </p:tgtEl>
                                        <p:attrNameLst>
                                          <p:attrName>style.visibility</p:attrName>
                                        </p:attrNameLst>
                                      </p:cBhvr>
                                      <p:to>
                                        <p:strVal val="visible"/>
                                      </p:to>
                                    </p:set>
                                  </p:childTnLst>
                                </p:cTn>
                              </p:par>
                              <p:par>
                                <p:cTn id="294" presetID="1" presetClass="entr" presetSubtype="0" fill="hold" grpId="0" nodeType="withEffect">
                                  <p:stCondLst>
                                    <p:cond delay="0"/>
                                  </p:stCondLst>
                                  <p:childTnLst>
                                    <p:set>
                                      <p:cBhvr>
                                        <p:cTn id="295" dur="1" fill="hold">
                                          <p:stCondLst>
                                            <p:cond delay="0"/>
                                          </p:stCondLst>
                                        </p:cTn>
                                        <p:tgtEl>
                                          <p:spTgt spid="122"/>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23"/>
                                        </p:tgtEl>
                                        <p:attrNameLst>
                                          <p:attrName>style.visibility</p:attrName>
                                        </p:attrNameLst>
                                      </p:cBhvr>
                                      <p:to>
                                        <p:strVal val="visible"/>
                                      </p:to>
                                    </p:set>
                                  </p:childTnLst>
                                </p:cTn>
                              </p:par>
                              <p:par>
                                <p:cTn id="298" presetID="1" presetClass="entr" presetSubtype="0" fill="hold" grpId="0" nodeType="withEffect">
                                  <p:stCondLst>
                                    <p:cond delay="0"/>
                                  </p:stCondLst>
                                  <p:childTnLst>
                                    <p:set>
                                      <p:cBhvr>
                                        <p:cTn id="299" dur="1" fill="hold">
                                          <p:stCondLst>
                                            <p:cond delay="0"/>
                                          </p:stCondLst>
                                        </p:cTn>
                                        <p:tgtEl>
                                          <p:spTgt spid="124"/>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125"/>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26"/>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27"/>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childTnLst>
                                </p:cTn>
                              </p:par>
                              <p:par>
                                <p:cTn id="310" presetID="1" presetClass="entr" presetSubtype="0" fill="hold" grpId="0" nodeType="withEffect">
                                  <p:stCondLst>
                                    <p:cond delay="0"/>
                                  </p:stCondLst>
                                  <p:childTnLst>
                                    <p:set>
                                      <p:cBhvr>
                                        <p:cTn id="311" dur="1" fill="hold">
                                          <p:stCondLst>
                                            <p:cond delay="0"/>
                                          </p:stCondLst>
                                        </p:cTn>
                                        <p:tgtEl>
                                          <p:spTgt spid="135"/>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36"/>
                                        </p:tgtEl>
                                        <p:attrNameLst>
                                          <p:attrName>style.visibility</p:attrName>
                                        </p:attrNameLst>
                                      </p:cBhvr>
                                      <p:to>
                                        <p:strVal val="visible"/>
                                      </p:to>
                                    </p:set>
                                  </p:childTnLst>
                                </p:cTn>
                              </p:par>
                              <p:par>
                                <p:cTn id="314" presetID="1" presetClass="entr" presetSubtype="0" fill="hold" grpId="0" nodeType="withEffect">
                                  <p:stCondLst>
                                    <p:cond delay="0"/>
                                  </p:stCondLst>
                                  <p:childTnLst>
                                    <p:set>
                                      <p:cBhvr>
                                        <p:cTn id="315" dur="1" fill="hold">
                                          <p:stCondLst>
                                            <p:cond delay="0"/>
                                          </p:stCondLst>
                                        </p:cTn>
                                        <p:tgtEl>
                                          <p:spTgt spid="137"/>
                                        </p:tgtEl>
                                        <p:attrNameLst>
                                          <p:attrName>style.visibility</p:attrName>
                                        </p:attrNameLst>
                                      </p:cBhvr>
                                      <p:to>
                                        <p:strVal val="visible"/>
                                      </p:to>
                                    </p:set>
                                  </p:childTnLst>
                                </p:cTn>
                              </p:par>
                              <p:par>
                                <p:cTn id="316" presetID="1" presetClass="entr" presetSubtype="0" fill="hold" grpId="0" nodeType="withEffect">
                                  <p:stCondLst>
                                    <p:cond delay="0"/>
                                  </p:stCondLst>
                                  <p:childTnLst>
                                    <p:set>
                                      <p:cBhvr>
                                        <p:cTn id="317" dur="1" fill="hold">
                                          <p:stCondLst>
                                            <p:cond delay="0"/>
                                          </p:stCondLst>
                                        </p:cTn>
                                        <p:tgtEl>
                                          <p:spTgt spid="138"/>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139"/>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childTnLst>
                                </p:cTn>
                              </p:par>
                              <p:par>
                                <p:cTn id="322" presetID="1" presetClass="entr" presetSubtype="0" fill="hold" grpId="0" nodeType="withEffect">
                                  <p:stCondLst>
                                    <p:cond delay="0"/>
                                  </p:stCondLst>
                                  <p:childTnLst>
                                    <p:set>
                                      <p:cBhvr>
                                        <p:cTn id="323" dur="1" fill="hold">
                                          <p:stCondLst>
                                            <p:cond delay="0"/>
                                          </p:stCondLst>
                                        </p:cTn>
                                        <p:tgtEl>
                                          <p:spTgt spid="141"/>
                                        </p:tgtEl>
                                        <p:attrNameLst>
                                          <p:attrName>style.visibility</p:attrName>
                                        </p:attrNameLst>
                                      </p:cBhvr>
                                      <p:to>
                                        <p:strVal val="visible"/>
                                      </p:to>
                                    </p:set>
                                  </p:childTnLst>
                                </p:cTn>
                              </p:par>
                              <p:par>
                                <p:cTn id="324" presetID="1" presetClass="entr" presetSubtype="0" fill="hold" grpId="0" nodeType="withEffect">
                                  <p:stCondLst>
                                    <p:cond delay="0"/>
                                  </p:stCondLst>
                                  <p:childTnLst>
                                    <p:set>
                                      <p:cBhvr>
                                        <p:cTn id="325" dur="1" fill="hold">
                                          <p:stCondLst>
                                            <p:cond delay="0"/>
                                          </p:stCondLst>
                                        </p:cTn>
                                        <p:tgtEl>
                                          <p:spTgt spid="142"/>
                                        </p:tgtEl>
                                        <p:attrNameLst>
                                          <p:attrName>style.visibility</p:attrName>
                                        </p:attrNameLst>
                                      </p:cBhvr>
                                      <p:to>
                                        <p:strVal val="visible"/>
                                      </p:to>
                                    </p:set>
                                  </p:childTnLst>
                                </p:cTn>
                              </p:par>
                              <p:par>
                                <p:cTn id="326" presetID="1" presetClass="entr" presetSubtype="0" fill="hold" grpId="0" nodeType="withEffect">
                                  <p:stCondLst>
                                    <p:cond delay="0"/>
                                  </p:stCondLst>
                                  <p:childTnLst>
                                    <p:set>
                                      <p:cBhvr>
                                        <p:cTn id="327" dur="1" fill="hold">
                                          <p:stCondLst>
                                            <p:cond delay="0"/>
                                          </p:stCondLst>
                                        </p:cTn>
                                        <p:tgtEl>
                                          <p:spTgt spid="143"/>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144"/>
                                        </p:tgtEl>
                                        <p:attrNameLst>
                                          <p:attrName>style.visibility</p:attrName>
                                        </p:attrNameLst>
                                      </p:cBhvr>
                                      <p:to>
                                        <p:strVal val="visible"/>
                                      </p:to>
                                    </p:set>
                                  </p:childTnLst>
                                </p:cTn>
                              </p:par>
                              <p:par>
                                <p:cTn id="330" presetID="1" presetClass="entr" presetSubtype="0" fill="hold" grpId="0" nodeType="withEffect">
                                  <p:stCondLst>
                                    <p:cond delay="0"/>
                                  </p:stCondLst>
                                  <p:childTnLst>
                                    <p:set>
                                      <p:cBhvr>
                                        <p:cTn id="331" dur="1" fill="hold">
                                          <p:stCondLst>
                                            <p:cond delay="0"/>
                                          </p:stCondLst>
                                        </p:cTn>
                                        <p:tgtEl>
                                          <p:spTgt spid="145"/>
                                        </p:tgtEl>
                                        <p:attrNameLst>
                                          <p:attrName>style.visibility</p:attrName>
                                        </p:attrNameLst>
                                      </p:cBhvr>
                                      <p:to>
                                        <p:strVal val="visible"/>
                                      </p:to>
                                    </p:set>
                                  </p:childTnLst>
                                </p:cTn>
                              </p:par>
                              <p:par>
                                <p:cTn id="332" presetID="1" presetClass="entr" presetSubtype="0" fill="hold" grpId="0" nodeType="withEffect">
                                  <p:stCondLst>
                                    <p:cond delay="0"/>
                                  </p:stCondLst>
                                  <p:childTnLst>
                                    <p:set>
                                      <p:cBhvr>
                                        <p:cTn id="333" dur="1" fill="hold">
                                          <p:stCondLst>
                                            <p:cond delay="0"/>
                                          </p:stCondLst>
                                        </p:cTn>
                                        <p:tgtEl>
                                          <p:spTgt spid="146"/>
                                        </p:tgtEl>
                                        <p:attrNameLst>
                                          <p:attrName>style.visibility</p:attrName>
                                        </p:attrNameLst>
                                      </p:cBhvr>
                                      <p:to>
                                        <p:strVal val="visible"/>
                                      </p:to>
                                    </p:set>
                                  </p:childTnLst>
                                </p:cTn>
                              </p:par>
                              <p:par>
                                <p:cTn id="334" presetID="1" presetClass="entr" presetSubtype="0" fill="hold" nodeType="withEffect">
                                  <p:stCondLst>
                                    <p:cond delay="0"/>
                                  </p:stCondLst>
                                  <p:childTnLst>
                                    <p:set>
                                      <p:cBhvr>
                                        <p:cTn id="335" dur="1" fill="hold">
                                          <p:stCondLst>
                                            <p:cond delay="0"/>
                                          </p:stCondLst>
                                        </p:cTn>
                                        <p:tgtEl>
                                          <p:spTgt spid="148"/>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grpId="0" nodeType="clickEffect">
                                  <p:stCondLst>
                                    <p:cond delay="0"/>
                                  </p:stCondLst>
                                  <p:childTnLst>
                                    <p:set>
                                      <p:cBhvr>
                                        <p:cTn id="339" dur="1" fill="hold">
                                          <p:stCondLst>
                                            <p:cond delay="0"/>
                                          </p:stCondLst>
                                        </p:cTn>
                                        <p:tgtEl>
                                          <p:spTgt spid="132"/>
                                        </p:tgtEl>
                                        <p:attrNameLst>
                                          <p:attrName>style.visibility</p:attrName>
                                        </p:attrNameLst>
                                      </p:cBhvr>
                                      <p:to>
                                        <p:strVal val="visible"/>
                                      </p:to>
                                    </p:set>
                                  </p:childTnLst>
                                </p:cTn>
                              </p:par>
                              <p:par>
                                <p:cTn id="340" presetID="1" presetClass="entr" presetSubtype="0" fill="hold" grpId="0" nodeType="withEffect">
                                  <p:stCondLst>
                                    <p:cond delay="0"/>
                                  </p:stCondLst>
                                  <p:childTnLst>
                                    <p:set>
                                      <p:cBhvr>
                                        <p:cTn id="341" dur="1" fill="hold">
                                          <p:stCondLst>
                                            <p:cond delay="0"/>
                                          </p:stCondLst>
                                        </p:cTn>
                                        <p:tgtEl>
                                          <p:spTgt spid="150"/>
                                        </p:tgtEl>
                                        <p:attrNameLst>
                                          <p:attrName>style.visibility</p:attrName>
                                        </p:attrNameLst>
                                      </p:cBhvr>
                                      <p:to>
                                        <p:strVal val="visible"/>
                                      </p:to>
                                    </p:set>
                                  </p:childTnLst>
                                </p:cTn>
                              </p:par>
                              <p:par>
                                <p:cTn id="342" presetID="1" presetClass="entr" presetSubtype="0" fill="hold" grpId="0" nodeType="withEffect">
                                  <p:stCondLst>
                                    <p:cond delay="0"/>
                                  </p:stCondLst>
                                  <p:childTnLst>
                                    <p:set>
                                      <p:cBhvr>
                                        <p:cTn id="343" dur="1" fill="hold">
                                          <p:stCondLst>
                                            <p:cond delay="0"/>
                                          </p:stCondLst>
                                        </p:cTn>
                                        <p:tgtEl>
                                          <p:spTgt spid="151"/>
                                        </p:tgtEl>
                                        <p:attrNameLst>
                                          <p:attrName>style.visibility</p:attrName>
                                        </p:attrNameLst>
                                      </p:cBhvr>
                                      <p:to>
                                        <p:strVal val="visible"/>
                                      </p:to>
                                    </p:set>
                                  </p:childTnLst>
                                </p:cTn>
                              </p:par>
                              <p:par>
                                <p:cTn id="344" presetID="1" presetClass="entr" presetSubtype="0" fill="hold" grpId="0" nodeType="withEffect">
                                  <p:stCondLst>
                                    <p:cond delay="0"/>
                                  </p:stCondLst>
                                  <p:childTnLst>
                                    <p:set>
                                      <p:cBhvr>
                                        <p:cTn id="345" dur="1" fill="hold">
                                          <p:stCondLst>
                                            <p:cond delay="0"/>
                                          </p:stCondLst>
                                        </p:cTn>
                                        <p:tgtEl>
                                          <p:spTgt spid="152"/>
                                        </p:tgtEl>
                                        <p:attrNameLst>
                                          <p:attrName>style.visibility</p:attrName>
                                        </p:attrNameLst>
                                      </p:cBhvr>
                                      <p:to>
                                        <p:strVal val="visible"/>
                                      </p:to>
                                    </p:set>
                                  </p:childTnLst>
                                </p:cTn>
                              </p:par>
                              <p:par>
                                <p:cTn id="346" presetID="1" presetClass="entr" presetSubtype="0" fill="hold" grpId="0" nodeType="withEffect">
                                  <p:stCondLst>
                                    <p:cond delay="0"/>
                                  </p:stCondLst>
                                  <p:childTnLst>
                                    <p:set>
                                      <p:cBhvr>
                                        <p:cTn id="347" dur="1" fill="hold">
                                          <p:stCondLst>
                                            <p:cond delay="0"/>
                                          </p:stCondLst>
                                        </p:cTn>
                                        <p:tgtEl>
                                          <p:spTgt spid="153"/>
                                        </p:tgtEl>
                                        <p:attrNameLst>
                                          <p:attrName>style.visibility</p:attrName>
                                        </p:attrNameLst>
                                      </p:cBhvr>
                                      <p:to>
                                        <p:strVal val="visible"/>
                                      </p:to>
                                    </p:set>
                                  </p:childTnLst>
                                </p:cTn>
                              </p:par>
                              <p:par>
                                <p:cTn id="348" presetID="1" presetClass="entr" presetSubtype="0" fill="hold" grpId="0" nodeType="withEffect">
                                  <p:stCondLst>
                                    <p:cond delay="0"/>
                                  </p:stCondLst>
                                  <p:childTnLst>
                                    <p:set>
                                      <p:cBhvr>
                                        <p:cTn id="349" dur="1" fill="hold">
                                          <p:stCondLst>
                                            <p:cond delay="0"/>
                                          </p:stCondLst>
                                        </p:cTn>
                                        <p:tgtEl>
                                          <p:spTgt spid="154"/>
                                        </p:tgtEl>
                                        <p:attrNameLst>
                                          <p:attrName>style.visibility</p:attrName>
                                        </p:attrNameLst>
                                      </p:cBhvr>
                                      <p:to>
                                        <p:strVal val="visible"/>
                                      </p:to>
                                    </p:set>
                                  </p:childTnLst>
                                </p:cTn>
                              </p:par>
                              <p:par>
                                <p:cTn id="350" presetID="1" presetClass="entr" presetSubtype="0" fill="hold" nodeType="withEffect">
                                  <p:stCondLst>
                                    <p:cond delay="0"/>
                                  </p:stCondLst>
                                  <p:childTnLst>
                                    <p:set>
                                      <p:cBhvr>
                                        <p:cTn id="351" dur="1" fill="hold">
                                          <p:stCondLst>
                                            <p:cond delay="0"/>
                                          </p:stCondLst>
                                        </p:cTn>
                                        <p:tgtEl>
                                          <p:spTgt spid="156"/>
                                        </p:tgtEl>
                                        <p:attrNameLst>
                                          <p:attrName>style.visibility</p:attrName>
                                        </p:attrNameLst>
                                      </p:cBhvr>
                                      <p:to>
                                        <p:strVal val="visible"/>
                                      </p:to>
                                    </p:se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grpId="0" nodeType="clickEffect">
                                  <p:stCondLst>
                                    <p:cond delay="0"/>
                                  </p:stCondLst>
                                  <p:childTnLst>
                                    <p:set>
                                      <p:cBhvr>
                                        <p:cTn id="355" dur="1" fill="hold">
                                          <p:stCondLst>
                                            <p:cond delay="0"/>
                                          </p:stCondLst>
                                        </p:cTn>
                                        <p:tgtEl>
                                          <p:spTgt spid="130"/>
                                        </p:tgtEl>
                                        <p:attrNameLst>
                                          <p:attrName>style.visibility</p:attrName>
                                        </p:attrNameLst>
                                      </p:cBhvr>
                                      <p:to>
                                        <p:strVal val="visible"/>
                                      </p:to>
                                    </p:set>
                                  </p:childTnLst>
                                </p:cTn>
                              </p:par>
                              <p:par>
                                <p:cTn id="356" presetID="1" presetClass="entr" presetSubtype="0" fill="hold" grpId="0" nodeType="withEffect">
                                  <p:stCondLst>
                                    <p:cond delay="0"/>
                                  </p:stCondLst>
                                  <p:childTnLst>
                                    <p:set>
                                      <p:cBhvr>
                                        <p:cTn id="357" dur="1" fill="hold">
                                          <p:stCondLst>
                                            <p:cond delay="0"/>
                                          </p:stCondLst>
                                        </p:cTn>
                                        <p:tgtEl>
                                          <p:spTgt spid="161"/>
                                        </p:tgtEl>
                                        <p:attrNameLst>
                                          <p:attrName>style.visibility</p:attrName>
                                        </p:attrNameLst>
                                      </p:cBhvr>
                                      <p:to>
                                        <p:strVal val="visible"/>
                                      </p:to>
                                    </p:set>
                                  </p:childTnLst>
                                </p:cTn>
                              </p:par>
                              <p:par>
                                <p:cTn id="358" presetID="1" presetClass="entr" presetSubtype="0" fill="hold" grpId="0" nodeType="withEffect">
                                  <p:stCondLst>
                                    <p:cond delay="0"/>
                                  </p:stCondLst>
                                  <p:childTnLst>
                                    <p:set>
                                      <p:cBhvr>
                                        <p:cTn id="359" dur="1" fill="hold">
                                          <p:stCondLst>
                                            <p:cond delay="0"/>
                                          </p:stCondLst>
                                        </p:cTn>
                                        <p:tgtEl>
                                          <p:spTgt spid="162"/>
                                        </p:tgtEl>
                                        <p:attrNameLst>
                                          <p:attrName>style.visibility</p:attrName>
                                        </p:attrNameLst>
                                      </p:cBhvr>
                                      <p:to>
                                        <p:strVal val="visible"/>
                                      </p:to>
                                    </p:set>
                                  </p:childTnLst>
                                </p:cTn>
                              </p:par>
                              <p:par>
                                <p:cTn id="360" presetID="1" presetClass="entr" presetSubtype="0" fill="hold" grpId="0" nodeType="withEffect">
                                  <p:stCondLst>
                                    <p:cond delay="0"/>
                                  </p:stCondLst>
                                  <p:childTnLst>
                                    <p:set>
                                      <p:cBhvr>
                                        <p:cTn id="361" dur="1" fill="hold">
                                          <p:stCondLst>
                                            <p:cond delay="0"/>
                                          </p:stCondLst>
                                        </p:cTn>
                                        <p:tgtEl>
                                          <p:spTgt spid="163"/>
                                        </p:tgtEl>
                                        <p:attrNameLst>
                                          <p:attrName>style.visibility</p:attrName>
                                        </p:attrNameLst>
                                      </p:cBhvr>
                                      <p:to>
                                        <p:strVal val="visible"/>
                                      </p:to>
                                    </p:set>
                                  </p:childTnLst>
                                </p:cTn>
                              </p:par>
                              <p:par>
                                <p:cTn id="362" presetID="1" presetClass="entr" presetSubtype="0" fill="hold" grpId="0" nodeType="withEffect">
                                  <p:stCondLst>
                                    <p:cond delay="0"/>
                                  </p:stCondLst>
                                  <p:childTnLst>
                                    <p:set>
                                      <p:cBhvr>
                                        <p:cTn id="363" dur="1" fill="hold">
                                          <p:stCondLst>
                                            <p:cond delay="0"/>
                                          </p:stCondLst>
                                        </p:cTn>
                                        <p:tgtEl>
                                          <p:spTgt spid="164"/>
                                        </p:tgtEl>
                                        <p:attrNameLst>
                                          <p:attrName>style.visibility</p:attrName>
                                        </p:attrNameLst>
                                      </p:cBhvr>
                                      <p:to>
                                        <p:strVal val="visible"/>
                                      </p:to>
                                    </p:set>
                                  </p:childTnLst>
                                </p:cTn>
                              </p:par>
                              <p:par>
                                <p:cTn id="364" presetID="1" presetClass="entr" presetSubtype="0" fill="hold" grpId="0" nodeType="withEffect">
                                  <p:stCondLst>
                                    <p:cond delay="0"/>
                                  </p:stCondLst>
                                  <p:childTnLst>
                                    <p:set>
                                      <p:cBhvr>
                                        <p:cTn id="365" dur="1" fill="hold">
                                          <p:stCondLst>
                                            <p:cond delay="0"/>
                                          </p:stCondLst>
                                        </p:cTn>
                                        <p:tgtEl>
                                          <p:spTgt spid="165"/>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166"/>
                                        </p:tgtEl>
                                        <p:attrNameLst>
                                          <p:attrName>style.visibility</p:attrName>
                                        </p:attrNameLst>
                                      </p:cBhvr>
                                      <p:to>
                                        <p:strVal val="visible"/>
                                      </p:to>
                                    </p:set>
                                  </p:childTnLst>
                                </p:cTn>
                              </p:par>
                              <p:par>
                                <p:cTn id="368" presetID="1" presetClass="entr" presetSubtype="0" fill="hold" grpId="0" nodeType="withEffect">
                                  <p:stCondLst>
                                    <p:cond delay="0"/>
                                  </p:stCondLst>
                                  <p:childTnLst>
                                    <p:set>
                                      <p:cBhvr>
                                        <p:cTn id="369" dur="1" fill="hold">
                                          <p:stCondLst>
                                            <p:cond delay="0"/>
                                          </p:stCondLst>
                                        </p:cTn>
                                        <p:tgtEl>
                                          <p:spTgt spid="167"/>
                                        </p:tgtEl>
                                        <p:attrNameLst>
                                          <p:attrName>style.visibility</p:attrName>
                                        </p:attrNameLst>
                                      </p:cBhvr>
                                      <p:to>
                                        <p:strVal val="visible"/>
                                      </p:to>
                                    </p:set>
                                  </p:childTnLst>
                                </p:cTn>
                              </p:par>
                              <p:par>
                                <p:cTn id="370" presetID="1" presetClass="entr" presetSubtype="0" fill="hold" grpId="0" nodeType="withEffect">
                                  <p:stCondLst>
                                    <p:cond delay="0"/>
                                  </p:stCondLst>
                                  <p:childTnLst>
                                    <p:set>
                                      <p:cBhvr>
                                        <p:cTn id="371" dur="1" fill="hold">
                                          <p:stCondLst>
                                            <p:cond delay="0"/>
                                          </p:stCondLst>
                                        </p:cTn>
                                        <p:tgtEl>
                                          <p:spTgt spid="168"/>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169"/>
                                        </p:tgtEl>
                                        <p:attrNameLst>
                                          <p:attrName>style.visibility</p:attrName>
                                        </p:attrNameLst>
                                      </p:cBhvr>
                                      <p:to>
                                        <p:strVal val="visible"/>
                                      </p:to>
                                    </p:set>
                                  </p:childTnLst>
                                </p:cTn>
                              </p:par>
                              <p:par>
                                <p:cTn id="374" presetID="1" presetClass="entr" presetSubtype="0" fill="hold" grpId="0" nodeType="withEffect">
                                  <p:stCondLst>
                                    <p:cond delay="0"/>
                                  </p:stCondLst>
                                  <p:childTnLst>
                                    <p:set>
                                      <p:cBhvr>
                                        <p:cTn id="375" dur="1" fill="hold">
                                          <p:stCondLst>
                                            <p:cond delay="0"/>
                                          </p:stCondLst>
                                        </p:cTn>
                                        <p:tgtEl>
                                          <p:spTgt spid="170"/>
                                        </p:tgtEl>
                                        <p:attrNameLst>
                                          <p:attrName>style.visibility</p:attrName>
                                        </p:attrNameLst>
                                      </p:cBhvr>
                                      <p:to>
                                        <p:strVal val="visible"/>
                                      </p:to>
                                    </p:set>
                                  </p:childTnLst>
                                </p:cTn>
                              </p:par>
                              <p:par>
                                <p:cTn id="376" presetID="1" presetClass="entr" presetSubtype="0" fill="hold" grpId="0" nodeType="withEffect">
                                  <p:stCondLst>
                                    <p:cond delay="0"/>
                                  </p:stCondLst>
                                  <p:childTnLst>
                                    <p:set>
                                      <p:cBhvr>
                                        <p:cTn id="377" dur="1" fill="hold">
                                          <p:stCondLst>
                                            <p:cond delay="0"/>
                                          </p:stCondLst>
                                        </p:cTn>
                                        <p:tgtEl>
                                          <p:spTgt spid="171"/>
                                        </p:tgtEl>
                                        <p:attrNameLst>
                                          <p:attrName>style.visibility</p:attrName>
                                        </p:attrNameLst>
                                      </p:cBhvr>
                                      <p:to>
                                        <p:strVal val="visible"/>
                                      </p:to>
                                    </p:set>
                                  </p:childTnLst>
                                </p:cTn>
                              </p:par>
                              <p:par>
                                <p:cTn id="378" presetID="1" presetClass="entr" presetSubtype="0" fill="hold" nodeType="withEffect">
                                  <p:stCondLst>
                                    <p:cond delay="0"/>
                                  </p:stCondLst>
                                  <p:childTnLst>
                                    <p:set>
                                      <p:cBhvr>
                                        <p:cTn id="379" dur="1" fill="hold">
                                          <p:stCondLst>
                                            <p:cond delay="0"/>
                                          </p:stCondLst>
                                        </p:cTn>
                                        <p:tgtEl>
                                          <p:spTgt spid="158"/>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grpId="0" nodeType="clickEffect">
                                  <p:stCondLst>
                                    <p:cond delay="0"/>
                                  </p:stCondLst>
                                  <p:childTnLst>
                                    <p:set>
                                      <p:cBhvr>
                                        <p:cTn id="383" dur="1" fill="hold">
                                          <p:stCondLst>
                                            <p:cond delay="0"/>
                                          </p:stCondLst>
                                        </p:cTn>
                                        <p:tgtEl>
                                          <p:spTgt spid="172"/>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173"/>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174"/>
                                        </p:tgtEl>
                                        <p:attrNameLst>
                                          <p:attrName>style.visibility</p:attrName>
                                        </p:attrNameLst>
                                      </p:cBhvr>
                                      <p:to>
                                        <p:strVal val="visible"/>
                                      </p:to>
                                    </p:set>
                                  </p:childTnLst>
                                </p:cTn>
                              </p:par>
                              <p:par>
                                <p:cTn id="388" presetID="1" presetClass="entr" presetSubtype="0" fill="hold" grpId="0" nodeType="withEffect">
                                  <p:stCondLst>
                                    <p:cond delay="0"/>
                                  </p:stCondLst>
                                  <p:childTnLst>
                                    <p:set>
                                      <p:cBhvr>
                                        <p:cTn id="389" dur="1" fill="hold">
                                          <p:stCondLst>
                                            <p:cond delay="0"/>
                                          </p:stCondLst>
                                        </p:cTn>
                                        <p:tgtEl>
                                          <p:spTgt spid="175"/>
                                        </p:tgtEl>
                                        <p:attrNameLst>
                                          <p:attrName>style.visibility</p:attrName>
                                        </p:attrNameLst>
                                      </p:cBhvr>
                                      <p:to>
                                        <p:strVal val="visible"/>
                                      </p:to>
                                    </p:set>
                                  </p:childTnLst>
                                </p:cTn>
                              </p:par>
                              <p:par>
                                <p:cTn id="390" presetID="1" presetClass="entr" presetSubtype="0" fill="hold" grpId="0" nodeType="withEffect">
                                  <p:stCondLst>
                                    <p:cond delay="0"/>
                                  </p:stCondLst>
                                  <p:childTnLst>
                                    <p:set>
                                      <p:cBhvr>
                                        <p:cTn id="391" dur="1" fill="hold">
                                          <p:stCondLst>
                                            <p:cond delay="0"/>
                                          </p:stCondLst>
                                        </p:cTn>
                                        <p:tgtEl>
                                          <p:spTgt spid="176"/>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178"/>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134"/>
                                        </p:tgtEl>
                                        <p:attrNameLst>
                                          <p:attrName>style.visibility</p:attrName>
                                        </p:attrNameLst>
                                      </p:cBhvr>
                                      <p:to>
                                        <p:strVal val="visible"/>
                                      </p:to>
                                    </p:set>
                                  </p:childTnLst>
                                </p:cTn>
                              </p:par>
                              <p:par>
                                <p:cTn id="398" presetID="1" presetClass="entr" presetSubtype="0" fill="hold" nodeType="withEffect">
                                  <p:stCondLst>
                                    <p:cond delay="0"/>
                                  </p:stCondLst>
                                  <p:childTnLst>
                                    <p:set>
                                      <p:cBhvr>
                                        <p:cTn id="399" dur="1" fill="hold">
                                          <p:stCondLst>
                                            <p:cond delay="0"/>
                                          </p:stCondLst>
                                        </p:cTn>
                                        <p:tgtEl>
                                          <p:spTgt spid="160"/>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 presetClass="entr" presetSubtype="0" fill="hold" grpId="0" nodeType="clickEffect">
                                  <p:stCondLst>
                                    <p:cond delay="0"/>
                                  </p:stCondLst>
                                  <p:childTnLst>
                                    <p:set>
                                      <p:cBhvr>
                                        <p:cTn id="403" dur="1" fill="hold">
                                          <p:stCondLst>
                                            <p:cond delay="0"/>
                                          </p:stCondLst>
                                        </p:cTn>
                                        <p:tgtEl>
                                          <p:spTgt spid="106"/>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2" presetClass="entr" presetSubtype="4" fill="hold" grpId="1" nodeType="clickEffect">
                                  <p:stCondLst>
                                    <p:cond delay="0"/>
                                  </p:stCondLst>
                                  <p:childTnLst>
                                    <p:set>
                                      <p:cBhvr>
                                        <p:cTn id="407" dur="1" fill="hold">
                                          <p:stCondLst>
                                            <p:cond delay="0"/>
                                          </p:stCondLst>
                                        </p:cTn>
                                        <p:tgtEl>
                                          <p:spTgt spid="3"/>
                                        </p:tgtEl>
                                        <p:attrNameLst>
                                          <p:attrName>style.visibility</p:attrName>
                                        </p:attrNameLst>
                                      </p:cBhvr>
                                      <p:to>
                                        <p:strVal val="visible"/>
                                      </p:to>
                                    </p:set>
                                    <p:anim calcmode="lin" valueType="num">
                                      <p:cBhvr additive="base">
                                        <p:cTn id="408" dur="500" fill="hold"/>
                                        <p:tgtEl>
                                          <p:spTgt spid="3"/>
                                        </p:tgtEl>
                                        <p:attrNameLst>
                                          <p:attrName>ppt_x</p:attrName>
                                        </p:attrNameLst>
                                      </p:cBhvr>
                                      <p:tavLst>
                                        <p:tav tm="0">
                                          <p:val>
                                            <p:strVal val="#ppt_x"/>
                                          </p:val>
                                        </p:tav>
                                        <p:tav tm="100000">
                                          <p:val>
                                            <p:strVal val="#ppt_x"/>
                                          </p:val>
                                        </p:tav>
                                      </p:tavLst>
                                    </p:anim>
                                    <p:anim calcmode="lin" valueType="num">
                                      <p:cBhvr additive="base">
                                        <p:cTn id="40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10" fill="hold">
                      <p:stCondLst>
                        <p:cond delay="indefinite"/>
                      </p:stCondLst>
                      <p:childTnLst>
                        <p:par>
                          <p:cTn id="411" fill="hold">
                            <p:stCondLst>
                              <p:cond delay="0"/>
                            </p:stCondLst>
                            <p:childTnLst>
                              <p:par>
                                <p:cTn id="412" presetID="1" presetClass="exit" presetSubtype="0" fill="hold" grpId="0" nodeType="clickEffect">
                                  <p:stCondLst>
                                    <p:cond delay="0"/>
                                  </p:stCondLst>
                                  <p:childTnLst>
                                    <p:set>
                                      <p:cBhvr>
                                        <p:cTn id="413" dur="1" fill="hold">
                                          <p:stCondLst>
                                            <p:cond delay="0"/>
                                          </p:stCondLst>
                                        </p:cTn>
                                        <p:tgtEl>
                                          <p:spTgt spid="3"/>
                                        </p:tgtEl>
                                        <p:attrNameLst>
                                          <p:attrName>style.visibility</p:attrName>
                                        </p:attrNameLst>
                                      </p:cBhvr>
                                      <p:to>
                                        <p:strVal val="hidden"/>
                                      </p:to>
                                    </p:set>
                                  </p:childTnLst>
                                </p:cTn>
                              </p:par>
                            </p:childTnLst>
                          </p:cTn>
                        </p:par>
                      </p:childTnLst>
                    </p:cTn>
                  </p:par>
                  <p:par>
                    <p:cTn id="414" fill="hold">
                      <p:stCondLst>
                        <p:cond delay="indefinite"/>
                      </p:stCondLst>
                      <p:childTnLst>
                        <p:par>
                          <p:cTn id="415" fill="hold">
                            <p:stCondLst>
                              <p:cond delay="0"/>
                            </p:stCondLst>
                            <p:childTnLst>
                              <p:par>
                                <p:cTn id="416" presetID="50" presetClass="path" presetSubtype="0" accel="50000" decel="50000" fill="hold" grpId="1" nodeType="clickEffect">
                                  <p:stCondLst>
                                    <p:cond delay="0"/>
                                  </p:stCondLst>
                                  <p:childTnLst>
                                    <p:animMotion origin="layout" path="M 2.89683E-6 4.60317E-6 L -0.02394 4.60317E-6 C -0.03448 4.60317E-6 -0.04688 -0.06978 -0.04688 -0.126 L -0.04688 -0.25149 " pathEditMode="relative" rAng="0" ptsTypes="AAAA">
                                      <p:cBhvr>
                                        <p:cTn id="417" dur="2000" fill="hold"/>
                                        <p:tgtEl>
                                          <p:spTgt spid="98"/>
                                        </p:tgtEl>
                                        <p:attrNameLst>
                                          <p:attrName>ppt_x</p:attrName>
                                          <p:attrName>ppt_y</p:attrName>
                                        </p:attrNameLst>
                                      </p:cBhvr>
                                      <p:rCtr x="-2344" y="-12583"/>
                                    </p:animMotion>
                                  </p:childTnLst>
                                </p:cTn>
                              </p:par>
                            </p:childTnLst>
                          </p:cTn>
                        </p:par>
                      </p:childTnLst>
                    </p:cTn>
                  </p:par>
                  <p:par>
                    <p:cTn id="418" fill="hold">
                      <p:stCondLst>
                        <p:cond delay="indefinite"/>
                      </p:stCondLst>
                      <p:childTnLst>
                        <p:par>
                          <p:cTn id="419" fill="hold">
                            <p:stCondLst>
                              <p:cond delay="0"/>
                            </p:stCondLst>
                            <p:childTnLst>
                              <p:par>
                                <p:cTn id="420" presetID="57" presetClass="path" presetSubtype="0" accel="50000" decel="50000" fill="hold" grpId="1" nodeType="clickEffect">
                                  <p:stCondLst>
                                    <p:cond delay="0"/>
                                  </p:stCondLst>
                                  <p:childTnLst>
                                    <p:animMotion origin="layout" path="M -1.78571E-6 2.85714E-6 L -1.78571E-6 -0.07342 C -1.78571E-6 -0.10648 0.00868 -0.14683 0.01575 -0.14683 L 0.0315 -0.14683 " pathEditMode="relative" rAng="0" ptsTypes="AAAA">
                                      <p:cBhvr>
                                        <p:cTn id="421" dur="2000" fill="hold"/>
                                        <p:tgtEl>
                                          <p:spTgt spid="120"/>
                                        </p:tgtEl>
                                        <p:attrNameLst>
                                          <p:attrName>ppt_x</p:attrName>
                                          <p:attrName>ppt_y</p:attrName>
                                        </p:attrNameLst>
                                      </p:cBhvr>
                                      <p:rCtr x="1575" y="-7341"/>
                                    </p:animMotion>
                                  </p:childTnLst>
                                </p:cTn>
                              </p:par>
                            </p:childTnLst>
                          </p:cTn>
                        </p:par>
                      </p:childTnLst>
                    </p:cTn>
                  </p:par>
                  <p:par>
                    <p:cTn id="422" fill="hold">
                      <p:stCondLst>
                        <p:cond delay="indefinite"/>
                      </p:stCondLst>
                      <p:childTnLst>
                        <p:par>
                          <p:cTn id="423" fill="hold">
                            <p:stCondLst>
                              <p:cond delay="0"/>
                            </p:stCondLst>
                            <p:childTnLst>
                              <p:par>
                                <p:cTn id="424" presetID="57" presetClass="path" presetSubtype="0" accel="50000" decel="50000" fill="hold" grpId="1" nodeType="clickEffect">
                                  <p:stCondLst>
                                    <p:cond delay="0"/>
                                  </p:stCondLst>
                                  <p:childTnLst>
                                    <p:animMotion origin="layout" path="M 3.84921E-6 -4.2328E-6 L 3.84921E-6 -0.06415 C 3.84921E-6 -0.09292 0.01215 -0.1283 0.02219 -0.1283 L 0.04439 -0.1283 " pathEditMode="relative" rAng="0" ptsTypes="AAAA">
                                      <p:cBhvr>
                                        <p:cTn id="425" dur="2000" fill="hold"/>
                                        <p:tgtEl>
                                          <p:spTgt spid="136"/>
                                        </p:tgtEl>
                                        <p:attrNameLst>
                                          <p:attrName>ppt_x</p:attrName>
                                          <p:attrName>ppt_y</p:attrName>
                                        </p:attrNameLst>
                                      </p:cBhvr>
                                      <p:rCtr x="2220" y="-6415"/>
                                    </p:animMotion>
                                  </p:childTnLst>
                                </p:cTn>
                              </p:par>
                            </p:childTnLst>
                          </p:cTn>
                        </p:par>
                      </p:childTnLst>
                    </p:cTn>
                  </p:par>
                  <p:par>
                    <p:cTn id="426" fill="hold">
                      <p:stCondLst>
                        <p:cond delay="indefinite"/>
                      </p:stCondLst>
                      <p:childTnLst>
                        <p:par>
                          <p:cTn id="427" fill="hold">
                            <p:stCondLst>
                              <p:cond delay="0"/>
                            </p:stCondLst>
                            <p:childTnLst>
                              <p:par>
                                <p:cTn id="428" presetID="57" presetClass="path" presetSubtype="0" accel="50000" decel="50000" fill="hold" grpId="1" nodeType="clickEffect">
                                  <p:stCondLst>
                                    <p:cond delay="0"/>
                                  </p:stCondLst>
                                  <p:childTnLst>
                                    <p:animMotion origin="layout" path="M -2.06349E-6 2.38095E-6 L -2.06349E-6 -0.07771 C -2.06349E-6 -0.1126 0.01042 -0.15543 0.01885 -0.15543 L 0.03782 -0.15543 " pathEditMode="relative" rAng="0" ptsTypes="AAAA">
                                      <p:cBhvr>
                                        <p:cTn id="429" dur="2000" fill="hold"/>
                                        <p:tgtEl>
                                          <p:spTgt spid="151"/>
                                        </p:tgtEl>
                                        <p:attrNameLst>
                                          <p:attrName>ppt_x</p:attrName>
                                          <p:attrName>ppt_y</p:attrName>
                                        </p:attrNameLst>
                                      </p:cBhvr>
                                      <p:rCtr x="1885" y="-7771"/>
                                    </p:animMotion>
                                  </p:childTnLst>
                                </p:cTn>
                              </p:par>
                            </p:childTnLst>
                          </p:cTn>
                        </p:par>
                      </p:childTnLst>
                    </p:cTn>
                  </p:par>
                  <p:par>
                    <p:cTn id="430" fill="hold">
                      <p:stCondLst>
                        <p:cond delay="indefinite"/>
                      </p:stCondLst>
                      <p:childTnLst>
                        <p:par>
                          <p:cTn id="431" fill="hold">
                            <p:stCondLst>
                              <p:cond delay="0"/>
                            </p:stCondLst>
                            <p:childTnLst>
                              <p:par>
                                <p:cTn id="432" presetID="57" presetClass="path" presetSubtype="0" accel="50000" decel="50000" fill="hold" grpId="1" nodeType="clickEffect">
                                  <p:stCondLst>
                                    <p:cond delay="0"/>
                                  </p:stCondLst>
                                  <p:childTnLst>
                                    <p:animMotion origin="layout" path="M -4.68254E-6 4.39153E-6 L -4.68254E-6 -0.06449 C -4.68254E-6 -0.09342 0.02146 -0.12897 0.03894 -0.12897 L 0.07801 -0.12897 " pathEditMode="relative" rAng="0" ptsTypes="AAAA">
                                      <p:cBhvr>
                                        <p:cTn id="433" dur="2000" fill="hold"/>
                                        <p:tgtEl>
                                          <p:spTgt spid="162"/>
                                        </p:tgtEl>
                                        <p:attrNameLst>
                                          <p:attrName>ppt_x</p:attrName>
                                          <p:attrName>ppt_y</p:attrName>
                                        </p:attrNameLst>
                                      </p:cBhvr>
                                      <p:rCtr x="3894" y="-6448"/>
                                    </p:animMotion>
                                  </p:childTnLst>
                                </p:cTn>
                              </p:par>
                            </p:childTnLst>
                          </p:cTn>
                        </p:par>
                      </p:childTnLst>
                    </p:cTn>
                  </p:par>
                  <p:par>
                    <p:cTn id="434" fill="hold">
                      <p:stCondLst>
                        <p:cond delay="indefinite"/>
                      </p:stCondLst>
                      <p:childTnLst>
                        <p:par>
                          <p:cTn id="435" fill="hold">
                            <p:stCondLst>
                              <p:cond delay="0"/>
                            </p:stCondLst>
                            <p:childTnLst>
                              <p:par>
                                <p:cTn id="436" presetID="57" presetClass="path" presetSubtype="0" accel="50000" decel="50000" fill="hold" grpId="1" nodeType="clickEffect">
                                  <p:stCondLst>
                                    <p:cond delay="0"/>
                                  </p:stCondLst>
                                  <p:childTnLst>
                                    <p:animMotion origin="layout" path="M -2.14286E-6 2.6455E-6 L -2.14286E-6 -0.07143 C -2.14286E-6 -0.10334 0.01327 -0.14269 0.02406 -0.14269 L 0.04824 -0.14269 " pathEditMode="relative" rAng="0" ptsTypes="AAAA">
                                      <p:cBhvr>
                                        <p:cTn id="437" dur="2000" fill="hold"/>
                                        <p:tgtEl>
                                          <p:spTgt spid="172"/>
                                        </p:tgtEl>
                                        <p:attrNameLst>
                                          <p:attrName>ppt_x</p:attrName>
                                          <p:attrName>ppt_y</p:attrName>
                                        </p:attrNameLst>
                                      </p:cBhvr>
                                      <p:rCtr x="2406" y="-7143"/>
                                    </p:animMotion>
                                  </p:childTnLst>
                                </p:cTn>
                              </p:par>
                            </p:childTnLst>
                          </p:cTn>
                        </p:par>
                      </p:childTnLst>
                    </p:cTn>
                  </p:par>
                  <p:par>
                    <p:cTn id="438" fill="hold">
                      <p:stCondLst>
                        <p:cond delay="indefinite"/>
                      </p:stCondLst>
                      <p:childTnLst>
                        <p:par>
                          <p:cTn id="439" fill="hold">
                            <p:stCondLst>
                              <p:cond delay="0"/>
                            </p:stCondLst>
                            <p:childTnLst>
                              <p:par>
                                <p:cTn id="440" presetID="57" presetClass="path" presetSubtype="0" accel="50000" decel="50000" fill="hold" grpId="1" nodeType="clickEffect">
                                  <p:stCondLst>
                                    <p:cond delay="0"/>
                                  </p:stCondLst>
                                  <p:childTnLst>
                                    <p:animMotion origin="layout" path="M -1.5873E-6 -3.65079E-6 L -1.5873E-6 -0.09176 C -1.5873E-6 -0.13293 0.02145 -0.18353 0.03894 -0.18353 L 0.078 -0.18353 " pathEditMode="relative" rAng="0" ptsTypes="AAAA">
                                      <p:cBhvr>
                                        <p:cTn id="441" dur="2000" fill="hold"/>
                                        <p:tgtEl>
                                          <p:spTgt spid="153"/>
                                        </p:tgtEl>
                                        <p:attrNameLst>
                                          <p:attrName>ppt_x</p:attrName>
                                          <p:attrName>ppt_y</p:attrName>
                                        </p:attrNameLst>
                                      </p:cBhvr>
                                      <p:rCtr x="3894" y="-9177"/>
                                    </p:animMotion>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 grpId="0" animBg="1"/>
      <p:bldP spid="23" grpId="0" animBg="1"/>
      <p:bldP spid="24" grpId="0" animBg="1"/>
      <p:bldP spid="24" grpId="1" animBg="1"/>
      <p:bldP spid="25" grpId="0" animBg="1"/>
      <p:bldP spid="26" grpId="0" animBg="1"/>
      <p:bldP spid="27" grpId="0" animBg="1"/>
      <p:bldP spid="28" grpId="0" animBg="1"/>
      <p:bldP spid="29" grpId="0" animBg="1"/>
      <p:bldP spid="30" grpId="0" animBg="1"/>
      <p:bldP spid="31" grpId="0" animBg="1"/>
      <p:bldP spid="32" grpId="0" animBg="1"/>
      <p:bldP spid="33" grpId="0" animBg="1"/>
      <p:bldP spid="33" grpId="1" animBg="1"/>
      <p:bldP spid="34" grpId="0" animBg="1"/>
      <p:bldP spid="35" grpId="0" animBg="1"/>
      <p:bldP spid="35" grpId="1" animBg="1"/>
      <p:bldP spid="36" grpId="0" animBg="1"/>
      <p:bldP spid="36" grpId="1" animBg="1"/>
      <p:bldP spid="37" grpId="0" animBg="1"/>
      <p:bldP spid="38" grpId="0" animBg="1"/>
      <p:bldP spid="39" grpId="0" animBg="1"/>
      <p:bldP spid="39" grpId="1" animBg="1"/>
      <p:bldP spid="40" grpId="0" animBg="1"/>
      <p:bldP spid="41" grpId="0" animBg="1"/>
      <p:bldP spid="43" grpId="0" animBg="1"/>
      <p:bldP spid="43" grpId="1" animBg="1"/>
      <p:bldP spid="43" grpId="2" animBg="1"/>
      <p:bldP spid="89" grpId="0" animBg="1"/>
      <p:bldP spid="89" grpId="1" animBg="1"/>
      <p:bldP spid="90" grpId="0" animBg="1"/>
      <p:bldP spid="91" grpId="0" animBg="1"/>
      <p:bldP spid="92" grpId="0" animBg="1"/>
      <p:bldP spid="93" grpId="0" animBg="1"/>
      <p:bldP spid="94" grpId="0" animBg="1"/>
      <p:bldP spid="95" grpId="0" animBg="1"/>
      <p:bldP spid="96" grpId="0" animBg="1"/>
      <p:bldP spid="97" grpId="0" animBg="1"/>
      <p:bldP spid="98" grpId="0" animBg="1"/>
      <p:bldP spid="98" grpId="1" animBg="1"/>
      <p:bldP spid="99" grpId="0" animBg="1"/>
      <p:bldP spid="100" grpId="0" animBg="1"/>
      <p:bldP spid="101" grpId="0" animBg="1"/>
      <p:bldP spid="102" grpId="0" animBg="1"/>
      <p:bldP spid="103" grpId="0" animBg="1"/>
      <p:bldP spid="106" grpId="0" animBg="1"/>
      <p:bldP spid="107" grpId="0" animBg="1"/>
      <p:bldP spid="119" grpId="0" animBg="1"/>
      <p:bldP spid="120" grpId="0" animBg="1"/>
      <p:bldP spid="120" grpId="1" animBg="1"/>
      <p:bldP spid="121" grpId="0" animBg="1"/>
      <p:bldP spid="122" grpId="0" animBg="1"/>
      <p:bldP spid="123" grpId="0" animBg="1"/>
      <p:bldP spid="124" grpId="0" animBg="1"/>
      <p:bldP spid="125" grpId="0" animBg="1"/>
      <p:bldP spid="126" grpId="0" animBg="1"/>
      <p:bldP spid="127" grpId="0" animBg="1"/>
      <p:bldP spid="130" grpId="0" animBg="1"/>
      <p:bldP spid="132" grpId="0" animBg="1"/>
      <p:bldP spid="133" grpId="0" animBg="1"/>
      <p:bldP spid="134" grpId="0" animBg="1"/>
      <p:bldP spid="135" grpId="0" animBg="1"/>
      <p:bldP spid="136" grpId="0" animBg="1"/>
      <p:bldP spid="136" grpId="1"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50" grpId="0" animBg="1"/>
      <p:bldP spid="151" grpId="0" animBg="1"/>
      <p:bldP spid="151" grpId="1" animBg="1"/>
      <p:bldP spid="152" grpId="0" animBg="1"/>
      <p:bldP spid="153" grpId="0" animBg="1"/>
      <p:bldP spid="153" grpId="1" animBg="1"/>
      <p:bldP spid="154" grpId="0" animBg="1"/>
      <p:bldP spid="161" grpId="0" animBg="1"/>
      <p:bldP spid="162" grpId="0" animBg="1"/>
      <p:bldP spid="162" grpId="1"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2" grpId="1" animBg="1"/>
      <p:bldP spid="173" grpId="0" animBg="1"/>
      <p:bldP spid="174" grpId="0" animBg="1"/>
      <p:bldP spid="175" grpId="0" animBg="1"/>
      <p:bldP spid="176" grpId="0" animBg="1"/>
      <p:bldP spid="177" grpId="0" animBg="1"/>
      <p:bldP spid="178" grpId="0" animBg="1"/>
      <p:bldP spid="180" grpId="0" animBg="1"/>
      <p:bldP spid="180" grpId="1" animBg="1"/>
      <p:bldP spid="3" grpId="0" animBg="1"/>
      <p:bldP spid="3" grpId="1" animBg="1"/>
      <p:bldP spid="12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857" dirty="0"/>
              <a:t>Applying RBS for estimating total number of tasks in a project</a:t>
            </a:r>
            <a:endParaRPr lang="en-US" dirty="0"/>
          </a:p>
        </p:txBody>
      </p:sp>
      <p:sp>
        <p:nvSpPr>
          <p:cNvPr id="3" name="Text Placeholder 2"/>
          <p:cNvSpPr>
            <a:spLocks noGrp="1"/>
          </p:cNvSpPr>
          <p:nvPr>
            <p:ph type="body" idx="1"/>
          </p:nvPr>
        </p:nvSpPr>
        <p:spPr/>
        <p:txBody>
          <a:bodyPr/>
          <a:lstStyle/>
          <a:p>
            <a:r>
              <a:rPr lang="en-US" dirty="0"/>
              <a:t>Forecasting how big a project is</a:t>
            </a:r>
          </a:p>
        </p:txBody>
      </p:sp>
    </p:spTree>
    <p:extLst>
      <p:ext uri="{BB962C8B-B14F-4D97-AF65-F5344CB8AC3E}">
        <p14:creationId xmlns:p14="http://schemas.microsoft.com/office/powerpoint/2010/main" val="2334959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When we size each user story in the number of tasks then the project size is the total of all tasks.</a:t>
            </a:r>
          </a:p>
        </p:txBody>
      </p:sp>
    </p:spTree>
    <p:extLst>
      <p:ext uri="{BB962C8B-B14F-4D97-AF65-F5344CB8AC3E}">
        <p14:creationId xmlns:p14="http://schemas.microsoft.com/office/powerpoint/2010/main" val="3947985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177800"/>
            <a:ext cx="10972800" cy="1143000"/>
          </a:xfrm>
        </p:spPr>
        <p:txBody>
          <a:bodyPr>
            <a:normAutofit/>
          </a:bodyPr>
          <a:lstStyle/>
          <a:p>
            <a:r>
              <a:rPr lang="en-US" dirty="0"/>
              <a:t>Tasks based </a:t>
            </a:r>
            <a:r>
              <a:rPr lang="en-US"/>
              <a:t>sizing model</a:t>
            </a:r>
          </a:p>
        </p:txBody>
      </p:sp>
      <p:sp>
        <p:nvSpPr>
          <p:cNvPr id="4" name="Rounded Rectangle 3"/>
          <p:cNvSpPr/>
          <p:nvPr/>
        </p:nvSpPr>
        <p:spPr>
          <a:xfrm>
            <a:off x="4784426" y="137162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Product</a:t>
            </a:r>
            <a:endParaRPr lang="bg-BG" dirty="0"/>
          </a:p>
        </p:txBody>
      </p:sp>
      <p:sp>
        <p:nvSpPr>
          <p:cNvPr id="5" name="Rounded Rectangle 4"/>
          <p:cNvSpPr/>
          <p:nvPr/>
        </p:nvSpPr>
        <p:spPr>
          <a:xfrm>
            <a:off x="5273053" y="37890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1</a:t>
            </a:r>
            <a:endParaRPr lang="bg-BG" dirty="0"/>
          </a:p>
        </p:txBody>
      </p:sp>
      <p:sp>
        <p:nvSpPr>
          <p:cNvPr id="6" name="Rounded Rectangle 5"/>
          <p:cNvSpPr/>
          <p:nvPr/>
        </p:nvSpPr>
        <p:spPr>
          <a:xfrm>
            <a:off x="3421418" y="2554618"/>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1</a:t>
            </a:r>
            <a:endParaRPr lang="bg-BG" dirty="0"/>
          </a:p>
        </p:txBody>
      </p:sp>
      <p:sp>
        <p:nvSpPr>
          <p:cNvPr id="7" name="Rounded Rectangle 6"/>
          <p:cNvSpPr/>
          <p:nvPr/>
        </p:nvSpPr>
        <p:spPr>
          <a:xfrm>
            <a:off x="6250303" y="2554618"/>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2</a:t>
            </a:r>
            <a:endParaRPr lang="bg-BG" dirty="0"/>
          </a:p>
        </p:txBody>
      </p:sp>
      <p:sp>
        <p:nvSpPr>
          <p:cNvPr id="8" name="Rounded Rectangle 7"/>
          <p:cNvSpPr/>
          <p:nvPr/>
        </p:nvSpPr>
        <p:spPr>
          <a:xfrm>
            <a:off x="7947635" y="37890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N</a:t>
            </a:r>
            <a:endParaRPr lang="bg-BG" dirty="0"/>
          </a:p>
        </p:txBody>
      </p:sp>
      <p:sp>
        <p:nvSpPr>
          <p:cNvPr id="9" name="Rounded Rectangle 8"/>
          <p:cNvSpPr/>
          <p:nvPr/>
        </p:nvSpPr>
        <p:spPr>
          <a:xfrm>
            <a:off x="4090063" y="5126333"/>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1</a:t>
            </a:r>
            <a:endParaRPr lang="bg-BG" dirty="0"/>
          </a:p>
        </p:txBody>
      </p:sp>
      <p:sp>
        <p:nvSpPr>
          <p:cNvPr id="10" name="Rounded Rectangle 9"/>
          <p:cNvSpPr/>
          <p:nvPr/>
        </p:nvSpPr>
        <p:spPr>
          <a:xfrm>
            <a:off x="7021818" y="5126333"/>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N</a:t>
            </a:r>
            <a:endParaRPr lang="bg-BG" dirty="0"/>
          </a:p>
        </p:txBody>
      </p:sp>
      <p:cxnSp>
        <p:nvCxnSpPr>
          <p:cNvPr id="19" name="Elbow Connector 18"/>
          <p:cNvCxnSpPr>
            <a:stCxn id="7" idx="2"/>
            <a:endCxn id="8" idx="0"/>
          </p:cNvCxnSpPr>
          <p:nvPr/>
        </p:nvCxnSpPr>
        <p:spPr>
          <a:xfrm rot="16200000" flipH="1">
            <a:off x="7741898" y="2606051"/>
            <a:ext cx="668645" cy="16973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6404606" y="2966091"/>
            <a:ext cx="668645" cy="97725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5" idx="2"/>
            <a:endCxn id="10" idx="0"/>
          </p:cNvCxnSpPr>
          <p:nvPr/>
        </p:nvCxnSpPr>
        <p:spPr>
          <a:xfrm rot="16200000" flipH="1">
            <a:off x="6738928" y="3866192"/>
            <a:ext cx="771515" cy="174876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 idx="2"/>
            <a:endCxn id="9" idx="0"/>
          </p:cNvCxnSpPr>
          <p:nvPr/>
        </p:nvCxnSpPr>
        <p:spPr>
          <a:xfrm rot="5400000">
            <a:off x="5273051" y="4149081"/>
            <a:ext cx="771515" cy="11829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16200000" flipH="1">
            <a:off x="6186010" y="1513074"/>
            <a:ext cx="617212" cy="146587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771567" y="1564508"/>
            <a:ext cx="617212" cy="136300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147435" y="4817725"/>
            <a:ext cx="720080" cy="817916"/>
          </a:xfrm>
          <a:prstGeom prst="rect">
            <a:avLst/>
          </a:prstGeom>
          <a:noFill/>
        </p:spPr>
        <p:txBody>
          <a:bodyPr wrap="square" rtlCol="0">
            <a:spAutoFit/>
          </a:bodyPr>
          <a:lstStyle/>
          <a:p>
            <a:r>
              <a:rPr lang="en-US" sz="4715" b="1" dirty="0"/>
              <a:t>…</a:t>
            </a:r>
            <a:endParaRPr lang="bg-BG" sz="4715" b="1" dirty="0"/>
          </a:p>
        </p:txBody>
      </p:sp>
      <p:sp>
        <p:nvSpPr>
          <p:cNvPr id="17" name="TextBox 16"/>
          <p:cNvSpPr txBox="1"/>
          <p:nvPr/>
        </p:nvSpPr>
        <p:spPr>
          <a:xfrm>
            <a:off x="7227555" y="3480435"/>
            <a:ext cx="720080" cy="817916"/>
          </a:xfrm>
          <a:prstGeom prst="rect">
            <a:avLst/>
          </a:prstGeom>
          <a:noFill/>
        </p:spPr>
        <p:txBody>
          <a:bodyPr wrap="square" rtlCol="0">
            <a:spAutoFit/>
          </a:bodyPr>
          <a:lstStyle/>
          <a:p>
            <a:r>
              <a:rPr lang="en-US" sz="4715" b="1" dirty="0"/>
              <a:t>…</a:t>
            </a:r>
            <a:endParaRPr lang="bg-BG" sz="4715" b="1" dirty="0"/>
          </a:p>
        </p:txBody>
      </p:sp>
      <p:sp>
        <p:nvSpPr>
          <p:cNvPr id="18" name="TextBox 17"/>
          <p:cNvSpPr txBox="1"/>
          <p:nvPr/>
        </p:nvSpPr>
        <p:spPr>
          <a:xfrm>
            <a:off x="5478788" y="2194577"/>
            <a:ext cx="720080" cy="817916"/>
          </a:xfrm>
          <a:prstGeom prst="rect">
            <a:avLst/>
          </a:prstGeom>
          <a:noFill/>
        </p:spPr>
        <p:txBody>
          <a:bodyPr wrap="square" rtlCol="0">
            <a:spAutoFit/>
          </a:bodyPr>
          <a:lstStyle/>
          <a:p>
            <a:r>
              <a:rPr lang="en-US" sz="4715" b="1" dirty="0"/>
              <a:t>…</a:t>
            </a:r>
            <a:endParaRPr lang="bg-BG" sz="4715" b="1" dirty="0"/>
          </a:p>
        </p:txBody>
      </p:sp>
    </p:spTree>
    <p:extLst>
      <p:ext uri="{BB962C8B-B14F-4D97-AF65-F5344CB8AC3E}">
        <p14:creationId xmlns:p14="http://schemas.microsoft.com/office/powerpoint/2010/main" val="15145329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Dimitarbak\Google Диск\kanban\presentations\Probabilistic Project Scope management\images\small apple t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246" y="805853"/>
            <a:ext cx="8986972" cy="478338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075406" y="497202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Product</a:t>
            </a:r>
            <a:endParaRPr lang="bg-BG" dirty="0"/>
          </a:p>
        </p:txBody>
      </p:sp>
      <p:sp>
        <p:nvSpPr>
          <p:cNvPr id="3" name="Rounded Rectangle 2"/>
          <p:cNvSpPr/>
          <p:nvPr/>
        </p:nvSpPr>
        <p:spPr>
          <a:xfrm>
            <a:off x="3409729" y="245174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1</a:t>
            </a:r>
            <a:endParaRPr lang="bg-BG" dirty="0"/>
          </a:p>
        </p:txBody>
      </p:sp>
      <p:sp>
        <p:nvSpPr>
          <p:cNvPr id="4" name="Rounded Rectangle 3"/>
          <p:cNvSpPr/>
          <p:nvPr/>
        </p:nvSpPr>
        <p:spPr>
          <a:xfrm>
            <a:off x="1789549" y="366996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1</a:t>
            </a:r>
            <a:endParaRPr lang="bg-BG" dirty="0"/>
          </a:p>
        </p:txBody>
      </p:sp>
      <p:sp>
        <p:nvSpPr>
          <p:cNvPr id="5" name="Rounded Rectangle 4"/>
          <p:cNvSpPr/>
          <p:nvPr/>
        </p:nvSpPr>
        <p:spPr>
          <a:xfrm>
            <a:off x="4875606" y="366996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N</a:t>
            </a:r>
            <a:endParaRPr lang="bg-BG" dirty="0"/>
          </a:p>
        </p:txBody>
      </p:sp>
      <p:sp>
        <p:nvSpPr>
          <p:cNvPr id="6" name="Rounded Rectangle 5"/>
          <p:cNvSpPr/>
          <p:nvPr/>
        </p:nvSpPr>
        <p:spPr>
          <a:xfrm>
            <a:off x="6727241" y="24668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N</a:t>
            </a:r>
            <a:endParaRPr lang="bg-BG" dirty="0"/>
          </a:p>
        </p:txBody>
      </p:sp>
      <p:sp>
        <p:nvSpPr>
          <p:cNvPr id="7" name="Rounded Rectangle 6"/>
          <p:cNvSpPr/>
          <p:nvPr/>
        </p:nvSpPr>
        <p:spPr>
          <a:xfrm>
            <a:off x="1892417" y="13842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1</a:t>
            </a:r>
            <a:endParaRPr lang="bg-BG" dirty="0"/>
          </a:p>
        </p:txBody>
      </p:sp>
      <p:sp>
        <p:nvSpPr>
          <p:cNvPr id="8" name="Rounded Rectangle 7"/>
          <p:cNvSpPr/>
          <p:nvPr/>
        </p:nvSpPr>
        <p:spPr>
          <a:xfrm>
            <a:off x="5007585" y="139654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N</a:t>
            </a:r>
            <a:endParaRPr lang="bg-BG" dirty="0"/>
          </a:p>
        </p:txBody>
      </p:sp>
      <p:cxnSp>
        <p:nvCxnSpPr>
          <p:cNvPr id="9" name="Elbow Connector 8"/>
          <p:cNvCxnSpPr>
            <a:stCxn id="5" idx="0"/>
            <a:endCxn id="6" idx="2"/>
          </p:cNvCxnSpPr>
          <p:nvPr/>
        </p:nvCxnSpPr>
        <p:spPr>
          <a:xfrm rot="5400000" flipH="1" flipV="1">
            <a:off x="6459983" y="2425460"/>
            <a:ext cx="637383" cy="1851635"/>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0"/>
            <a:endCxn id="3" idx="2"/>
          </p:cNvCxnSpPr>
          <p:nvPr/>
        </p:nvCxnSpPr>
        <p:spPr>
          <a:xfrm rot="16200000" flipV="1">
            <a:off x="4793696" y="2610808"/>
            <a:ext cx="652443" cy="1465877"/>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3" idx="0"/>
            <a:endCxn id="8" idx="2"/>
          </p:cNvCxnSpPr>
          <p:nvPr/>
        </p:nvCxnSpPr>
        <p:spPr>
          <a:xfrm rot="5400000" flipH="1" flipV="1">
            <a:off x="4941197" y="1408109"/>
            <a:ext cx="489423" cy="1597856"/>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 idx="0"/>
            <a:endCxn id="7" idx="2"/>
          </p:cNvCxnSpPr>
          <p:nvPr/>
        </p:nvCxnSpPr>
        <p:spPr>
          <a:xfrm rot="16200000" flipV="1">
            <a:off x="3377443" y="1442211"/>
            <a:ext cx="501763" cy="1517312"/>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 idx="0"/>
            <a:endCxn id="5" idx="2"/>
          </p:cNvCxnSpPr>
          <p:nvPr/>
        </p:nvCxnSpPr>
        <p:spPr>
          <a:xfrm rot="5400000" flipH="1" flipV="1">
            <a:off x="4584615" y="3703787"/>
            <a:ext cx="736283" cy="1800200"/>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2" idx="0"/>
            <a:endCxn id="4" idx="2"/>
          </p:cNvCxnSpPr>
          <p:nvPr/>
        </p:nvCxnSpPr>
        <p:spPr>
          <a:xfrm rot="16200000" flipV="1">
            <a:off x="3041587" y="3960960"/>
            <a:ext cx="736283" cy="1285857"/>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01423" y="2194577"/>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
        <p:nvSpPr>
          <p:cNvPr id="18" name="TextBox 17"/>
          <p:cNvSpPr txBox="1"/>
          <p:nvPr/>
        </p:nvSpPr>
        <p:spPr>
          <a:xfrm>
            <a:off x="4104091" y="1063023"/>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
        <p:nvSpPr>
          <p:cNvPr id="19" name="TextBox 18"/>
          <p:cNvSpPr txBox="1"/>
          <p:nvPr/>
        </p:nvSpPr>
        <p:spPr>
          <a:xfrm>
            <a:off x="3949788" y="3357655"/>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Tree>
    <p:extLst>
      <p:ext uri="{BB962C8B-B14F-4D97-AF65-F5344CB8AC3E}">
        <p14:creationId xmlns:p14="http://schemas.microsoft.com/office/powerpoint/2010/main" val="36906673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lgn="ctr">
              <a:buNone/>
            </a:pPr>
            <a:r>
              <a:rPr lang="en-US" dirty="0"/>
              <a:t>Mapping</a:t>
            </a:r>
          </a:p>
        </p:txBody>
      </p:sp>
      <p:graphicFrame>
        <p:nvGraphicFramePr>
          <p:cNvPr id="4" name="Table 3"/>
          <p:cNvGraphicFramePr>
            <a:graphicFrameLocks noGrp="1"/>
          </p:cNvGraphicFramePr>
          <p:nvPr>
            <p:extLst/>
          </p:nvPr>
        </p:nvGraphicFramePr>
        <p:xfrm>
          <a:off x="2341297" y="2503183"/>
          <a:ext cx="7457970" cy="2928256"/>
        </p:xfrm>
        <a:graphic>
          <a:graphicData uri="http://schemas.openxmlformats.org/drawingml/2006/table">
            <a:tbl>
              <a:tblPr firstRow="1" bandRow="1"/>
              <a:tblGrid>
                <a:gridCol w="3728985">
                  <a:extLst>
                    <a:ext uri="{9D8B030D-6E8A-4147-A177-3AD203B41FA5}">
                      <a16:colId xmlns:a16="http://schemas.microsoft.com/office/drawing/2014/main" val="20000"/>
                    </a:ext>
                  </a:extLst>
                </a:gridCol>
                <a:gridCol w="3728985">
                  <a:extLst>
                    <a:ext uri="{9D8B030D-6E8A-4147-A177-3AD203B41FA5}">
                      <a16:colId xmlns:a16="http://schemas.microsoft.com/office/drawing/2014/main" val="20001"/>
                    </a:ext>
                  </a:extLst>
                </a:gridCol>
              </a:tblGrid>
              <a:tr h="593635">
                <a:tc>
                  <a:txBody>
                    <a:bodyPr/>
                    <a:lstStyle/>
                    <a:p>
                      <a:r>
                        <a:rPr lang="en-US" sz="3500" dirty="0"/>
                        <a:t>Product</a:t>
                      </a:r>
                      <a:endParaRPr lang="bg-BG" sz="3500" dirty="0"/>
                    </a:p>
                  </a:txBody>
                  <a:tcPr marL="65315" marR="65315" marT="32657" marB="32657"/>
                </a:tc>
                <a:tc>
                  <a:txBody>
                    <a:bodyPr/>
                    <a:lstStyle/>
                    <a:p>
                      <a:r>
                        <a:rPr lang="en-US" sz="3500" dirty="0"/>
                        <a:t>Trunk</a:t>
                      </a:r>
                      <a:endParaRPr lang="bg-BG" sz="3500" dirty="0"/>
                    </a:p>
                  </a:txBody>
                  <a:tcPr marL="65315" marR="65315" marT="32657" marB="32657"/>
                </a:tc>
                <a:extLst>
                  <a:ext uri="{0D108BD9-81ED-4DB2-BD59-A6C34878D82A}">
                    <a16:rowId xmlns:a16="http://schemas.microsoft.com/office/drawing/2014/main" val="10000"/>
                  </a:ext>
                </a:extLst>
              </a:tr>
              <a:tr h="593635">
                <a:tc>
                  <a:txBody>
                    <a:bodyPr/>
                    <a:lstStyle/>
                    <a:p>
                      <a:r>
                        <a:rPr lang="en-US" sz="3500" dirty="0"/>
                        <a:t>Epic</a:t>
                      </a:r>
                      <a:endParaRPr lang="bg-BG" sz="3500" dirty="0"/>
                    </a:p>
                  </a:txBody>
                  <a:tcPr marL="65315" marR="65315" marT="32657" marB="32657"/>
                </a:tc>
                <a:tc>
                  <a:txBody>
                    <a:bodyPr/>
                    <a:lstStyle/>
                    <a:p>
                      <a:r>
                        <a:rPr lang="en-US" sz="3500" dirty="0"/>
                        <a:t>Branch</a:t>
                      </a:r>
                      <a:endParaRPr lang="bg-BG" sz="3500" dirty="0"/>
                    </a:p>
                  </a:txBody>
                  <a:tcPr marL="65315" marR="65315" marT="32657" marB="32657"/>
                </a:tc>
                <a:extLst>
                  <a:ext uri="{0D108BD9-81ED-4DB2-BD59-A6C34878D82A}">
                    <a16:rowId xmlns:a16="http://schemas.microsoft.com/office/drawing/2014/main" val="10001"/>
                  </a:ext>
                </a:extLst>
              </a:tr>
              <a:tr h="593635">
                <a:tc>
                  <a:txBody>
                    <a:bodyPr/>
                    <a:lstStyle/>
                    <a:p>
                      <a:r>
                        <a:rPr lang="en-US" sz="3500" dirty="0"/>
                        <a:t>User Story</a:t>
                      </a:r>
                      <a:endParaRPr lang="bg-BG" sz="3500" dirty="0"/>
                    </a:p>
                  </a:txBody>
                  <a:tcPr marL="65315" marR="65315" marT="32657" marB="32657"/>
                </a:tc>
                <a:tc>
                  <a:txBody>
                    <a:bodyPr/>
                    <a:lstStyle/>
                    <a:p>
                      <a:r>
                        <a:rPr lang="en-US" sz="3500" dirty="0"/>
                        <a:t>Terminal Shoot</a:t>
                      </a:r>
                      <a:endParaRPr lang="bg-BG" sz="3500" dirty="0"/>
                    </a:p>
                  </a:txBody>
                  <a:tcPr marL="65315" marR="65315" marT="32657" marB="32657"/>
                </a:tc>
                <a:extLst>
                  <a:ext uri="{0D108BD9-81ED-4DB2-BD59-A6C34878D82A}">
                    <a16:rowId xmlns:a16="http://schemas.microsoft.com/office/drawing/2014/main" val="10002"/>
                  </a:ext>
                </a:extLst>
              </a:tr>
              <a:tr h="1121955">
                <a:tc>
                  <a:txBody>
                    <a:bodyPr/>
                    <a:lstStyle/>
                    <a:p>
                      <a:r>
                        <a:rPr lang="en-US" sz="3500" dirty="0"/>
                        <a:t>Number</a:t>
                      </a:r>
                      <a:r>
                        <a:rPr lang="en-US" sz="3500" baseline="0" dirty="0"/>
                        <a:t> of </a:t>
                      </a:r>
                      <a:r>
                        <a:rPr lang="en-US" sz="3500" dirty="0"/>
                        <a:t>tasks per User</a:t>
                      </a:r>
                      <a:r>
                        <a:rPr lang="en-US" sz="3500" baseline="0" dirty="0"/>
                        <a:t> story</a:t>
                      </a:r>
                      <a:endParaRPr lang="bg-BG" sz="3500" dirty="0"/>
                    </a:p>
                  </a:txBody>
                  <a:tcPr marL="65315" marR="65315" marT="32657" marB="3265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500" dirty="0"/>
                        <a:t>Number of Fruit on the Shoot</a:t>
                      </a:r>
                    </a:p>
                  </a:txBody>
                  <a:tcPr marL="65315" marR="65315" marT="32657" marB="3265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193747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4140" y="279400"/>
            <a:ext cx="8515291" cy="1405641"/>
          </a:xfrm>
        </p:spPr>
        <p:txBody>
          <a:bodyPr/>
          <a:lstStyle/>
          <a:p>
            <a:pPr marL="0" indent="0" algn="ctr">
              <a:buNone/>
            </a:pPr>
            <a:r>
              <a:rPr lang="en-US" sz="4267" dirty="0"/>
              <a:t>Estimate of the of total number of tasks for a project</a:t>
            </a:r>
            <a:endParaRPr lang="bg-BG" sz="4267" dirty="0"/>
          </a:p>
        </p:txBody>
      </p:sp>
      <p:sp>
        <p:nvSpPr>
          <p:cNvPr id="3" name="Text Placeholder 2"/>
          <p:cNvSpPr>
            <a:spLocks noGrp="1"/>
          </p:cNvSpPr>
          <p:nvPr>
            <p:ph type="body" idx="10"/>
          </p:nvPr>
        </p:nvSpPr>
        <p:spPr>
          <a:xfrm>
            <a:off x="1826955" y="4631748"/>
            <a:ext cx="8538092" cy="1373068"/>
          </a:xfrm>
        </p:spPr>
        <p:txBody>
          <a:bodyPr/>
          <a:lstStyle/>
          <a:p>
            <a:pPr marL="0" indent="0">
              <a:buNone/>
            </a:pPr>
            <a:r>
              <a:rPr lang="en-US" dirty="0"/>
              <a:t>Where:</a:t>
            </a:r>
          </a:p>
          <a:p>
            <a:pPr marL="0" indent="0">
              <a:buNone/>
            </a:pPr>
            <a:r>
              <a:rPr lang="en-US" dirty="0"/>
              <a:t>    is an unbiased estimator of the population total of the of story points for the project.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849" y="2175017"/>
            <a:ext cx="6928304" cy="225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01" y="5126333"/>
            <a:ext cx="278947" cy="35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7537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63067" y="794971"/>
            <a:ext cx="7557024" cy="808844"/>
            <a:chOff x="1772300" y="429604"/>
            <a:chExt cx="5667768" cy="606635"/>
          </a:xfrm>
        </p:grpSpPr>
        <p:sp>
          <p:nvSpPr>
            <p:cNvPr id="24" name="Rectangle 22"/>
            <p:cNvSpPr>
              <a:spLocks noChangeArrowheads="1"/>
            </p:cNvSpPr>
            <p:nvPr/>
          </p:nvSpPr>
          <p:spPr bwMode="auto">
            <a:xfrm>
              <a:off x="2847434" y="429604"/>
              <a:ext cx="3517646"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Forecasting Self-Assessment</a:t>
              </a:r>
              <a:endParaRPr lang="en-US" sz="1401" dirty="0">
                <a:latin typeface="Lato" pitchFamily="34" charset="0"/>
                <a:cs typeface="Arial" pitchFamily="34" charset="0"/>
              </a:endParaRPr>
            </a:p>
          </p:txBody>
        </p:sp>
        <p:sp>
          <p:nvSpPr>
            <p:cNvPr id="13" name="TextBox 12"/>
            <p:cNvSpPr txBox="1"/>
            <p:nvPr/>
          </p:nvSpPr>
          <p:spPr>
            <a:xfrm>
              <a:off x="1772300" y="751496"/>
              <a:ext cx="5667768" cy="284743"/>
            </a:xfrm>
            <a:prstGeom prst="rect">
              <a:avLst/>
            </a:prstGeom>
            <a:noFill/>
          </p:spPr>
          <p:txBody>
            <a:bodyPr wrap="square" rtlCol="0">
              <a:spAutoFit/>
            </a:bodyPr>
            <a:lstStyle/>
            <a:p>
              <a:pPr algn="ctr"/>
              <a:r>
                <a:rPr lang="en-US" sz="1867" dirty="0">
                  <a:latin typeface="Lato" pitchFamily="34" charset="0"/>
                </a:rPr>
                <a:t>How do you rate yourself?</a:t>
              </a:r>
            </a:p>
          </p:txBody>
        </p:sp>
      </p:grpSp>
      <p:sp>
        <p:nvSpPr>
          <p:cNvPr id="49" name="Content Placeholder 2"/>
          <p:cNvSpPr txBox="1">
            <a:spLocks/>
          </p:cNvSpPr>
          <p:nvPr/>
        </p:nvSpPr>
        <p:spPr>
          <a:xfrm>
            <a:off x="964043" y="1834699"/>
            <a:ext cx="10685135" cy="363741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1pPr>
            <a:lvl2pPr marL="742950" indent="-28575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5751" indent="-685751">
              <a:buFont typeface="+mj-lt"/>
              <a:buAutoNum type="arabicPeriod"/>
            </a:pPr>
            <a:r>
              <a:rPr lang="en-US" sz="1867" b="1" dirty="0">
                <a:solidFill>
                  <a:schemeClr val="tx1"/>
                </a:solidFill>
              </a:rPr>
              <a:t>Novice</a:t>
            </a:r>
          </a:p>
          <a:p>
            <a:pPr marL="1142915" lvl="2" indent="0">
              <a:buNone/>
            </a:pPr>
            <a:r>
              <a:rPr lang="en-US" sz="1867" dirty="0">
                <a:solidFill>
                  <a:schemeClr val="tx1"/>
                </a:solidFill>
              </a:rPr>
              <a:t>Curious, No previous knowledge or information, “was asked to attend”</a:t>
            </a:r>
          </a:p>
          <a:p>
            <a:pPr marL="685751" indent="-685751">
              <a:buFont typeface="+mj-lt"/>
              <a:buAutoNum type="arabicPeriod"/>
            </a:pPr>
            <a:r>
              <a:rPr lang="en-US" sz="1867" b="1" dirty="0">
                <a:solidFill>
                  <a:schemeClr val="tx1"/>
                </a:solidFill>
              </a:rPr>
              <a:t>Informed</a:t>
            </a:r>
          </a:p>
          <a:p>
            <a:pPr marL="1142915" lvl="2" indent="0">
              <a:buNone/>
            </a:pPr>
            <a:r>
              <a:rPr lang="en-US" sz="1867" dirty="0">
                <a:solidFill>
                  <a:schemeClr val="tx1"/>
                </a:solidFill>
              </a:rPr>
              <a:t>Have watched videos, Have read some web sites and/or articles</a:t>
            </a:r>
          </a:p>
          <a:p>
            <a:pPr marL="685751" indent="-685751">
              <a:buFont typeface="+mj-lt"/>
              <a:buAutoNum type="arabicPeriod"/>
            </a:pPr>
            <a:r>
              <a:rPr lang="en-US" sz="1867" b="1" dirty="0">
                <a:solidFill>
                  <a:schemeClr val="tx1"/>
                </a:solidFill>
              </a:rPr>
              <a:t>Apprentice</a:t>
            </a:r>
          </a:p>
          <a:p>
            <a:pPr marL="1142915" lvl="2" indent="0">
              <a:buNone/>
            </a:pPr>
            <a:r>
              <a:rPr lang="en-US" sz="1867" dirty="0">
                <a:solidFill>
                  <a:schemeClr val="tx1"/>
                </a:solidFill>
              </a:rPr>
              <a:t>Read one or more books, some months practical experience</a:t>
            </a:r>
          </a:p>
          <a:p>
            <a:pPr marL="685751" indent="-685751">
              <a:buFont typeface="+mj-lt"/>
              <a:buAutoNum type="arabicPeriod"/>
            </a:pPr>
            <a:r>
              <a:rPr lang="en-US" sz="1867" b="1" dirty="0">
                <a:solidFill>
                  <a:schemeClr val="tx1"/>
                </a:solidFill>
              </a:rPr>
              <a:t>Practitioner</a:t>
            </a:r>
          </a:p>
          <a:p>
            <a:pPr marL="1142915" lvl="2" indent="0">
              <a:buNone/>
            </a:pPr>
            <a:r>
              <a:rPr lang="en-US" sz="1867" dirty="0">
                <a:solidFill>
                  <a:schemeClr val="tx1"/>
                </a:solidFill>
              </a:rPr>
              <a:t>Good practical experience</a:t>
            </a:r>
          </a:p>
          <a:p>
            <a:pPr marL="685751" indent="-685751">
              <a:buFont typeface="+mj-lt"/>
              <a:buAutoNum type="arabicPeriod"/>
            </a:pPr>
            <a:r>
              <a:rPr lang="en-US" sz="1867" b="1" dirty="0">
                <a:solidFill>
                  <a:schemeClr val="tx1"/>
                </a:solidFill>
              </a:rPr>
              <a:t>Master</a:t>
            </a:r>
          </a:p>
          <a:p>
            <a:pPr marL="1142915" lvl="2" indent="0">
              <a:buNone/>
            </a:pPr>
            <a:r>
              <a:rPr lang="en-US" sz="1867" dirty="0">
                <a:solidFill>
                  <a:schemeClr val="tx1"/>
                </a:solidFill>
              </a:rPr>
              <a:t>I can be teaching this class </a:t>
            </a:r>
            <a:r>
              <a:rPr lang="en-US" sz="1867" dirty="0">
                <a:solidFill>
                  <a:schemeClr val="tx1"/>
                </a:solidFill>
                <a:sym typeface="Wingdings" panose="05000000000000000000" pitchFamily="2" charset="2"/>
              </a:rPr>
              <a:t>   (Yes, we are glad to leverage your expertise).</a:t>
            </a:r>
            <a:endParaRPr lang="en-US" sz="1867" dirty="0">
              <a:solidFill>
                <a:schemeClr val="tx1"/>
              </a:solidFill>
            </a:endParaRPr>
          </a:p>
        </p:txBody>
      </p:sp>
      <p:sp>
        <p:nvSpPr>
          <p:cNvPr id="35" name="TextBox 34"/>
          <p:cNvSpPr txBox="1"/>
          <p:nvPr/>
        </p:nvSpPr>
        <p:spPr>
          <a:xfrm>
            <a:off x="6663083" y="5861055"/>
            <a:ext cx="5410577" cy="318100"/>
          </a:xfrm>
          <a:prstGeom prst="rect">
            <a:avLst/>
          </a:prstGeom>
          <a:noFill/>
        </p:spPr>
        <p:txBody>
          <a:bodyPr wrap="square" rtlCol="0">
            <a:spAutoFit/>
          </a:bodyPr>
          <a:lstStyle/>
          <a:p>
            <a:pPr algn="r"/>
            <a:r>
              <a:rPr lang="en-US" sz="1467" dirty="0">
                <a:latin typeface="Lato"/>
              </a:rPr>
              <a:t>From </a:t>
            </a:r>
            <a:r>
              <a:rPr lang="en-US" sz="1467" dirty="0" err="1">
                <a:latin typeface="Lato"/>
              </a:rPr>
              <a:t>Meilr</a:t>
            </a:r>
            <a:r>
              <a:rPr lang="en-US" sz="1467" dirty="0">
                <a:latin typeface="Lato"/>
              </a:rPr>
              <a:t> Page-Jones Maturity Model</a:t>
            </a:r>
          </a:p>
        </p:txBody>
      </p:sp>
    </p:spTree>
    <p:extLst>
      <p:ext uri="{BB962C8B-B14F-4D97-AF65-F5344CB8AC3E}">
        <p14:creationId xmlns:p14="http://schemas.microsoft.com/office/powerpoint/2010/main" val="1425242316"/>
      </p:ext>
    </p:extLst>
  </p:cSld>
  <p:clrMapOvr>
    <a:masterClrMapping/>
  </p:clrMapOvr>
  <p:transition spd="slow">
    <p:push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329275"/>
            <a:ext cx="8515291" cy="748988"/>
          </a:xfrm>
        </p:spPr>
        <p:txBody>
          <a:bodyPr/>
          <a:lstStyle/>
          <a:p>
            <a:pPr marL="0" indent="0">
              <a:buNone/>
            </a:pPr>
            <a:r>
              <a:rPr lang="en-US" sz="4267" dirty="0"/>
              <a:t>Total number of tasks for the project</a:t>
            </a:r>
            <a:endParaRPr lang="bg-BG" sz="4267" dirty="0"/>
          </a:p>
        </p:txBody>
      </p:sp>
      <p:sp>
        <p:nvSpPr>
          <p:cNvPr id="4" name="Text Placeholder 2"/>
          <p:cNvSpPr txBox="1">
            <a:spLocks/>
          </p:cNvSpPr>
          <p:nvPr/>
        </p:nvSpPr>
        <p:spPr>
          <a:xfrm>
            <a:off x="1862798" y="3981109"/>
            <a:ext cx="8538092" cy="1675587"/>
          </a:xfrm>
          <a:prstGeom prst="rect">
            <a:avLst/>
          </a:prstGeom>
          <a:noFill/>
        </p:spPr>
        <p:txBody>
          <a:bodyPr wrap="square" rtlCol="0">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36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9pPr>
          </a:lstStyle>
          <a:p>
            <a:r>
              <a:rPr lang="en-US" sz="2572" dirty="0"/>
              <a:t>Where:</a:t>
            </a:r>
          </a:p>
          <a:p>
            <a:r>
              <a:rPr lang="en-US" sz="2572" dirty="0"/>
              <a:t>   is an unbiased estimator of the total number of tasks for the project.</a:t>
            </a:r>
          </a:p>
          <a:p>
            <a:r>
              <a:rPr lang="en-US" sz="2572" dirty="0">
                <a:latin typeface="Cambria Math" panose="02040503050406030204" pitchFamily="18" charset="0"/>
                <a:ea typeface="Cambria Math" panose="02040503050406030204" pitchFamily="18" charset="0"/>
              </a:rPr>
              <a:t>m</a:t>
            </a:r>
            <a:r>
              <a:rPr lang="en-US" sz="2572" dirty="0"/>
              <a:t> is the number of estimates done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592" y="1718001"/>
            <a:ext cx="8539616" cy="168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798" y="4371547"/>
            <a:ext cx="391453" cy="43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08583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Algorithm</a:t>
            </a:r>
          </a:p>
        </p:txBody>
      </p:sp>
      <p:sp>
        <p:nvSpPr>
          <p:cNvPr id="2" name="Text Placeholder 1"/>
          <p:cNvSpPr>
            <a:spLocks noGrp="1"/>
          </p:cNvSpPr>
          <p:nvPr>
            <p:ph idx="1"/>
          </p:nvPr>
        </p:nvSpPr>
        <p:spPr/>
        <p:txBody>
          <a:bodyPr>
            <a:normAutofit fontScale="85000" lnSpcReduction="10000"/>
          </a:bodyPr>
          <a:lstStyle/>
          <a:p>
            <a:pPr marL="530651" indent="-530651">
              <a:buFont typeface="+mj-lt"/>
              <a:buAutoNum type="arabicPeriod"/>
            </a:pPr>
            <a:r>
              <a:rPr lang="en-US" dirty="0"/>
              <a:t>Divide the project scope into epics.</a:t>
            </a:r>
          </a:p>
          <a:p>
            <a:pPr marL="530651" indent="-530651">
              <a:buFont typeface="+mj-lt"/>
              <a:buAutoNum type="arabicPeriod"/>
            </a:pPr>
            <a:r>
              <a:rPr lang="en-US" dirty="0"/>
              <a:t>Randomly sample one of the epics</a:t>
            </a:r>
          </a:p>
          <a:p>
            <a:pPr marL="530651" indent="-530651">
              <a:buFont typeface="+mj-lt"/>
              <a:buAutoNum type="arabicPeriod"/>
            </a:pPr>
            <a:r>
              <a:rPr lang="en-US" dirty="0"/>
              <a:t>Analyze how many stories are in the sampled epic. Write down the number of stories.</a:t>
            </a:r>
          </a:p>
          <a:p>
            <a:pPr marL="530651" indent="-530651">
              <a:buFont typeface="+mj-lt"/>
              <a:buAutoNum type="arabicPeriod"/>
            </a:pPr>
            <a:r>
              <a:rPr lang="en-US" dirty="0"/>
              <a:t>Randomly sample one of the stories of the epic from p.2</a:t>
            </a:r>
          </a:p>
          <a:p>
            <a:pPr marL="530651" indent="-530651">
              <a:buFont typeface="+mj-lt"/>
              <a:buAutoNum type="arabicPeriod"/>
            </a:pPr>
            <a:r>
              <a:rPr lang="en-US" dirty="0"/>
              <a:t>Establish the tasks for the story from p.4</a:t>
            </a:r>
          </a:p>
          <a:p>
            <a:pPr marL="530651" indent="-530651">
              <a:buFont typeface="+mj-lt"/>
              <a:buAutoNum type="arabicPeriod"/>
            </a:pPr>
            <a:r>
              <a:rPr lang="en-US" dirty="0"/>
              <a:t>Using formula (5) calculate one estimate of the total number of tasks for the project</a:t>
            </a:r>
          </a:p>
          <a:p>
            <a:pPr marL="530651" indent="-530651">
              <a:buFont typeface="+mj-lt"/>
              <a:buAutoNum type="arabicPeriod"/>
            </a:pPr>
            <a:r>
              <a:rPr lang="en-US" dirty="0"/>
              <a:t>Repeat points 2-6 between 7 and 11 times</a:t>
            </a:r>
          </a:p>
          <a:p>
            <a:pPr marL="530651" indent="-530651">
              <a:buFont typeface="+mj-lt"/>
              <a:buAutoNum type="arabicPeriod"/>
            </a:pPr>
            <a:r>
              <a:rPr lang="en-US" dirty="0"/>
              <a:t>Using formula (6) calculate the total number of tasks for the project</a:t>
            </a:r>
          </a:p>
        </p:txBody>
      </p:sp>
    </p:spTree>
    <p:extLst>
      <p:ext uri="{BB962C8B-B14F-4D97-AF65-F5344CB8AC3E}">
        <p14:creationId xmlns:p14="http://schemas.microsoft.com/office/powerpoint/2010/main" val="10047962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893124" y="2747496"/>
            <a:ext cx="8339152"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1: Break your project down into epics and number them sequentially, starting from 1</a:t>
            </a:r>
          </a:p>
        </p:txBody>
      </p:sp>
      <p:sp>
        <p:nvSpPr>
          <p:cNvPr id="2" name="Rounded Rectangle 1"/>
          <p:cNvSpPr/>
          <p:nvPr/>
        </p:nvSpPr>
        <p:spPr>
          <a:xfrm>
            <a:off x="4784426" y="1886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Project</a:t>
            </a:r>
            <a:endParaRPr lang="bg-BG" dirty="0"/>
          </a:p>
        </p:txBody>
      </p:sp>
      <p:sp>
        <p:nvSpPr>
          <p:cNvPr id="4" name="Rounded Rectangle 3"/>
          <p:cNvSpPr/>
          <p:nvPr/>
        </p:nvSpPr>
        <p:spPr>
          <a:xfrm>
            <a:off x="1621218" y="1910989"/>
            <a:ext cx="38764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3" name="TextBox 22"/>
          <p:cNvSpPr txBox="1"/>
          <p:nvPr/>
        </p:nvSpPr>
        <p:spPr>
          <a:xfrm>
            <a:off x="7320323" y="137207"/>
            <a:ext cx="1037463" cy="400110"/>
          </a:xfrm>
          <a:prstGeom prst="rect">
            <a:avLst/>
          </a:prstGeom>
          <a:noFill/>
          <a:ln>
            <a:solidFill>
              <a:schemeClr val="accent1"/>
            </a:solidFill>
          </a:ln>
        </p:spPr>
        <p:txBody>
          <a:bodyPr wrap="none" rtlCol="0">
            <a:spAutoFit/>
          </a:bodyPr>
          <a:lstStyle/>
          <a:p>
            <a:r>
              <a:rPr lang="en-US" sz="2000" b="1" dirty="0">
                <a:solidFill>
                  <a:schemeClr val="accent1"/>
                </a:solidFill>
              </a:rPr>
              <a:t>20 Epics</a:t>
            </a:r>
          </a:p>
        </p:txBody>
      </p:sp>
      <p:sp>
        <p:nvSpPr>
          <p:cNvPr id="24" name="Rounded Rectangle 23"/>
          <p:cNvSpPr/>
          <p:nvPr/>
        </p:nvSpPr>
        <p:spPr>
          <a:xfrm>
            <a:off x="2093967" y="1910989"/>
            <a:ext cx="36887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5" name="Rounded Rectangle 24"/>
          <p:cNvSpPr/>
          <p:nvPr/>
        </p:nvSpPr>
        <p:spPr>
          <a:xfrm>
            <a:off x="2547940" y="1910989"/>
            <a:ext cx="34858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6" name="Rounded Rectangle 25"/>
          <p:cNvSpPr/>
          <p:nvPr/>
        </p:nvSpPr>
        <p:spPr>
          <a:xfrm>
            <a:off x="5260899"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7" name="Rounded Rectangle 26"/>
          <p:cNvSpPr/>
          <p:nvPr/>
        </p:nvSpPr>
        <p:spPr>
          <a:xfrm>
            <a:off x="5693319" y="1910989"/>
            <a:ext cx="361272"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8" name="Rounded Rectangle 27"/>
          <p:cNvSpPr/>
          <p:nvPr/>
        </p:nvSpPr>
        <p:spPr>
          <a:xfrm>
            <a:off x="6139695" y="1910989"/>
            <a:ext cx="34036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9" name="Rounded Rectangle 28"/>
          <p:cNvSpPr/>
          <p:nvPr/>
        </p:nvSpPr>
        <p:spPr>
          <a:xfrm>
            <a:off x="6565167"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0" name="Rounded Rectangle 29"/>
          <p:cNvSpPr/>
          <p:nvPr/>
        </p:nvSpPr>
        <p:spPr>
          <a:xfrm>
            <a:off x="2981631" y="1910989"/>
            <a:ext cx="31504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1" name="Rounded Rectangle 30"/>
          <p:cNvSpPr/>
          <p:nvPr/>
        </p:nvSpPr>
        <p:spPr>
          <a:xfrm>
            <a:off x="3381782" y="1910989"/>
            <a:ext cx="40548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2" name="Rounded Rectangle 31"/>
          <p:cNvSpPr/>
          <p:nvPr/>
        </p:nvSpPr>
        <p:spPr>
          <a:xfrm>
            <a:off x="3872372" y="1910989"/>
            <a:ext cx="36426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3" name="Rounded Rectangle 32"/>
          <p:cNvSpPr/>
          <p:nvPr/>
        </p:nvSpPr>
        <p:spPr>
          <a:xfrm>
            <a:off x="4321740" y="1910989"/>
            <a:ext cx="39340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4" name="Rounded Rectangle 33"/>
          <p:cNvSpPr/>
          <p:nvPr/>
        </p:nvSpPr>
        <p:spPr>
          <a:xfrm>
            <a:off x="4800253" y="1910989"/>
            <a:ext cx="375543"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5" name="Rounded Rectangle 34"/>
          <p:cNvSpPr/>
          <p:nvPr/>
        </p:nvSpPr>
        <p:spPr>
          <a:xfrm>
            <a:off x="7468336" y="191098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6" name="Rounded Rectangle 35"/>
          <p:cNvSpPr/>
          <p:nvPr/>
        </p:nvSpPr>
        <p:spPr>
          <a:xfrm>
            <a:off x="7949369" y="1910989"/>
            <a:ext cx="375139"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7" name="Rounded Rectangle 36"/>
          <p:cNvSpPr/>
          <p:nvPr/>
        </p:nvSpPr>
        <p:spPr>
          <a:xfrm>
            <a:off x="840961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8" name="Rounded Rectangle 37"/>
          <p:cNvSpPr/>
          <p:nvPr/>
        </p:nvSpPr>
        <p:spPr>
          <a:xfrm>
            <a:off x="885365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9" name="Rounded Rectangle 38"/>
          <p:cNvSpPr/>
          <p:nvPr/>
        </p:nvSpPr>
        <p:spPr>
          <a:xfrm>
            <a:off x="9267960" y="19271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0" name="Rounded Rectangle 39"/>
          <p:cNvSpPr/>
          <p:nvPr/>
        </p:nvSpPr>
        <p:spPr>
          <a:xfrm>
            <a:off x="9778723" y="1910989"/>
            <a:ext cx="36845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1" name="Rounded Rectangle 40"/>
          <p:cNvSpPr/>
          <p:nvPr/>
        </p:nvSpPr>
        <p:spPr>
          <a:xfrm>
            <a:off x="10232276" y="1910989"/>
            <a:ext cx="33850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3" name="Rounded Rectangle 42"/>
          <p:cNvSpPr/>
          <p:nvPr/>
        </p:nvSpPr>
        <p:spPr>
          <a:xfrm>
            <a:off x="6997589" y="1910989"/>
            <a:ext cx="385644"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46" name="Elbow Connector 45"/>
          <p:cNvCxnSpPr>
            <a:stCxn id="2" idx="2"/>
            <a:endCxn id="4" idx="0"/>
          </p:cNvCxnSpPr>
          <p:nvPr/>
        </p:nvCxnSpPr>
        <p:spPr>
          <a:xfrm rot="5400000">
            <a:off x="3210073" y="-640616"/>
            <a:ext cx="1156572" cy="394663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2" idx="2"/>
            <a:endCxn id="24" idx="0"/>
          </p:cNvCxnSpPr>
          <p:nvPr/>
        </p:nvCxnSpPr>
        <p:spPr>
          <a:xfrm rot="5400000">
            <a:off x="3441754" y="-408934"/>
            <a:ext cx="1156572" cy="348327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2" idx="2"/>
            <a:endCxn id="25" idx="0"/>
          </p:cNvCxnSpPr>
          <p:nvPr/>
        </p:nvCxnSpPr>
        <p:spPr>
          <a:xfrm rot="5400000">
            <a:off x="3663670" y="-187018"/>
            <a:ext cx="1156572" cy="303944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2" idx="2"/>
            <a:endCxn id="30" idx="0"/>
          </p:cNvCxnSpPr>
          <p:nvPr/>
        </p:nvCxnSpPr>
        <p:spPr>
          <a:xfrm rot="5400000">
            <a:off x="3872130" y="21441"/>
            <a:ext cx="1156572" cy="262252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8" name="Elbow Connector 57"/>
          <p:cNvCxnSpPr>
            <a:stCxn id="2" idx="2"/>
            <a:endCxn id="31" idx="0"/>
          </p:cNvCxnSpPr>
          <p:nvPr/>
        </p:nvCxnSpPr>
        <p:spPr>
          <a:xfrm rot="5400000">
            <a:off x="4094815" y="244128"/>
            <a:ext cx="1156572" cy="217715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2" idx="2"/>
            <a:endCxn id="32" idx="0"/>
          </p:cNvCxnSpPr>
          <p:nvPr/>
        </p:nvCxnSpPr>
        <p:spPr>
          <a:xfrm rot="5400000">
            <a:off x="4329805" y="479117"/>
            <a:ext cx="1156572" cy="17071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 idx="2"/>
            <a:endCxn id="33" idx="0"/>
          </p:cNvCxnSpPr>
          <p:nvPr/>
        </p:nvCxnSpPr>
        <p:spPr>
          <a:xfrm rot="5400000">
            <a:off x="4561775" y="711088"/>
            <a:ext cx="1156572" cy="12432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2" idx="2"/>
            <a:endCxn id="34" idx="0"/>
          </p:cNvCxnSpPr>
          <p:nvPr/>
        </p:nvCxnSpPr>
        <p:spPr>
          <a:xfrm rot="5400000">
            <a:off x="4796565" y="945877"/>
            <a:ext cx="1156572" cy="77365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2" idx="2"/>
            <a:endCxn id="26" idx="0"/>
          </p:cNvCxnSpPr>
          <p:nvPr/>
        </p:nvCxnSpPr>
        <p:spPr>
          <a:xfrm rot="5400000">
            <a:off x="5019831" y="1169143"/>
            <a:ext cx="1156572" cy="32712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2" idx="2"/>
            <a:endCxn id="27" idx="0"/>
          </p:cNvCxnSpPr>
          <p:nvPr/>
        </p:nvCxnSpPr>
        <p:spPr>
          <a:xfrm rot="16200000" flipH="1">
            <a:off x="5239530" y="1276564"/>
            <a:ext cx="1156572" cy="1122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2" idx="2"/>
            <a:endCxn id="28" idx="0"/>
          </p:cNvCxnSpPr>
          <p:nvPr/>
        </p:nvCxnSpPr>
        <p:spPr>
          <a:xfrm rot="16200000" flipH="1">
            <a:off x="5457493" y="1058604"/>
            <a:ext cx="1156572" cy="54820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 idx="2"/>
            <a:endCxn id="29" idx="0"/>
          </p:cNvCxnSpPr>
          <p:nvPr/>
        </p:nvCxnSpPr>
        <p:spPr>
          <a:xfrm rot="16200000" flipH="1">
            <a:off x="5671966" y="844130"/>
            <a:ext cx="1156572" cy="9771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2" idx="2"/>
            <a:endCxn id="43" idx="0"/>
          </p:cNvCxnSpPr>
          <p:nvPr/>
        </p:nvCxnSpPr>
        <p:spPr>
          <a:xfrm rot="16200000" flipH="1">
            <a:off x="5897758" y="618336"/>
            <a:ext cx="1156572" cy="14287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6" name="Elbow Connector 75"/>
          <p:cNvCxnSpPr>
            <a:stCxn id="2" idx="2"/>
            <a:endCxn id="35" idx="0"/>
          </p:cNvCxnSpPr>
          <p:nvPr/>
        </p:nvCxnSpPr>
        <p:spPr>
          <a:xfrm rot="16200000" flipH="1">
            <a:off x="6135703" y="380391"/>
            <a:ext cx="1156572" cy="19046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2" idx="2"/>
            <a:endCxn id="36" idx="0"/>
          </p:cNvCxnSpPr>
          <p:nvPr/>
        </p:nvCxnSpPr>
        <p:spPr>
          <a:xfrm rot="16200000" flipH="1">
            <a:off x="6371022" y="145072"/>
            <a:ext cx="1156572" cy="237526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0" name="Elbow Connector 79"/>
          <p:cNvCxnSpPr>
            <a:stCxn id="2" idx="2"/>
            <a:endCxn id="37" idx="0"/>
          </p:cNvCxnSpPr>
          <p:nvPr/>
        </p:nvCxnSpPr>
        <p:spPr>
          <a:xfrm rot="16200000" flipH="1">
            <a:off x="6597093" y="-80999"/>
            <a:ext cx="1156572" cy="282740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2" name="Elbow Connector 81"/>
          <p:cNvCxnSpPr>
            <a:stCxn id="2" idx="2"/>
            <a:endCxn id="38" idx="0"/>
          </p:cNvCxnSpPr>
          <p:nvPr/>
        </p:nvCxnSpPr>
        <p:spPr>
          <a:xfrm rot="16200000" flipH="1">
            <a:off x="6819113" y="-303017"/>
            <a:ext cx="1156572" cy="327144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4" name="Elbow Connector 83"/>
          <p:cNvCxnSpPr>
            <a:stCxn id="2" idx="2"/>
            <a:endCxn id="39" idx="0"/>
          </p:cNvCxnSpPr>
          <p:nvPr/>
        </p:nvCxnSpPr>
        <p:spPr>
          <a:xfrm rot="16200000" flipH="1">
            <a:off x="7027415" y="-511320"/>
            <a:ext cx="1172775" cy="37042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6" name="Elbow Connector 85"/>
          <p:cNvCxnSpPr>
            <a:stCxn id="2" idx="2"/>
            <a:endCxn id="40" idx="0"/>
          </p:cNvCxnSpPr>
          <p:nvPr/>
        </p:nvCxnSpPr>
        <p:spPr>
          <a:xfrm rot="16200000" flipH="1">
            <a:off x="7284027" y="-767933"/>
            <a:ext cx="1156572" cy="420127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8" name="Elbow Connector 87"/>
          <p:cNvCxnSpPr>
            <a:stCxn id="2" idx="2"/>
            <a:endCxn id="41" idx="0"/>
          </p:cNvCxnSpPr>
          <p:nvPr/>
        </p:nvCxnSpPr>
        <p:spPr>
          <a:xfrm rot="16200000" flipH="1">
            <a:off x="7503318" y="-987222"/>
            <a:ext cx="1156572" cy="4639852"/>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2462837" y="3235422"/>
            <a:ext cx="7547375"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3: Break each of the sampled epics into stories. Number the stories of each epic sequentially, starting from 1.</a:t>
            </a:r>
          </a:p>
        </p:txBody>
      </p:sp>
      <p:sp>
        <p:nvSpPr>
          <p:cNvPr id="90" name="Rounded Rectangle 89"/>
          <p:cNvSpPr/>
          <p:nvPr/>
        </p:nvSpPr>
        <p:spPr>
          <a:xfrm>
            <a:off x="2084125"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1" name="Rounded Rectangle 90"/>
          <p:cNvSpPr/>
          <p:nvPr/>
        </p:nvSpPr>
        <p:spPr>
          <a:xfrm>
            <a:off x="2192983" y="4231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2" name="Rounded Rectangle 91"/>
          <p:cNvSpPr/>
          <p:nvPr/>
        </p:nvSpPr>
        <p:spPr>
          <a:xfrm>
            <a:off x="2301840"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3" name="Rounded Rectangle 92"/>
          <p:cNvSpPr/>
          <p:nvPr/>
        </p:nvSpPr>
        <p:spPr>
          <a:xfrm>
            <a:off x="2410697"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4" name="Rounded Rectangle 93"/>
          <p:cNvSpPr/>
          <p:nvPr/>
        </p:nvSpPr>
        <p:spPr>
          <a:xfrm>
            <a:off x="251955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5" name="Rounded Rectangle 94"/>
          <p:cNvSpPr/>
          <p:nvPr/>
        </p:nvSpPr>
        <p:spPr>
          <a:xfrm>
            <a:off x="2628411"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6" name="Rounded Rectangle 95"/>
          <p:cNvSpPr/>
          <p:nvPr/>
        </p:nvSpPr>
        <p:spPr>
          <a:xfrm>
            <a:off x="2737268"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7" name="Rounded Rectangle 96"/>
          <p:cNvSpPr/>
          <p:nvPr/>
        </p:nvSpPr>
        <p:spPr>
          <a:xfrm>
            <a:off x="2815825" y="49019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8" name="Rounded Rectangle 97"/>
          <p:cNvSpPr/>
          <p:nvPr/>
        </p:nvSpPr>
        <p:spPr>
          <a:xfrm>
            <a:off x="2912947" y="50107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5</a:t>
            </a:r>
            <a:endParaRPr lang="bg-BG" sz="1285" dirty="0"/>
          </a:p>
        </p:txBody>
      </p:sp>
      <p:sp>
        <p:nvSpPr>
          <p:cNvPr id="99" name="Rounded Rectangle 98"/>
          <p:cNvSpPr/>
          <p:nvPr/>
        </p:nvSpPr>
        <p:spPr>
          <a:xfrm>
            <a:off x="3024341" y="512633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0" name="Rounded Rectangle 99"/>
          <p:cNvSpPr/>
          <p:nvPr/>
        </p:nvSpPr>
        <p:spPr>
          <a:xfrm>
            <a:off x="3158892" y="526151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1" name="Rounded Rectangle 100"/>
          <p:cNvSpPr/>
          <p:nvPr/>
        </p:nvSpPr>
        <p:spPr>
          <a:xfrm>
            <a:off x="3281553" y="5320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2" name="Rounded Rectangle 101"/>
          <p:cNvSpPr/>
          <p:nvPr/>
        </p:nvSpPr>
        <p:spPr>
          <a:xfrm>
            <a:off x="3390411" y="5428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3" name="Rounded Rectangle 102"/>
          <p:cNvSpPr/>
          <p:nvPr/>
        </p:nvSpPr>
        <p:spPr>
          <a:xfrm>
            <a:off x="3499268" y="5537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05" name="Elbow Connector 104"/>
          <p:cNvCxnSpPr>
            <a:stCxn id="24" idx="2"/>
            <a:endCxn id="90" idx="0"/>
          </p:cNvCxnSpPr>
          <p:nvPr/>
        </p:nvCxnSpPr>
        <p:spPr>
          <a:xfrm rot="16200000" flipH="1">
            <a:off x="1457298" y="3297870"/>
            <a:ext cx="1645897" cy="3689"/>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320324" y="501805"/>
            <a:ext cx="1363578" cy="400110"/>
          </a:xfrm>
          <a:prstGeom prst="rect">
            <a:avLst/>
          </a:prstGeom>
          <a:noFill/>
          <a:ln>
            <a:solidFill>
              <a:schemeClr val="accent1"/>
            </a:solidFill>
          </a:ln>
        </p:spPr>
        <p:txBody>
          <a:bodyPr wrap="none" rtlCol="0">
            <a:spAutoFit/>
          </a:bodyPr>
          <a:lstStyle/>
          <a:p>
            <a:r>
              <a:rPr lang="en-US" sz="2000" b="1" dirty="0">
                <a:solidFill>
                  <a:srgbClr val="FF0000"/>
                </a:solidFill>
              </a:rPr>
              <a:t>183</a:t>
            </a:r>
            <a:r>
              <a:rPr lang="en-US" sz="2000" b="1" dirty="0">
                <a:solidFill>
                  <a:schemeClr val="accent1"/>
                </a:solidFill>
              </a:rPr>
              <a:t> Stories</a:t>
            </a:r>
          </a:p>
        </p:txBody>
      </p:sp>
      <p:sp>
        <p:nvSpPr>
          <p:cNvPr id="107" name="Rounded Rectangle 106"/>
          <p:cNvSpPr/>
          <p:nvPr/>
        </p:nvSpPr>
        <p:spPr>
          <a:xfrm>
            <a:off x="6507473"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19" name="Rounded Rectangle 118"/>
          <p:cNvSpPr/>
          <p:nvPr/>
        </p:nvSpPr>
        <p:spPr>
          <a:xfrm>
            <a:off x="6586031" y="4198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20" name="Rounded Rectangle 119"/>
          <p:cNvSpPr/>
          <p:nvPr/>
        </p:nvSpPr>
        <p:spPr>
          <a:xfrm>
            <a:off x="6725188"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1" name="Rounded Rectangle 120"/>
          <p:cNvSpPr/>
          <p:nvPr/>
        </p:nvSpPr>
        <p:spPr>
          <a:xfrm>
            <a:off x="6834045"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2" name="Rounded Rectangle 121"/>
          <p:cNvSpPr/>
          <p:nvPr/>
        </p:nvSpPr>
        <p:spPr>
          <a:xfrm>
            <a:off x="694290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3" name="Rounded Rectangle 122"/>
          <p:cNvSpPr/>
          <p:nvPr/>
        </p:nvSpPr>
        <p:spPr>
          <a:xfrm>
            <a:off x="7051760"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4" name="Rounded Rectangle 123"/>
          <p:cNvSpPr/>
          <p:nvPr/>
        </p:nvSpPr>
        <p:spPr>
          <a:xfrm>
            <a:off x="7160617"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5" name="Rounded Rectangle 124"/>
          <p:cNvSpPr/>
          <p:nvPr/>
        </p:nvSpPr>
        <p:spPr>
          <a:xfrm>
            <a:off x="7269473" y="4884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6" name="Rounded Rectangle 125"/>
          <p:cNvSpPr/>
          <p:nvPr/>
        </p:nvSpPr>
        <p:spPr>
          <a:xfrm>
            <a:off x="7378331" y="4993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7" name="Rounded Rectangle 126"/>
          <p:cNvSpPr/>
          <p:nvPr/>
        </p:nvSpPr>
        <p:spPr>
          <a:xfrm>
            <a:off x="7487188" y="5102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29" name="Elbow Connector 128"/>
          <p:cNvCxnSpPr>
            <a:stCxn id="35" idx="2"/>
            <a:endCxn id="107" idx="0"/>
          </p:cNvCxnSpPr>
          <p:nvPr/>
        </p:nvCxnSpPr>
        <p:spPr>
          <a:xfrm rot="5400000">
            <a:off x="6362922" y="2819284"/>
            <a:ext cx="1645897" cy="96086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0" name="Rounded Rectangle 129"/>
          <p:cNvSpPr/>
          <p:nvPr/>
        </p:nvSpPr>
        <p:spPr>
          <a:xfrm>
            <a:off x="8921640" y="4101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2" name="Rounded Rectangle 131"/>
          <p:cNvSpPr/>
          <p:nvPr/>
        </p:nvSpPr>
        <p:spPr>
          <a:xfrm>
            <a:off x="5118748" y="41740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3" name="Rounded Rectangle 132"/>
          <p:cNvSpPr/>
          <p:nvPr/>
        </p:nvSpPr>
        <p:spPr>
          <a:xfrm>
            <a:off x="7417389" y="4096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4" name="Rounded Rectangle 133"/>
          <p:cNvSpPr/>
          <p:nvPr/>
        </p:nvSpPr>
        <p:spPr>
          <a:xfrm>
            <a:off x="3524285" y="4183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35" name="Rounded Rectangle 134"/>
          <p:cNvSpPr/>
          <p:nvPr/>
        </p:nvSpPr>
        <p:spPr>
          <a:xfrm>
            <a:off x="7526247" y="4205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85" dirty="0"/>
          </a:p>
        </p:txBody>
      </p:sp>
      <p:sp>
        <p:nvSpPr>
          <p:cNvPr id="136" name="Rounded Rectangle 135"/>
          <p:cNvSpPr/>
          <p:nvPr/>
        </p:nvSpPr>
        <p:spPr>
          <a:xfrm>
            <a:off x="7635103" y="4314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7" name="Rounded Rectangle 136"/>
          <p:cNvSpPr/>
          <p:nvPr/>
        </p:nvSpPr>
        <p:spPr>
          <a:xfrm>
            <a:off x="7743960" y="4422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8" name="Rounded Rectangle 137"/>
          <p:cNvSpPr/>
          <p:nvPr/>
        </p:nvSpPr>
        <p:spPr>
          <a:xfrm>
            <a:off x="7852817" y="4531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9" name="Rounded Rectangle 138"/>
          <p:cNvSpPr/>
          <p:nvPr/>
        </p:nvSpPr>
        <p:spPr>
          <a:xfrm>
            <a:off x="7961675" y="4640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0" name="Rounded Rectangle 139"/>
          <p:cNvSpPr/>
          <p:nvPr/>
        </p:nvSpPr>
        <p:spPr>
          <a:xfrm>
            <a:off x="8070532" y="47495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1" name="Rounded Rectangle 140"/>
          <p:cNvSpPr/>
          <p:nvPr/>
        </p:nvSpPr>
        <p:spPr>
          <a:xfrm>
            <a:off x="8179389" y="4858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2" name="Rounded Rectangle 141"/>
          <p:cNvSpPr/>
          <p:nvPr/>
        </p:nvSpPr>
        <p:spPr>
          <a:xfrm>
            <a:off x="8288247" y="4967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3" name="Rounded Rectangle 142"/>
          <p:cNvSpPr/>
          <p:nvPr/>
        </p:nvSpPr>
        <p:spPr>
          <a:xfrm>
            <a:off x="8397103" y="5076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4" name="Rounded Rectangle 143"/>
          <p:cNvSpPr/>
          <p:nvPr/>
        </p:nvSpPr>
        <p:spPr>
          <a:xfrm>
            <a:off x="8505960" y="5184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5" name="Rounded Rectangle 144"/>
          <p:cNvSpPr/>
          <p:nvPr/>
        </p:nvSpPr>
        <p:spPr>
          <a:xfrm>
            <a:off x="8614817" y="5293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6" name="Rounded Rectangle 145"/>
          <p:cNvSpPr/>
          <p:nvPr/>
        </p:nvSpPr>
        <p:spPr>
          <a:xfrm>
            <a:off x="8723675" y="5402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en-US" dirty="0"/>
          </a:p>
        </p:txBody>
      </p:sp>
      <p:cxnSp>
        <p:nvCxnSpPr>
          <p:cNvPr id="148" name="Elbow Connector 147"/>
          <p:cNvCxnSpPr>
            <a:stCxn id="36" idx="2"/>
            <a:endCxn id="133" idx="0"/>
          </p:cNvCxnSpPr>
          <p:nvPr/>
        </p:nvCxnSpPr>
        <p:spPr>
          <a:xfrm rot="5400000">
            <a:off x="7066323" y="3025799"/>
            <a:ext cx="1619648" cy="52158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50" name="Rounded Rectangle 149"/>
          <p:cNvSpPr/>
          <p:nvPr/>
        </p:nvSpPr>
        <p:spPr>
          <a:xfrm>
            <a:off x="5227605" y="42829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1" name="Rounded Rectangle 150"/>
          <p:cNvSpPr/>
          <p:nvPr/>
        </p:nvSpPr>
        <p:spPr>
          <a:xfrm>
            <a:off x="5336463" y="43918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52" name="Rounded Rectangle 151"/>
          <p:cNvSpPr/>
          <p:nvPr/>
        </p:nvSpPr>
        <p:spPr>
          <a:xfrm>
            <a:off x="5445320" y="4500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3" name="Rounded Rectangle 152"/>
          <p:cNvSpPr/>
          <p:nvPr/>
        </p:nvSpPr>
        <p:spPr>
          <a:xfrm>
            <a:off x="5554177" y="4609526"/>
            <a:ext cx="395931" cy="565777"/>
          </a:xfrm>
          <a:prstGeom prst="roundRect">
            <a:avLst>
              <a:gd name="adj" fmla="val 0"/>
            </a:avLst>
          </a:prstGeom>
          <a:solidFill>
            <a:schemeClr val="accent1"/>
          </a:solidFill>
          <a:ln w="254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8</a:t>
            </a:r>
            <a:endParaRPr lang="bg-BG" sz="1285" dirty="0"/>
          </a:p>
        </p:txBody>
      </p:sp>
      <p:sp>
        <p:nvSpPr>
          <p:cNvPr id="154" name="Rounded Rectangle 153"/>
          <p:cNvSpPr/>
          <p:nvPr/>
        </p:nvSpPr>
        <p:spPr>
          <a:xfrm>
            <a:off x="5663033" y="47183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56" name="Elbow Connector 155"/>
          <p:cNvCxnSpPr>
            <a:stCxn id="43" idx="2"/>
            <a:endCxn id="132" idx="0"/>
          </p:cNvCxnSpPr>
          <p:nvPr/>
        </p:nvCxnSpPr>
        <p:spPr>
          <a:xfrm rot="5400000">
            <a:off x="5404897" y="2388584"/>
            <a:ext cx="1697332" cy="187369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58" name="Elbow Connector 157"/>
          <p:cNvCxnSpPr>
            <a:stCxn id="39" idx="2"/>
            <a:endCxn id="130" idx="0"/>
          </p:cNvCxnSpPr>
          <p:nvPr/>
        </p:nvCxnSpPr>
        <p:spPr>
          <a:xfrm rot="5400000">
            <a:off x="8488664" y="3123912"/>
            <a:ext cx="1608203" cy="346321"/>
          </a:xfrm>
          <a:prstGeom prst="bentConnector3">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cxnSp>
      <p:cxnSp>
        <p:nvCxnSpPr>
          <p:cNvPr id="160" name="Elbow Connector 159"/>
          <p:cNvCxnSpPr>
            <a:stCxn id="33" idx="2"/>
            <a:endCxn id="134" idx="0"/>
          </p:cNvCxnSpPr>
          <p:nvPr/>
        </p:nvCxnSpPr>
        <p:spPr>
          <a:xfrm rot="5400000">
            <a:off x="3266924" y="2932093"/>
            <a:ext cx="1706845" cy="796193"/>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61" name="Rounded Rectangle 160"/>
          <p:cNvSpPr/>
          <p:nvPr/>
        </p:nvSpPr>
        <p:spPr>
          <a:xfrm>
            <a:off x="9030497" y="4210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62" name="Rounded Rectangle 161"/>
          <p:cNvSpPr/>
          <p:nvPr/>
        </p:nvSpPr>
        <p:spPr>
          <a:xfrm>
            <a:off x="9139353" y="4318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3" name="Rounded Rectangle 162"/>
          <p:cNvSpPr/>
          <p:nvPr/>
        </p:nvSpPr>
        <p:spPr>
          <a:xfrm>
            <a:off x="9248211" y="4427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4" name="Rounded Rectangle 163"/>
          <p:cNvSpPr/>
          <p:nvPr/>
        </p:nvSpPr>
        <p:spPr>
          <a:xfrm>
            <a:off x="9357068" y="4536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5" name="Rounded Rectangle 164"/>
          <p:cNvSpPr/>
          <p:nvPr/>
        </p:nvSpPr>
        <p:spPr>
          <a:xfrm>
            <a:off x="9465925" y="46454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6" name="Rounded Rectangle 165"/>
          <p:cNvSpPr/>
          <p:nvPr/>
        </p:nvSpPr>
        <p:spPr>
          <a:xfrm>
            <a:off x="9574783" y="47543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7" name="Rounded Rectangle 166"/>
          <p:cNvSpPr/>
          <p:nvPr/>
        </p:nvSpPr>
        <p:spPr>
          <a:xfrm>
            <a:off x="9683640" y="4863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8" name="Rounded Rectangle 167"/>
          <p:cNvSpPr/>
          <p:nvPr/>
        </p:nvSpPr>
        <p:spPr>
          <a:xfrm>
            <a:off x="9792497" y="4972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9" name="Rounded Rectangle 168"/>
          <p:cNvSpPr/>
          <p:nvPr/>
        </p:nvSpPr>
        <p:spPr>
          <a:xfrm>
            <a:off x="9901353" y="5080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70" name="Rounded Rectangle 169"/>
          <p:cNvSpPr/>
          <p:nvPr/>
        </p:nvSpPr>
        <p:spPr>
          <a:xfrm>
            <a:off x="10010211" y="5189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1" name="Rounded Rectangle 170"/>
          <p:cNvSpPr/>
          <p:nvPr/>
        </p:nvSpPr>
        <p:spPr>
          <a:xfrm>
            <a:off x="10119068" y="5298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72" name="Rounded Rectangle 171"/>
          <p:cNvSpPr/>
          <p:nvPr/>
        </p:nvSpPr>
        <p:spPr>
          <a:xfrm>
            <a:off x="3633143" y="42924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2</a:t>
            </a:r>
            <a:endParaRPr lang="bg-BG" sz="1285" dirty="0"/>
          </a:p>
        </p:txBody>
      </p:sp>
      <p:sp>
        <p:nvSpPr>
          <p:cNvPr id="173" name="Rounded Rectangle 172"/>
          <p:cNvSpPr/>
          <p:nvPr/>
        </p:nvSpPr>
        <p:spPr>
          <a:xfrm>
            <a:off x="3742000" y="440132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4" name="Rounded Rectangle 173"/>
          <p:cNvSpPr/>
          <p:nvPr/>
        </p:nvSpPr>
        <p:spPr>
          <a:xfrm>
            <a:off x="3850857" y="45101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5" name="Rounded Rectangle 174"/>
          <p:cNvSpPr/>
          <p:nvPr/>
        </p:nvSpPr>
        <p:spPr>
          <a:xfrm>
            <a:off x="3959713" y="461904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6" name="Rounded Rectangle 175"/>
          <p:cNvSpPr/>
          <p:nvPr/>
        </p:nvSpPr>
        <p:spPr>
          <a:xfrm>
            <a:off x="4068571" y="47278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7" name="Rounded Rectangle 176"/>
          <p:cNvSpPr/>
          <p:nvPr/>
        </p:nvSpPr>
        <p:spPr>
          <a:xfrm>
            <a:off x="4177428" y="48367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8" name="Rounded Rectangle 177"/>
          <p:cNvSpPr/>
          <p:nvPr/>
        </p:nvSpPr>
        <p:spPr>
          <a:xfrm>
            <a:off x="4286285" y="4945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80" name="Rectangle 179"/>
          <p:cNvSpPr/>
          <p:nvPr/>
        </p:nvSpPr>
        <p:spPr>
          <a:xfrm>
            <a:off x="2577326" y="3068960"/>
            <a:ext cx="7195423" cy="400110"/>
          </a:xfrm>
          <a:prstGeom prst="rect">
            <a:avLst/>
          </a:prstGeom>
          <a:noFill/>
          <a:ln>
            <a:solidFill>
              <a:schemeClr val="accent1"/>
            </a:solidFill>
          </a:ln>
        </p:spPr>
        <p:txBody>
          <a:bodyPr wrap="square" rtlCol="0">
            <a:spAutoFit/>
          </a:bodyPr>
          <a:lstStyle/>
          <a:p>
            <a:pPr algn="ctr"/>
            <a:r>
              <a:rPr lang="en-US" sz="2000" b="1" dirty="0">
                <a:solidFill>
                  <a:schemeClr val="accent1"/>
                </a:solidFill>
              </a:rPr>
              <a:t>Step 2: Randomly sample 7 epics. Duplicates are allowed!</a:t>
            </a:r>
          </a:p>
        </p:txBody>
      </p:sp>
      <p:sp useBgFill="1">
        <p:nvSpPr>
          <p:cNvPr id="3" name="Rectangle 2"/>
          <p:cNvSpPr/>
          <p:nvPr/>
        </p:nvSpPr>
        <p:spPr>
          <a:xfrm>
            <a:off x="3042484" y="2695257"/>
            <a:ext cx="6367585" cy="1015663"/>
          </a:xfrm>
          <a:prstGeom prst="rect">
            <a:avLst/>
          </a:prstGeom>
          <a:ln>
            <a:solidFill>
              <a:schemeClr val="accent1"/>
            </a:solidFill>
          </a:ln>
          <a:effectLst>
            <a:outerShdw blurRad="50800" dist="50800" dir="5400000" algn="ctr" rotWithShape="0">
              <a:srgbClr val="000000"/>
            </a:outerShdw>
          </a:effectLst>
        </p:spPr>
        <p:txBody>
          <a:bodyPr wrap="square" rtlCol="0">
            <a:spAutoFit/>
          </a:bodyPr>
          <a:lstStyle/>
          <a:p>
            <a:pPr algn="ctr"/>
            <a:r>
              <a:rPr lang="en-US" sz="2000" b="1" dirty="0">
                <a:solidFill>
                  <a:schemeClr val="accent1"/>
                </a:solidFill>
              </a:rPr>
              <a:t>Step 4: Randomly sample one story from each epic.</a:t>
            </a:r>
          </a:p>
          <a:p>
            <a:pPr algn="ctr"/>
            <a:r>
              <a:rPr lang="en-US" sz="2000" b="1" dirty="0">
                <a:solidFill>
                  <a:schemeClr val="accent1"/>
                </a:solidFill>
              </a:rPr>
              <a:t>Step 5: Estimate the size of each of the sampled stories in tasks</a:t>
            </a:r>
          </a:p>
        </p:txBody>
      </p:sp>
      <p:sp>
        <p:nvSpPr>
          <p:cNvPr id="128" name="TextBox 127"/>
          <p:cNvSpPr txBox="1"/>
          <p:nvPr/>
        </p:nvSpPr>
        <p:spPr>
          <a:xfrm>
            <a:off x="7330423" y="890069"/>
            <a:ext cx="1192249" cy="400110"/>
          </a:xfrm>
          <a:prstGeom prst="rect">
            <a:avLst/>
          </a:prstGeom>
          <a:noFill/>
          <a:ln>
            <a:solidFill>
              <a:schemeClr val="accent1"/>
            </a:solidFill>
          </a:ln>
        </p:spPr>
        <p:txBody>
          <a:bodyPr wrap="none" rtlCol="0">
            <a:spAutoFit/>
          </a:bodyPr>
          <a:lstStyle/>
          <a:p>
            <a:r>
              <a:rPr lang="en-US" sz="2000" b="1" dirty="0">
                <a:solidFill>
                  <a:srgbClr val="FF0000"/>
                </a:solidFill>
              </a:rPr>
              <a:t>480</a:t>
            </a:r>
            <a:r>
              <a:rPr lang="en-US" sz="2000" b="1" dirty="0">
                <a:solidFill>
                  <a:schemeClr val="accent1"/>
                </a:solidFill>
              </a:rPr>
              <a:t> Tasks</a:t>
            </a:r>
          </a:p>
        </p:txBody>
      </p:sp>
    </p:spTree>
    <p:extLst>
      <p:ext uri="{BB962C8B-B14F-4D97-AF65-F5344CB8AC3E}">
        <p14:creationId xmlns:p14="http://schemas.microsoft.com/office/powerpoint/2010/main" val="36022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0" nodeType="clickEffect">
                                  <p:stCondLst>
                                    <p:cond delay="0"/>
                                  </p:stCondLst>
                                  <p:childTnLst>
                                    <p:anim calcmode="lin" valueType="num">
                                      <p:cBhvr additive="base">
                                        <p:cTn id="12" dur="500"/>
                                        <p:tgtEl>
                                          <p:spTgt spid="44"/>
                                        </p:tgtEl>
                                        <p:attrNameLst>
                                          <p:attrName>ppt_y</p:attrName>
                                        </p:attrNameLst>
                                      </p:cBhvr>
                                      <p:tavLst>
                                        <p:tav tm="0">
                                          <p:val>
                                            <p:strVal val="#ppt_y"/>
                                          </p:val>
                                        </p:tav>
                                        <p:tav tm="100000">
                                          <p:val>
                                            <p:strVal val="#ppt_y+#ppt_h*1.125000"/>
                                          </p:val>
                                        </p:tav>
                                      </p:tavLst>
                                    </p:anim>
                                    <p:animEffect transition="out" filter="wipe(down)">
                                      <p:cBhvr>
                                        <p:cTn id="13" dur="500"/>
                                        <p:tgtEl>
                                          <p:spTgt spid="44"/>
                                        </p:tgtEl>
                                      </p:cBhvr>
                                    </p:animEffect>
                                    <p:set>
                                      <p:cBhvr>
                                        <p:cTn id="14" dur="1" fill="hold">
                                          <p:stCondLst>
                                            <p:cond delay="499"/>
                                          </p:stCondLst>
                                        </p:cTn>
                                        <p:tgtEl>
                                          <p:spTgt spid="4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fill="hold"/>
                                        <p:tgtEl>
                                          <p:spTgt spid="56"/>
                                        </p:tgtEl>
                                        <p:attrNameLst>
                                          <p:attrName>ppt_x</p:attrName>
                                        </p:attrNameLst>
                                      </p:cBhvr>
                                      <p:tavLst>
                                        <p:tav tm="0">
                                          <p:val>
                                            <p:strVal val="#ppt_x"/>
                                          </p:val>
                                        </p:tav>
                                        <p:tav tm="100000">
                                          <p:val>
                                            <p:strVal val="#ppt_x"/>
                                          </p:val>
                                        </p:tav>
                                      </p:tavLst>
                                    </p:anim>
                                    <p:anim calcmode="lin" valueType="num">
                                      <p:cBhvr additive="base">
                                        <p:cTn id="36" dur="500" fill="hold"/>
                                        <p:tgtEl>
                                          <p:spTgt spid="56"/>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ppt_x"/>
                                          </p:val>
                                        </p:tav>
                                        <p:tav tm="100000">
                                          <p:val>
                                            <p:strVal val="#ppt_x"/>
                                          </p:val>
                                        </p:tav>
                                      </p:tavLst>
                                    </p:anim>
                                    <p:anim calcmode="lin" valueType="num">
                                      <p:cBhvr additive="base">
                                        <p:cTn id="44" dur="500" fill="hold"/>
                                        <p:tgtEl>
                                          <p:spTgt spid="60"/>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additive="base">
                                        <p:cTn id="47" dur="500" fill="hold"/>
                                        <p:tgtEl>
                                          <p:spTgt spid="62"/>
                                        </p:tgtEl>
                                        <p:attrNameLst>
                                          <p:attrName>ppt_x</p:attrName>
                                        </p:attrNameLst>
                                      </p:cBhvr>
                                      <p:tavLst>
                                        <p:tav tm="0">
                                          <p:val>
                                            <p:strVal val="#ppt_x"/>
                                          </p:val>
                                        </p:tav>
                                        <p:tav tm="100000">
                                          <p:val>
                                            <p:strVal val="#ppt_x"/>
                                          </p:val>
                                        </p:tav>
                                      </p:tavLst>
                                    </p:anim>
                                    <p:anim calcmode="lin" valueType="num">
                                      <p:cBhvr additive="base">
                                        <p:cTn id="48" dur="500" fill="hold"/>
                                        <p:tgtEl>
                                          <p:spTgt spid="62"/>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ppt_x"/>
                                          </p:val>
                                        </p:tav>
                                        <p:tav tm="100000">
                                          <p:val>
                                            <p:strVal val="#ppt_x"/>
                                          </p:val>
                                        </p:tav>
                                      </p:tavLst>
                                    </p:anim>
                                    <p:anim calcmode="lin" valueType="num">
                                      <p:cBhvr additive="base">
                                        <p:cTn id="52" dur="500" fill="hold"/>
                                        <p:tgtEl>
                                          <p:spTgt spid="64"/>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500" fill="hold"/>
                                        <p:tgtEl>
                                          <p:spTgt spid="66"/>
                                        </p:tgtEl>
                                        <p:attrNameLst>
                                          <p:attrName>ppt_x</p:attrName>
                                        </p:attrNameLst>
                                      </p:cBhvr>
                                      <p:tavLst>
                                        <p:tav tm="0">
                                          <p:val>
                                            <p:strVal val="#ppt_x"/>
                                          </p:val>
                                        </p:tav>
                                        <p:tav tm="100000">
                                          <p:val>
                                            <p:strVal val="#ppt_x"/>
                                          </p:val>
                                        </p:tav>
                                      </p:tavLst>
                                    </p:anim>
                                    <p:anim calcmode="lin" valueType="num">
                                      <p:cBhvr additive="base">
                                        <p:cTn id="56" dur="500" fill="hold"/>
                                        <p:tgtEl>
                                          <p:spTgt spid="66"/>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fill="hold"/>
                                        <p:tgtEl>
                                          <p:spTgt spid="68"/>
                                        </p:tgtEl>
                                        <p:attrNameLst>
                                          <p:attrName>ppt_x</p:attrName>
                                        </p:attrNameLst>
                                      </p:cBhvr>
                                      <p:tavLst>
                                        <p:tav tm="0">
                                          <p:val>
                                            <p:strVal val="#ppt_x"/>
                                          </p:val>
                                        </p:tav>
                                        <p:tav tm="100000">
                                          <p:val>
                                            <p:strVal val="#ppt_x"/>
                                          </p:val>
                                        </p:tav>
                                      </p:tavLst>
                                    </p:anim>
                                    <p:anim calcmode="lin" valueType="num">
                                      <p:cBhvr additive="base">
                                        <p:cTn id="60" dur="500" fill="hold"/>
                                        <p:tgtEl>
                                          <p:spTgt spid="68"/>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500" fill="hold"/>
                                        <p:tgtEl>
                                          <p:spTgt spid="70"/>
                                        </p:tgtEl>
                                        <p:attrNameLst>
                                          <p:attrName>ppt_x</p:attrName>
                                        </p:attrNameLst>
                                      </p:cBhvr>
                                      <p:tavLst>
                                        <p:tav tm="0">
                                          <p:val>
                                            <p:strVal val="#ppt_x"/>
                                          </p:val>
                                        </p:tav>
                                        <p:tav tm="100000">
                                          <p:val>
                                            <p:strVal val="#ppt_x"/>
                                          </p:val>
                                        </p:tav>
                                      </p:tavLst>
                                    </p:anim>
                                    <p:anim calcmode="lin" valueType="num">
                                      <p:cBhvr additive="base">
                                        <p:cTn id="64" dur="500" fill="hold"/>
                                        <p:tgtEl>
                                          <p:spTgt spid="70"/>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ppt_x"/>
                                          </p:val>
                                        </p:tav>
                                        <p:tav tm="100000">
                                          <p:val>
                                            <p:strVal val="#ppt_x"/>
                                          </p:val>
                                        </p:tav>
                                      </p:tavLst>
                                    </p:anim>
                                    <p:anim calcmode="lin" valueType="num">
                                      <p:cBhvr additive="base">
                                        <p:cTn id="68" dur="500" fill="hold"/>
                                        <p:tgtEl>
                                          <p:spTgt spid="7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additive="base">
                                        <p:cTn id="71" dur="500" fill="hold"/>
                                        <p:tgtEl>
                                          <p:spTgt spid="74"/>
                                        </p:tgtEl>
                                        <p:attrNameLst>
                                          <p:attrName>ppt_x</p:attrName>
                                        </p:attrNameLst>
                                      </p:cBhvr>
                                      <p:tavLst>
                                        <p:tav tm="0">
                                          <p:val>
                                            <p:strVal val="#ppt_x"/>
                                          </p:val>
                                        </p:tav>
                                        <p:tav tm="100000">
                                          <p:val>
                                            <p:strVal val="#ppt_x"/>
                                          </p:val>
                                        </p:tav>
                                      </p:tavLst>
                                    </p:anim>
                                    <p:anim calcmode="lin" valueType="num">
                                      <p:cBhvr additive="base">
                                        <p:cTn id="72" dur="500" fill="hold"/>
                                        <p:tgtEl>
                                          <p:spTgt spid="74"/>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anim calcmode="lin" valueType="num">
                                      <p:cBhvr additive="base">
                                        <p:cTn id="75" dur="500" fill="hold"/>
                                        <p:tgtEl>
                                          <p:spTgt spid="76"/>
                                        </p:tgtEl>
                                        <p:attrNameLst>
                                          <p:attrName>ppt_x</p:attrName>
                                        </p:attrNameLst>
                                      </p:cBhvr>
                                      <p:tavLst>
                                        <p:tav tm="0">
                                          <p:val>
                                            <p:strVal val="#ppt_x"/>
                                          </p:val>
                                        </p:tav>
                                        <p:tav tm="100000">
                                          <p:val>
                                            <p:strVal val="#ppt_x"/>
                                          </p:val>
                                        </p:tav>
                                      </p:tavLst>
                                    </p:anim>
                                    <p:anim calcmode="lin" valueType="num">
                                      <p:cBhvr additive="base">
                                        <p:cTn id="76" dur="500" fill="hold"/>
                                        <p:tgtEl>
                                          <p:spTgt spid="76"/>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 calcmode="lin" valueType="num">
                                      <p:cBhvr additive="base">
                                        <p:cTn id="79" dur="500" fill="hold"/>
                                        <p:tgtEl>
                                          <p:spTgt spid="78"/>
                                        </p:tgtEl>
                                        <p:attrNameLst>
                                          <p:attrName>ppt_x</p:attrName>
                                        </p:attrNameLst>
                                      </p:cBhvr>
                                      <p:tavLst>
                                        <p:tav tm="0">
                                          <p:val>
                                            <p:strVal val="#ppt_x"/>
                                          </p:val>
                                        </p:tav>
                                        <p:tav tm="100000">
                                          <p:val>
                                            <p:strVal val="#ppt_x"/>
                                          </p:val>
                                        </p:tav>
                                      </p:tavLst>
                                    </p:anim>
                                    <p:anim calcmode="lin" valueType="num">
                                      <p:cBhvr additive="base">
                                        <p:cTn id="80" dur="500" fill="hold"/>
                                        <p:tgtEl>
                                          <p:spTgt spid="78"/>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additive="base">
                                        <p:cTn id="83" dur="500" fill="hold"/>
                                        <p:tgtEl>
                                          <p:spTgt spid="80"/>
                                        </p:tgtEl>
                                        <p:attrNameLst>
                                          <p:attrName>ppt_x</p:attrName>
                                        </p:attrNameLst>
                                      </p:cBhvr>
                                      <p:tavLst>
                                        <p:tav tm="0">
                                          <p:val>
                                            <p:strVal val="#ppt_x"/>
                                          </p:val>
                                        </p:tav>
                                        <p:tav tm="100000">
                                          <p:val>
                                            <p:strVal val="#ppt_x"/>
                                          </p:val>
                                        </p:tav>
                                      </p:tavLst>
                                    </p:anim>
                                    <p:anim calcmode="lin" valueType="num">
                                      <p:cBhvr additive="base">
                                        <p:cTn id="84" dur="500" fill="hold"/>
                                        <p:tgtEl>
                                          <p:spTgt spid="80"/>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82"/>
                                        </p:tgtEl>
                                        <p:attrNameLst>
                                          <p:attrName>style.visibility</p:attrName>
                                        </p:attrNameLst>
                                      </p:cBhvr>
                                      <p:to>
                                        <p:strVal val="visible"/>
                                      </p:to>
                                    </p:set>
                                    <p:anim calcmode="lin" valueType="num">
                                      <p:cBhvr additive="base">
                                        <p:cTn id="87" dur="500" fill="hold"/>
                                        <p:tgtEl>
                                          <p:spTgt spid="82"/>
                                        </p:tgtEl>
                                        <p:attrNameLst>
                                          <p:attrName>ppt_x</p:attrName>
                                        </p:attrNameLst>
                                      </p:cBhvr>
                                      <p:tavLst>
                                        <p:tav tm="0">
                                          <p:val>
                                            <p:strVal val="#ppt_x"/>
                                          </p:val>
                                        </p:tav>
                                        <p:tav tm="100000">
                                          <p:val>
                                            <p:strVal val="#ppt_x"/>
                                          </p:val>
                                        </p:tav>
                                      </p:tavLst>
                                    </p:anim>
                                    <p:anim calcmode="lin" valueType="num">
                                      <p:cBhvr additive="base">
                                        <p:cTn id="88" dur="500" fill="hold"/>
                                        <p:tgtEl>
                                          <p:spTgt spid="82"/>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additive="base">
                                        <p:cTn id="91" dur="500" fill="hold"/>
                                        <p:tgtEl>
                                          <p:spTgt spid="84"/>
                                        </p:tgtEl>
                                        <p:attrNameLst>
                                          <p:attrName>ppt_x</p:attrName>
                                        </p:attrNameLst>
                                      </p:cBhvr>
                                      <p:tavLst>
                                        <p:tav tm="0">
                                          <p:val>
                                            <p:strVal val="#ppt_x"/>
                                          </p:val>
                                        </p:tav>
                                        <p:tav tm="100000">
                                          <p:val>
                                            <p:strVal val="#ppt_x"/>
                                          </p:val>
                                        </p:tav>
                                      </p:tavLst>
                                    </p:anim>
                                    <p:anim calcmode="lin" valueType="num">
                                      <p:cBhvr additive="base">
                                        <p:cTn id="92" dur="500" fill="hold"/>
                                        <p:tgtEl>
                                          <p:spTgt spid="84"/>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 calcmode="lin" valueType="num">
                                      <p:cBhvr additive="base">
                                        <p:cTn id="95" dur="500" fill="hold"/>
                                        <p:tgtEl>
                                          <p:spTgt spid="86"/>
                                        </p:tgtEl>
                                        <p:attrNameLst>
                                          <p:attrName>ppt_x</p:attrName>
                                        </p:attrNameLst>
                                      </p:cBhvr>
                                      <p:tavLst>
                                        <p:tav tm="0">
                                          <p:val>
                                            <p:strVal val="#ppt_x"/>
                                          </p:val>
                                        </p:tav>
                                        <p:tav tm="100000">
                                          <p:val>
                                            <p:strVal val="#ppt_x"/>
                                          </p:val>
                                        </p:tav>
                                      </p:tavLst>
                                    </p:anim>
                                    <p:anim calcmode="lin" valueType="num">
                                      <p:cBhvr additive="base">
                                        <p:cTn id="96" dur="500" fill="hold"/>
                                        <p:tgtEl>
                                          <p:spTgt spid="86"/>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500" fill="hold"/>
                                        <p:tgtEl>
                                          <p:spTgt spid="88"/>
                                        </p:tgtEl>
                                        <p:attrNameLst>
                                          <p:attrName>ppt_x</p:attrName>
                                        </p:attrNameLst>
                                      </p:cBhvr>
                                      <p:tavLst>
                                        <p:tav tm="0">
                                          <p:val>
                                            <p:strVal val="#ppt_x"/>
                                          </p:val>
                                        </p:tav>
                                        <p:tav tm="100000">
                                          <p:val>
                                            <p:strVal val="#ppt_x"/>
                                          </p:val>
                                        </p:tav>
                                      </p:tavLst>
                                    </p:anim>
                                    <p:anim calcmode="lin" valueType="num">
                                      <p:cBhvr additive="base">
                                        <p:cTn id="100"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2" presetClass="entr" presetSubtype="1" fill="hold" grpId="0" nodeType="clickEffect">
                                  <p:stCondLst>
                                    <p:cond delay="0"/>
                                  </p:stCondLst>
                                  <p:childTnLst>
                                    <p:set>
                                      <p:cBhvr>
                                        <p:cTn id="104" dur="1" fill="hold">
                                          <p:stCondLst>
                                            <p:cond delay="0"/>
                                          </p:stCondLst>
                                        </p:cTn>
                                        <p:tgtEl>
                                          <p:spTgt spid="4"/>
                                        </p:tgtEl>
                                        <p:attrNameLst>
                                          <p:attrName>style.visibility</p:attrName>
                                        </p:attrNameLst>
                                      </p:cBhvr>
                                      <p:to>
                                        <p:strVal val="visible"/>
                                      </p:to>
                                    </p:set>
                                    <p:anim calcmode="lin" valueType="num">
                                      <p:cBhvr additive="base">
                                        <p:cTn id="105" dur="500"/>
                                        <p:tgtEl>
                                          <p:spTgt spid="4"/>
                                        </p:tgtEl>
                                        <p:attrNameLst>
                                          <p:attrName>ppt_y</p:attrName>
                                        </p:attrNameLst>
                                      </p:cBhvr>
                                      <p:tavLst>
                                        <p:tav tm="0">
                                          <p:val>
                                            <p:strVal val="#ppt_y-#ppt_h*1.125000"/>
                                          </p:val>
                                        </p:tav>
                                        <p:tav tm="100000">
                                          <p:val>
                                            <p:strVal val="#ppt_y"/>
                                          </p:val>
                                        </p:tav>
                                      </p:tavLst>
                                    </p:anim>
                                    <p:animEffect transition="in" filter="wipe(down)">
                                      <p:cBhvr>
                                        <p:cTn id="106" dur="500"/>
                                        <p:tgtEl>
                                          <p:spTgt spid="4"/>
                                        </p:tgtEl>
                                      </p:cBhvr>
                                    </p:animEffect>
                                  </p:childTnLst>
                                </p:cTn>
                              </p:par>
                              <p:par>
                                <p:cTn id="107" presetID="12" presetClass="entr" presetSubtype="1"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p:tgtEl>
                                          <p:spTgt spid="24"/>
                                        </p:tgtEl>
                                        <p:attrNameLst>
                                          <p:attrName>ppt_y</p:attrName>
                                        </p:attrNameLst>
                                      </p:cBhvr>
                                      <p:tavLst>
                                        <p:tav tm="0">
                                          <p:val>
                                            <p:strVal val="#ppt_y-#ppt_h*1.125000"/>
                                          </p:val>
                                        </p:tav>
                                        <p:tav tm="100000">
                                          <p:val>
                                            <p:strVal val="#ppt_y"/>
                                          </p:val>
                                        </p:tav>
                                      </p:tavLst>
                                    </p:anim>
                                    <p:animEffect transition="in" filter="wipe(down)">
                                      <p:cBhvr>
                                        <p:cTn id="110" dur="500"/>
                                        <p:tgtEl>
                                          <p:spTgt spid="24"/>
                                        </p:tgtEl>
                                      </p:cBhvr>
                                    </p:animEffect>
                                  </p:childTnLst>
                                </p:cTn>
                              </p:par>
                              <p:par>
                                <p:cTn id="111" presetID="12" presetClass="entr" presetSubtype="1" fill="hold" grpId="0" nodeType="with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p:tgtEl>
                                          <p:spTgt spid="25"/>
                                        </p:tgtEl>
                                        <p:attrNameLst>
                                          <p:attrName>ppt_y</p:attrName>
                                        </p:attrNameLst>
                                      </p:cBhvr>
                                      <p:tavLst>
                                        <p:tav tm="0">
                                          <p:val>
                                            <p:strVal val="#ppt_y-#ppt_h*1.125000"/>
                                          </p:val>
                                        </p:tav>
                                        <p:tav tm="100000">
                                          <p:val>
                                            <p:strVal val="#ppt_y"/>
                                          </p:val>
                                        </p:tav>
                                      </p:tavLst>
                                    </p:anim>
                                    <p:animEffect transition="in" filter="wipe(down)">
                                      <p:cBhvr>
                                        <p:cTn id="114" dur="500"/>
                                        <p:tgtEl>
                                          <p:spTgt spid="25"/>
                                        </p:tgtEl>
                                      </p:cBhvr>
                                    </p:animEffect>
                                  </p:childTnLst>
                                </p:cTn>
                              </p:par>
                              <p:par>
                                <p:cTn id="115" presetID="12" presetClass="entr" presetSubtype="1"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500"/>
                                        <p:tgtEl>
                                          <p:spTgt spid="26"/>
                                        </p:tgtEl>
                                        <p:attrNameLst>
                                          <p:attrName>ppt_y</p:attrName>
                                        </p:attrNameLst>
                                      </p:cBhvr>
                                      <p:tavLst>
                                        <p:tav tm="0">
                                          <p:val>
                                            <p:strVal val="#ppt_y-#ppt_h*1.125000"/>
                                          </p:val>
                                        </p:tav>
                                        <p:tav tm="100000">
                                          <p:val>
                                            <p:strVal val="#ppt_y"/>
                                          </p:val>
                                        </p:tav>
                                      </p:tavLst>
                                    </p:anim>
                                    <p:animEffect transition="in" filter="wipe(down)">
                                      <p:cBhvr>
                                        <p:cTn id="118" dur="500"/>
                                        <p:tgtEl>
                                          <p:spTgt spid="26"/>
                                        </p:tgtEl>
                                      </p:cBhvr>
                                    </p:animEffect>
                                  </p:childTnLst>
                                </p:cTn>
                              </p:par>
                              <p:par>
                                <p:cTn id="119" presetID="12" presetClass="entr" presetSubtype="1"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anim calcmode="lin" valueType="num">
                                      <p:cBhvr additive="base">
                                        <p:cTn id="121" dur="500"/>
                                        <p:tgtEl>
                                          <p:spTgt spid="27"/>
                                        </p:tgtEl>
                                        <p:attrNameLst>
                                          <p:attrName>ppt_y</p:attrName>
                                        </p:attrNameLst>
                                      </p:cBhvr>
                                      <p:tavLst>
                                        <p:tav tm="0">
                                          <p:val>
                                            <p:strVal val="#ppt_y-#ppt_h*1.125000"/>
                                          </p:val>
                                        </p:tav>
                                        <p:tav tm="100000">
                                          <p:val>
                                            <p:strVal val="#ppt_y"/>
                                          </p:val>
                                        </p:tav>
                                      </p:tavLst>
                                    </p:anim>
                                    <p:animEffect transition="in" filter="wipe(down)">
                                      <p:cBhvr>
                                        <p:cTn id="122" dur="500"/>
                                        <p:tgtEl>
                                          <p:spTgt spid="27"/>
                                        </p:tgtEl>
                                      </p:cBhvr>
                                    </p:animEffect>
                                  </p:childTnLst>
                                </p:cTn>
                              </p:par>
                              <p:par>
                                <p:cTn id="123" presetID="12" presetClass="entr" presetSubtype="1" fill="hold" grpId="0" nodeType="withEffect">
                                  <p:stCondLst>
                                    <p:cond delay="0"/>
                                  </p:stCondLst>
                                  <p:childTnLst>
                                    <p:set>
                                      <p:cBhvr>
                                        <p:cTn id="124" dur="1" fill="hold">
                                          <p:stCondLst>
                                            <p:cond delay="0"/>
                                          </p:stCondLst>
                                        </p:cTn>
                                        <p:tgtEl>
                                          <p:spTgt spid="28"/>
                                        </p:tgtEl>
                                        <p:attrNameLst>
                                          <p:attrName>style.visibility</p:attrName>
                                        </p:attrNameLst>
                                      </p:cBhvr>
                                      <p:to>
                                        <p:strVal val="visible"/>
                                      </p:to>
                                    </p:set>
                                    <p:anim calcmode="lin" valueType="num">
                                      <p:cBhvr additive="base">
                                        <p:cTn id="125" dur="500"/>
                                        <p:tgtEl>
                                          <p:spTgt spid="28"/>
                                        </p:tgtEl>
                                        <p:attrNameLst>
                                          <p:attrName>ppt_y</p:attrName>
                                        </p:attrNameLst>
                                      </p:cBhvr>
                                      <p:tavLst>
                                        <p:tav tm="0">
                                          <p:val>
                                            <p:strVal val="#ppt_y-#ppt_h*1.125000"/>
                                          </p:val>
                                        </p:tav>
                                        <p:tav tm="100000">
                                          <p:val>
                                            <p:strVal val="#ppt_y"/>
                                          </p:val>
                                        </p:tav>
                                      </p:tavLst>
                                    </p:anim>
                                    <p:animEffect transition="in" filter="wipe(down)">
                                      <p:cBhvr>
                                        <p:cTn id="126" dur="500"/>
                                        <p:tgtEl>
                                          <p:spTgt spid="28"/>
                                        </p:tgtEl>
                                      </p:cBhvr>
                                    </p:animEffect>
                                  </p:childTnLst>
                                </p:cTn>
                              </p:par>
                              <p:par>
                                <p:cTn id="127" presetID="12" presetClass="entr" presetSubtype="1" fill="hold" grpId="0" nodeType="withEffect">
                                  <p:stCondLst>
                                    <p:cond delay="0"/>
                                  </p:stCondLst>
                                  <p:childTnLst>
                                    <p:set>
                                      <p:cBhvr>
                                        <p:cTn id="128" dur="1" fill="hold">
                                          <p:stCondLst>
                                            <p:cond delay="0"/>
                                          </p:stCondLst>
                                        </p:cTn>
                                        <p:tgtEl>
                                          <p:spTgt spid="29"/>
                                        </p:tgtEl>
                                        <p:attrNameLst>
                                          <p:attrName>style.visibility</p:attrName>
                                        </p:attrNameLst>
                                      </p:cBhvr>
                                      <p:to>
                                        <p:strVal val="visible"/>
                                      </p:to>
                                    </p:set>
                                    <p:anim calcmode="lin" valueType="num">
                                      <p:cBhvr additive="base">
                                        <p:cTn id="129" dur="500"/>
                                        <p:tgtEl>
                                          <p:spTgt spid="29"/>
                                        </p:tgtEl>
                                        <p:attrNameLst>
                                          <p:attrName>ppt_y</p:attrName>
                                        </p:attrNameLst>
                                      </p:cBhvr>
                                      <p:tavLst>
                                        <p:tav tm="0">
                                          <p:val>
                                            <p:strVal val="#ppt_y-#ppt_h*1.125000"/>
                                          </p:val>
                                        </p:tav>
                                        <p:tav tm="100000">
                                          <p:val>
                                            <p:strVal val="#ppt_y"/>
                                          </p:val>
                                        </p:tav>
                                      </p:tavLst>
                                    </p:anim>
                                    <p:animEffect transition="in" filter="wipe(down)">
                                      <p:cBhvr>
                                        <p:cTn id="130" dur="500"/>
                                        <p:tgtEl>
                                          <p:spTgt spid="29"/>
                                        </p:tgtEl>
                                      </p:cBhvr>
                                    </p:animEffect>
                                  </p:childTnLst>
                                </p:cTn>
                              </p:par>
                              <p:par>
                                <p:cTn id="131" presetID="12" presetClass="entr" presetSubtype="1" fill="hold" grpId="0" nodeType="withEffect">
                                  <p:stCondLst>
                                    <p:cond delay="0"/>
                                  </p:stCondLst>
                                  <p:childTnLst>
                                    <p:set>
                                      <p:cBhvr>
                                        <p:cTn id="132" dur="1" fill="hold">
                                          <p:stCondLst>
                                            <p:cond delay="0"/>
                                          </p:stCondLst>
                                        </p:cTn>
                                        <p:tgtEl>
                                          <p:spTgt spid="30"/>
                                        </p:tgtEl>
                                        <p:attrNameLst>
                                          <p:attrName>style.visibility</p:attrName>
                                        </p:attrNameLst>
                                      </p:cBhvr>
                                      <p:to>
                                        <p:strVal val="visible"/>
                                      </p:to>
                                    </p:set>
                                    <p:anim calcmode="lin" valueType="num">
                                      <p:cBhvr additive="base">
                                        <p:cTn id="133" dur="500"/>
                                        <p:tgtEl>
                                          <p:spTgt spid="30"/>
                                        </p:tgtEl>
                                        <p:attrNameLst>
                                          <p:attrName>ppt_y</p:attrName>
                                        </p:attrNameLst>
                                      </p:cBhvr>
                                      <p:tavLst>
                                        <p:tav tm="0">
                                          <p:val>
                                            <p:strVal val="#ppt_y-#ppt_h*1.125000"/>
                                          </p:val>
                                        </p:tav>
                                        <p:tav tm="100000">
                                          <p:val>
                                            <p:strVal val="#ppt_y"/>
                                          </p:val>
                                        </p:tav>
                                      </p:tavLst>
                                    </p:anim>
                                    <p:animEffect transition="in" filter="wipe(down)">
                                      <p:cBhvr>
                                        <p:cTn id="134" dur="500"/>
                                        <p:tgtEl>
                                          <p:spTgt spid="30"/>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31"/>
                                        </p:tgtEl>
                                        <p:attrNameLst>
                                          <p:attrName>style.visibility</p:attrName>
                                        </p:attrNameLst>
                                      </p:cBhvr>
                                      <p:to>
                                        <p:strVal val="visible"/>
                                      </p:to>
                                    </p:set>
                                    <p:anim calcmode="lin" valueType="num">
                                      <p:cBhvr additive="base">
                                        <p:cTn id="137" dur="500"/>
                                        <p:tgtEl>
                                          <p:spTgt spid="31"/>
                                        </p:tgtEl>
                                        <p:attrNameLst>
                                          <p:attrName>ppt_y</p:attrName>
                                        </p:attrNameLst>
                                      </p:cBhvr>
                                      <p:tavLst>
                                        <p:tav tm="0">
                                          <p:val>
                                            <p:strVal val="#ppt_y-#ppt_h*1.125000"/>
                                          </p:val>
                                        </p:tav>
                                        <p:tav tm="100000">
                                          <p:val>
                                            <p:strVal val="#ppt_y"/>
                                          </p:val>
                                        </p:tav>
                                      </p:tavLst>
                                    </p:anim>
                                    <p:animEffect transition="in" filter="wipe(down)">
                                      <p:cBhvr>
                                        <p:cTn id="138" dur="500"/>
                                        <p:tgtEl>
                                          <p:spTgt spid="31"/>
                                        </p:tgtEl>
                                      </p:cBhvr>
                                    </p:animEffect>
                                  </p:childTnLst>
                                </p:cTn>
                              </p:par>
                              <p:par>
                                <p:cTn id="139" presetID="12" presetClass="entr" presetSubtype="1" fill="hold" grpId="0" nodeType="withEffect">
                                  <p:stCondLst>
                                    <p:cond delay="0"/>
                                  </p:stCondLst>
                                  <p:childTnLst>
                                    <p:set>
                                      <p:cBhvr>
                                        <p:cTn id="140" dur="1" fill="hold">
                                          <p:stCondLst>
                                            <p:cond delay="0"/>
                                          </p:stCondLst>
                                        </p:cTn>
                                        <p:tgtEl>
                                          <p:spTgt spid="32"/>
                                        </p:tgtEl>
                                        <p:attrNameLst>
                                          <p:attrName>style.visibility</p:attrName>
                                        </p:attrNameLst>
                                      </p:cBhvr>
                                      <p:to>
                                        <p:strVal val="visible"/>
                                      </p:to>
                                    </p:set>
                                    <p:anim calcmode="lin" valueType="num">
                                      <p:cBhvr additive="base">
                                        <p:cTn id="141" dur="500"/>
                                        <p:tgtEl>
                                          <p:spTgt spid="32"/>
                                        </p:tgtEl>
                                        <p:attrNameLst>
                                          <p:attrName>ppt_y</p:attrName>
                                        </p:attrNameLst>
                                      </p:cBhvr>
                                      <p:tavLst>
                                        <p:tav tm="0">
                                          <p:val>
                                            <p:strVal val="#ppt_y-#ppt_h*1.125000"/>
                                          </p:val>
                                        </p:tav>
                                        <p:tav tm="100000">
                                          <p:val>
                                            <p:strVal val="#ppt_y"/>
                                          </p:val>
                                        </p:tav>
                                      </p:tavLst>
                                    </p:anim>
                                    <p:animEffect transition="in" filter="wipe(down)">
                                      <p:cBhvr>
                                        <p:cTn id="142" dur="500"/>
                                        <p:tgtEl>
                                          <p:spTgt spid="32"/>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33"/>
                                        </p:tgtEl>
                                        <p:attrNameLst>
                                          <p:attrName>style.visibility</p:attrName>
                                        </p:attrNameLst>
                                      </p:cBhvr>
                                      <p:to>
                                        <p:strVal val="visible"/>
                                      </p:to>
                                    </p:set>
                                    <p:anim calcmode="lin" valueType="num">
                                      <p:cBhvr additive="base">
                                        <p:cTn id="145" dur="500"/>
                                        <p:tgtEl>
                                          <p:spTgt spid="33"/>
                                        </p:tgtEl>
                                        <p:attrNameLst>
                                          <p:attrName>ppt_y</p:attrName>
                                        </p:attrNameLst>
                                      </p:cBhvr>
                                      <p:tavLst>
                                        <p:tav tm="0">
                                          <p:val>
                                            <p:strVal val="#ppt_y-#ppt_h*1.125000"/>
                                          </p:val>
                                        </p:tav>
                                        <p:tav tm="100000">
                                          <p:val>
                                            <p:strVal val="#ppt_y"/>
                                          </p:val>
                                        </p:tav>
                                      </p:tavLst>
                                    </p:anim>
                                    <p:animEffect transition="in" filter="wipe(down)">
                                      <p:cBhvr>
                                        <p:cTn id="146" dur="500"/>
                                        <p:tgtEl>
                                          <p:spTgt spid="33"/>
                                        </p:tgtEl>
                                      </p:cBhvr>
                                    </p:animEffect>
                                  </p:childTnLst>
                                </p:cTn>
                              </p:par>
                              <p:par>
                                <p:cTn id="147" presetID="12" presetClass="entr" presetSubtype="1" fill="hold" grpId="0" nodeType="withEffect">
                                  <p:stCondLst>
                                    <p:cond delay="0"/>
                                  </p:stCondLst>
                                  <p:childTnLst>
                                    <p:set>
                                      <p:cBhvr>
                                        <p:cTn id="148" dur="1" fill="hold">
                                          <p:stCondLst>
                                            <p:cond delay="0"/>
                                          </p:stCondLst>
                                        </p:cTn>
                                        <p:tgtEl>
                                          <p:spTgt spid="34"/>
                                        </p:tgtEl>
                                        <p:attrNameLst>
                                          <p:attrName>style.visibility</p:attrName>
                                        </p:attrNameLst>
                                      </p:cBhvr>
                                      <p:to>
                                        <p:strVal val="visible"/>
                                      </p:to>
                                    </p:set>
                                    <p:anim calcmode="lin" valueType="num">
                                      <p:cBhvr additive="base">
                                        <p:cTn id="149" dur="500"/>
                                        <p:tgtEl>
                                          <p:spTgt spid="34"/>
                                        </p:tgtEl>
                                        <p:attrNameLst>
                                          <p:attrName>ppt_y</p:attrName>
                                        </p:attrNameLst>
                                      </p:cBhvr>
                                      <p:tavLst>
                                        <p:tav tm="0">
                                          <p:val>
                                            <p:strVal val="#ppt_y-#ppt_h*1.125000"/>
                                          </p:val>
                                        </p:tav>
                                        <p:tav tm="100000">
                                          <p:val>
                                            <p:strVal val="#ppt_y"/>
                                          </p:val>
                                        </p:tav>
                                      </p:tavLst>
                                    </p:anim>
                                    <p:animEffect transition="in" filter="wipe(down)">
                                      <p:cBhvr>
                                        <p:cTn id="150" dur="500"/>
                                        <p:tgtEl>
                                          <p:spTgt spid="34"/>
                                        </p:tgtEl>
                                      </p:cBhvr>
                                    </p:animEffect>
                                  </p:childTnLst>
                                </p:cTn>
                              </p:par>
                              <p:par>
                                <p:cTn id="151" presetID="12" presetClass="entr" presetSubtype="1"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 calcmode="lin" valueType="num">
                                      <p:cBhvr additive="base">
                                        <p:cTn id="153" dur="500"/>
                                        <p:tgtEl>
                                          <p:spTgt spid="35"/>
                                        </p:tgtEl>
                                        <p:attrNameLst>
                                          <p:attrName>ppt_y</p:attrName>
                                        </p:attrNameLst>
                                      </p:cBhvr>
                                      <p:tavLst>
                                        <p:tav tm="0">
                                          <p:val>
                                            <p:strVal val="#ppt_y-#ppt_h*1.125000"/>
                                          </p:val>
                                        </p:tav>
                                        <p:tav tm="100000">
                                          <p:val>
                                            <p:strVal val="#ppt_y"/>
                                          </p:val>
                                        </p:tav>
                                      </p:tavLst>
                                    </p:anim>
                                    <p:animEffect transition="in" filter="wipe(down)">
                                      <p:cBhvr>
                                        <p:cTn id="154" dur="500"/>
                                        <p:tgtEl>
                                          <p:spTgt spid="35"/>
                                        </p:tgtEl>
                                      </p:cBhvr>
                                    </p:animEffect>
                                  </p:childTnLst>
                                </p:cTn>
                              </p:par>
                              <p:par>
                                <p:cTn id="155" presetID="12" presetClass="entr" presetSubtype="1"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additive="base">
                                        <p:cTn id="157" dur="500"/>
                                        <p:tgtEl>
                                          <p:spTgt spid="36"/>
                                        </p:tgtEl>
                                        <p:attrNameLst>
                                          <p:attrName>ppt_y</p:attrName>
                                        </p:attrNameLst>
                                      </p:cBhvr>
                                      <p:tavLst>
                                        <p:tav tm="0">
                                          <p:val>
                                            <p:strVal val="#ppt_y-#ppt_h*1.125000"/>
                                          </p:val>
                                        </p:tav>
                                        <p:tav tm="100000">
                                          <p:val>
                                            <p:strVal val="#ppt_y"/>
                                          </p:val>
                                        </p:tav>
                                      </p:tavLst>
                                    </p:anim>
                                    <p:animEffect transition="in" filter="wipe(down)">
                                      <p:cBhvr>
                                        <p:cTn id="158" dur="500"/>
                                        <p:tgtEl>
                                          <p:spTgt spid="36"/>
                                        </p:tgtEl>
                                      </p:cBhvr>
                                    </p:animEffect>
                                  </p:childTnLst>
                                </p:cTn>
                              </p:par>
                              <p:par>
                                <p:cTn id="159" presetID="12" presetClass="entr" presetSubtype="1" fill="hold" grpId="0" nodeType="withEffect">
                                  <p:stCondLst>
                                    <p:cond delay="0"/>
                                  </p:stCondLst>
                                  <p:childTnLst>
                                    <p:set>
                                      <p:cBhvr>
                                        <p:cTn id="160" dur="1" fill="hold">
                                          <p:stCondLst>
                                            <p:cond delay="0"/>
                                          </p:stCondLst>
                                        </p:cTn>
                                        <p:tgtEl>
                                          <p:spTgt spid="37"/>
                                        </p:tgtEl>
                                        <p:attrNameLst>
                                          <p:attrName>style.visibility</p:attrName>
                                        </p:attrNameLst>
                                      </p:cBhvr>
                                      <p:to>
                                        <p:strVal val="visible"/>
                                      </p:to>
                                    </p:set>
                                    <p:anim calcmode="lin" valueType="num">
                                      <p:cBhvr additive="base">
                                        <p:cTn id="161" dur="500"/>
                                        <p:tgtEl>
                                          <p:spTgt spid="37"/>
                                        </p:tgtEl>
                                        <p:attrNameLst>
                                          <p:attrName>ppt_y</p:attrName>
                                        </p:attrNameLst>
                                      </p:cBhvr>
                                      <p:tavLst>
                                        <p:tav tm="0">
                                          <p:val>
                                            <p:strVal val="#ppt_y-#ppt_h*1.125000"/>
                                          </p:val>
                                        </p:tav>
                                        <p:tav tm="100000">
                                          <p:val>
                                            <p:strVal val="#ppt_y"/>
                                          </p:val>
                                        </p:tav>
                                      </p:tavLst>
                                    </p:anim>
                                    <p:animEffect transition="in" filter="wipe(down)">
                                      <p:cBhvr>
                                        <p:cTn id="162" dur="500"/>
                                        <p:tgtEl>
                                          <p:spTgt spid="37"/>
                                        </p:tgtEl>
                                      </p:cBhvr>
                                    </p:animEffect>
                                  </p:childTnLst>
                                </p:cTn>
                              </p:par>
                              <p:par>
                                <p:cTn id="163" presetID="12" presetClass="entr" presetSubtype="1" fill="hold" grpId="0" nodeType="withEffect">
                                  <p:stCondLst>
                                    <p:cond delay="0"/>
                                  </p:stCondLst>
                                  <p:childTnLst>
                                    <p:set>
                                      <p:cBhvr>
                                        <p:cTn id="164" dur="1" fill="hold">
                                          <p:stCondLst>
                                            <p:cond delay="0"/>
                                          </p:stCondLst>
                                        </p:cTn>
                                        <p:tgtEl>
                                          <p:spTgt spid="38"/>
                                        </p:tgtEl>
                                        <p:attrNameLst>
                                          <p:attrName>style.visibility</p:attrName>
                                        </p:attrNameLst>
                                      </p:cBhvr>
                                      <p:to>
                                        <p:strVal val="visible"/>
                                      </p:to>
                                    </p:set>
                                    <p:anim calcmode="lin" valueType="num">
                                      <p:cBhvr additive="base">
                                        <p:cTn id="165" dur="500"/>
                                        <p:tgtEl>
                                          <p:spTgt spid="38"/>
                                        </p:tgtEl>
                                        <p:attrNameLst>
                                          <p:attrName>ppt_y</p:attrName>
                                        </p:attrNameLst>
                                      </p:cBhvr>
                                      <p:tavLst>
                                        <p:tav tm="0">
                                          <p:val>
                                            <p:strVal val="#ppt_y-#ppt_h*1.125000"/>
                                          </p:val>
                                        </p:tav>
                                        <p:tav tm="100000">
                                          <p:val>
                                            <p:strVal val="#ppt_y"/>
                                          </p:val>
                                        </p:tav>
                                      </p:tavLst>
                                    </p:anim>
                                    <p:animEffect transition="in" filter="wipe(down)">
                                      <p:cBhvr>
                                        <p:cTn id="166" dur="500"/>
                                        <p:tgtEl>
                                          <p:spTgt spid="38"/>
                                        </p:tgtEl>
                                      </p:cBhvr>
                                    </p:animEffect>
                                  </p:childTnLst>
                                </p:cTn>
                              </p:par>
                              <p:par>
                                <p:cTn id="167" presetID="12" presetClass="entr" presetSubtype="1" fill="hold" grpId="0" nodeType="withEffect">
                                  <p:stCondLst>
                                    <p:cond delay="0"/>
                                  </p:stCondLst>
                                  <p:childTnLst>
                                    <p:set>
                                      <p:cBhvr>
                                        <p:cTn id="168" dur="1" fill="hold">
                                          <p:stCondLst>
                                            <p:cond delay="0"/>
                                          </p:stCondLst>
                                        </p:cTn>
                                        <p:tgtEl>
                                          <p:spTgt spid="39"/>
                                        </p:tgtEl>
                                        <p:attrNameLst>
                                          <p:attrName>style.visibility</p:attrName>
                                        </p:attrNameLst>
                                      </p:cBhvr>
                                      <p:to>
                                        <p:strVal val="visible"/>
                                      </p:to>
                                    </p:set>
                                    <p:anim calcmode="lin" valueType="num">
                                      <p:cBhvr additive="base">
                                        <p:cTn id="169" dur="500"/>
                                        <p:tgtEl>
                                          <p:spTgt spid="39"/>
                                        </p:tgtEl>
                                        <p:attrNameLst>
                                          <p:attrName>ppt_y</p:attrName>
                                        </p:attrNameLst>
                                      </p:cBhvr>
                                      <p:tavLst>
                                        <p:tav tm="0">
                                          <p:val>
                                            <p:strVal val="#ppt_y-#ppt_h*1.125000"/>
                                          </p:val>
                                        </p:tav>
                                        <p:tav tm="100000">
                                          <p:val>
                                            <p:strVal val="#ppt_y"/>
                                          </p:val>
                                        </p:tav>
                                      </p:tavLst>
                                    </p:anim>
                                    <p:animEffect transition="in" filter="wipe(down)">
                                      <p:cBhvr>
                                        <p:cTn id="170" dur="500"/>
                                        <p:tgtEl>
                                          <p:spTgt spid="39"/>
                                        </p:tgtEl>
                                      </p:cBhvr>
                                    </p:animEffect>
                                  </p:childTnLst>
                                </p:cTn>
                              </p:par>
                              <p:par>
                                <p:cTn id="171" presetID="12" presetClass="entr" presetSubtype="1" fill="hold" grpId="0" nodeType="withEffect">
                                  <p:stCondLst>
                                    <p:cond delay="0"/>
                                  </p:stCondLst>
                                  <p:childTnLst>
                                    <p:set>
                                      <p:cBhvr>
                                        <p:cTn id="172" dur="1" fill="hold">
                                          <p:stCondLst>
                                            <p:cond delay="0"/>
                                          </p:stCondLst>
                                        </p:cTn>
                                        <p:tgtEl>
                                          <p:spTgt spid="40"/>
                                        </p:tgtEl>
                                        <p:attrNameLst>
                                          <p:attrName>style.visibility</p:attrName>
                                        </p:attrNameLst>
                                      </p:cBhvr>
                                      <p:to>
                                        <p:strVal val="visible"/>
                                      </p:to>
                                    </p:set>
                                    <p:anim calcmode="lin" valueType="num">
                                      <p:cBhvr additive="base">
                                        <p:cTn id="173" dur="500"/>
                                        <p:tgtEl>
                                          <p:spTgt spid="40"/>
                                        </p:tgtEl>
                                        <p:attrNameLst>
                                          <p:attrName>ppt_y</p:attrName>
                                        </p:attrNameLst>
                                      </p:cBhvr>
                                      <p:tavLst>
                                        <p:tav tm="0">
                                          <p:val>
                                            <p:strVal val="#ppt_y-#ppt_h*1.125000"/>
                                          </p:val>
                                        </p:tav>
                                        <p:tav tm="100000">
                                          <p:val>
                                            <p:strVal val="#ppt_y"/>
                                          </p:val>
                                        </p:tav>
                                      </p:tavLst>
                                    </p:anim>
                                    <p:animEffect transition="in" filter="wipe(down)">
                                      <p:cBhvr>
                                        <p:cTn id="174" dur="500"/>
                                        <p:tgtEl>
                                          <p:spTgt spid="40"/>
                                        </p:tgtEl>
                                      </p:cBhvr>
                                    </p:animEffect>
                                  </p:childTnLst>
                                </p:cTn>
                              </p:par>
                              <p:par>
                                <p:cTn id="175" presetID="12" presetClass="entr" presetSubtype="1" fill="hold" grpId="0" nodeType="withEffect">
                                  <p:stCondLst>
                                    <p:cond delay="0"/>
                                  </p:stCondLst>
                                  <p:childTnLst>
                                    <p:set>
                                      <p:cBhvr>
                                        <p:cTn id="176" dur="1" fill="hold">
                                          <p:stCondLst>
                                            <p:cond delay="0"/>
                                          </p:stCondLst>
                                        </p:cTn>
                                        <p:tgtEl>
                                          <p:spTgt spid="41"/>
                                        </p:tgtEl>
                                        <p:attrNameLst>
                                          <p:attrName>style.visibility</p:attrName>
                                        </p:attrNameLst>
                                      </p:cBhvr>
                                      <p:to>
                                        <p:strVal val="visible"/>
                                      </p:to>
                                    </p:set>
                                    <p:anim calcmode="lin" valueType="num">
                                      <p:cBhvr additive="base">
                                        <p:cTn id="177" dur="500"/>
                                        <p:tgtEl>
                                          <p:spTgt spid="41"/>
                                        </p:tgtEl>
                                        <p:attrNameLst>
                                          <p:attrName>ppt_y</p:attrName>
                                        </p:attrNameLst>
                                      </p:cBhvr>
                                      <p:tavLst>
                                        <p:tav tm="0">
                                          <p:val>
                                            <p:strVal val="#ppt_y-#ppt_h*1.125000"/>
                                          </p:val>
                                        </p:tav>
                                        <p:tav tm="100000">
                                          <p:val>
                                            <p:strVal val="#ppt_y"/>
                                          </p:val>
                                        </p:tav>
                                      </p:tavLst>
                                    </p:anim>
                                    <p:animEffect transition="in" filter="wipe(down)">
                                      <p:cBhvr>
                                        <p:cTn id="178" dur="500"/>
                                        <p:tgtEl>
                                          <p:spTgt spid="41"/>
                                        </p:tgtEl>
                                      </p:cBhvr>
                                    </p:animEffect>
                                  </p:childTnLst>
                                </p:cTn>
                              </p:par>
                              <p:par>
                                <p:cTn id="179" presetID="12" presetClass="entr" presetSubtype="1" fill="hold" grpId="0" nodeType="withEffect">
                                  <p:stCondLst>
                                    <p:cond delay="0"/>
                                  </p:stCondLst>
                                  <p:childTnLst>
                                    <p:set>
                                      <p:cBhvr>
                                        <p:cTn id="180" dur="1" fill="hold">
                                          <p:stCondLst>
                                            <p:cond delay="0"/>
                                          </p:stCondLst>
                                        </p:cTn>
                                        <p:tgtEl>
                                          <p:spTgt spid="43"/>
                                        </p:tgtEl>
                                        <p:attrNameLst>
                                          <p:attrName>style.visibility</p:attrName>
                                        </p:attrNameLst>
                                      </p:cBhvr>
                                      <p:to>
                                        <p:strVal val="visible"/>
                                      </p:to>
                                    </p:set>
                                    <p:anim calcmode="lin" valueType="num">
                                      <p:cBhvr additive="base">
                                        <p:cTn id="181" dur="500"/>
                                        <p:tgtEl>
                                          <p:spTgt spid="43"/>
                                        </p:tgtEl>
                                        <p:attrNameLst>
                                          <p:attrName>ppt_y</p:attrName>
                                        </p:attrNameLst>
                                      </p:cBhvr>
                                      <p:tavLst>
                                        <p:tav tm="0">
                                          <p:val>
                                            <p:strVal val="#ppt_y-#ppt_h*1.125000"/>
                                          </p:val>
                                        </p:tav>
                                        <p:tav tm="100000">
                                          <p:val>
                                            <p:strVal val="#ppt_y"/>
                                          </p:val>
                                        </p:tav>
                                      </p:tavLst>
                                    </p:anim>
                                    <p:animEffect transition="in" filter="wipe(down)">
                                      <p:cBhvr>
                                        <p:cTn id="182" dur="500"/>
                                        <p:tgtEl>
                                          <p:spTgt spid="43"/>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180"/>
                                        </p:tgtEl>
                                        <p:attrNameLst>
                                          <p:attrName>style.visibility</p:attrName>
                                        </p:attrNameLst>
                                      </p:cBhvr>
                                      <p:to>
                                        <p:strVal val="visible"/>
                                      </p:to>
                                    </p:set>
                                    <p:anim calcmode="lin" valueType="num">
                                      <p:cBhvr additive="base">
                                        <p:cTn id="187" dur="500" fill="hold"/>
                                        <p:tgtEl>
                                          <p:spTgt spid="180"/>
                                        </p:tgtEl>
                                        <p:attrNameLst>
                                          <p:attrName>ppt_x</p:attrName>
                                        </p:attrNameLst>
                                      </p:cBhvr>
                                      <p:tavLst>
                                        <p:tav tm="0">
                                          <p:val>
                                            <p:strVal val="#ppt_x"/>
                                          </p:val>
                                        </p:tav>
                                        <p:tav tm="100000">
                                          <p:val>
                                            <p:strVal val="#ppt_x"/>
                                          </p:val>
                                        </p:tav>
                                      </p:tavLst>
                                    </p:anim>
                                    <p:anim calcmode="lin" valueType="num">
                                      <p:cBhvr additive="base">
                                        <p:cTn id="188"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80"/>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22" presetClass="emph" presetSubtype="0" fill="hold" grpId="1" nodeType="clickEffect">
                                  <p:stCondLst>
                                    <p:cond delay="0"/>
                                  </p:stCondLst>
                                  <p:childTnLst>
                                    <p:animClr clrSpc="hsl" dir="cw">
                                      <p:cBhvr override="childStyle">
                                        <p:cTn id="196" dur="500" fill="hold"/>
                                        <p:tgtEl>
                                          <p:spTgt spid="24"/>
                                        </p:tgtEl>
                                        <p:attrNameLst>
                                          <p:attrName>style.color</p:attrName>
                                        </p:attrNameLst>
                                      </p:cBhvr>
                                      <p:by>
                                        <p:hsl h="-7200000" s="0" l="0"/>
                                      </p:by>
                                    </p:animClr>
                                    <p:animClr clrSpc="hsl" dir="cw">
                                      <p:cBhvr>
                                        <p:cTn id="197" dur="500" fill="hold"/>
                                        <p:tgtEl>
                                          <p:spTgt spid="24"/>
                                        </p:tgtEl>
                                        <p:attrNameLst>
                                          <p:attrName>fillcolor</p:attrName>
                                        </p:attrNameLst>
                                      </p:cBhvr>
                                      <p:by>
                                        <p:hsl h="-7200000" s="0" l="0"/>
                                      </p:by>
                                    </p:animClr>
                                    <p:animClr clrSpc="hsl" dir="cw">
                                      <p:cBhvr>
                                        <p:cTn id="198" dur="500" fill="hold"/>
                                        <p:tgtEl>
                                          <p:spTgt spid="24"/>
                                        </p:tgtEl>
                                        <p:attrNameLst>
                                          <p:attrName>stroke.color</p:attrName>
                                        </p:attrNameLst>
                                      </p:cBhvr>
                                      <p:by>
                                        <p:hsl h="-7200000" s="0" l="0"/>
                                      </p:by>
                                    </p:animClr>
                                    <p:set>
                                      <p:cBhvr>
                                        <p:cTn id="199" dur="500" fill="hold"/>
                                        <p:tgtEl>
                                          <p:spTgt spid="24"/>
                                        </p:tgtEl>
                                        <p:attrNameLst>
                                          <p:attrName>fill.type</p:attrName>
                                        </p:attrNameLst>
                                      </p:cBhvr>
                                      <p:to>
                                        <p:strVal val="solid"/>
                                      </p:to>
                                    </p:set>
                                  </p:childTnLst>
                                </p:cTn>
                              </p:par>
                            </p:childTnLst>
                          </p:cTn>
                        </p:par>
                      </p:childTnLst>
                    </p:cTn>
                  </p:par>
                  <p:par>
                    <p:cTn id="200" fill="hold">
                      <p:stCondLst>
                        <p:cond delay="indefinite"/>
                      </p:stCondLst>
                      <p:childTnLst>
                        <p:par>
                          <p:cTn id="201" fill="hold">
                            <p:stCondLst>
                              <p:cond delay="0"/>
                            </p:stCondLst>
                            <p:childTnLst>
                              <p:par>
                                <p:cTn id="202" presetID="22" presetClass="emph" presetSubtype="0" fill="hold" grpId="1" nodeType="clickEffect">
                                  <p:stCondLst>
                                    <p:cond delay="0"/>
                                  </p:stCondLst>
                                  <p:childTnLst>
                                    <p:animClr clrSpc="hsl" dir="cw">
                                      <p:cBhvr override="childStyle">
                                        <p:cTn id="203" dur="500" fill="hold"/>
                                        <p:tgtEl>
                                          <p:spTgt spid="35"/>
                                        </p:tgtEl>
                                        <p:attrNameLst>
                                          <p:attrName>style.color</p:attrName>
                                        </p:attrNameLst>
                                      </p:cBhvr>
                                      <p:by>
                                        <p:hsl h="-7200000" s="0" l="0"/>
                                      </p:by>
                                    </p:animClr>
                                    <p:animClr clrSpc="hsl" dir="cw">
                                      <p:cBhvr>
                                        <p:cTn id="204" dur="500" fill="hold"/>
                                        <p:tgtEl>
                                          <p:spTgt spid="35"/>
                                        </p:tgtEl>
                                        <p:attrNameLst>
                                          <p:attrName>fillcolor</p:attrName>
                                        </p:attrNameLst>
                                      </p:cBhvr>
                                      <p:by>
                                        <p:hsl h="-7200000" s="0" l="0"/>
                                      </p:by>
                                    </p:animClr>
                                    <p:animClr clrSpc="hsl" dir="cw">
                                      <p:cBhvr>
                                        <p:cTn id="205" dur="500" fill="hold"/>
                                        <p:tgtEl>
                                          <p:spTgt spid="35"/>
                                        </p:tgtEl>
                                        <p:attrNameLst>
                                          <p:attrName>stroke.color</p:attrName>
                                        </p:attrNameLst>
                                      </p:cBhvr>
                                      <p:by>
                                        <p:hsl h="-7200000" s="0" l="0"/>
                                      </p:by>
                                    </p:animClr>
                                    <p:set>
                                      <p:cBhvr>
                                        <p:cTn id="206" dur="500" fill="hold"/>
                                        <p:tgtEl>
                                          <p:spTgt spid="35"/>
                                        </p:tgtEl>
                                        <p:attrNameLst>
                                          <p:attrName>fill.type</p:attrName>
                                        </p:attrNameLst>
                                      </p:cBhvr>
                                      <p:to>
                                        <p:strVal val="solid"/>
                                      </p:to>
                                    </p:set>
                                  </p:childTnLst>
                                </p:cTn>
                              </p:par>
                            </p:childTnLst>
                          </p:cTn>
                        </p:par>
                      </p:childTnLst>
                    </p:cTn>
                  </p:par>
                  <p:par>
                    <p:cTn id="207" fill="hold">
                      <p:stCondLst>
                        <p:cond delay="indefinite"/>
                      </p:stCondLst>
                      <p:childTnLst>
                        <p:par>
                          <p:cTn id="208" fill="hold">
                            <p:stCondLst>
                              <p:cond delay="0"/>
                            </p:stCondLst>
                            <p:childTnLst>
                              <p:par>
                                <p:cTn id="209" presetID="22" presetClass="emph" presetSubtype="0" fill="hold" grpId="1" nodeType="clickEffect">
                                  <p:stCondLst>
                                    <p:cond delay="0"/>
                                  </p:stCondLst>
                                  <p:childTnLst>
                                    <p:animClr clrSpc="hsl" dir="cw">
                                      <p:cBhvr override="childStyle">
                                        <p:cTn id="210" dur="500" fill="hold"/>
                                        <p:tgtEl>
                                          <p:spTgt spid="36"/>
                                        </p:tgtEl>
                                        <p:attrNameLst>
                                          <p:attrName>style.color</p:attrName>
                                        </p:attrNameLst>
                                      </p:cBhvr>
                                      <p:by>
                                        <p:hsl h="-7200000" s="0" l="0"/>
                                      </p:by>
                                    </p:animClr>
                                    <p:animClr clrSpc="hsl" dir="cw">
                                      <p:cBhvr>
                                        <p:cTn id="211" dur="500" fill="hold"/>
                                        <p:tgtEl>
                                          <p:spTgt spid="36"/>
                                        </p:tgtEl>
                                        <p:attrNameLst>
                                          <p:attrName>fillcolor</p:attrName>
                                        </p:attrNameLst>
                                      </p:cBhvr>
                                      <p:by>
                                        <p:hsl h="-7200000" s="0" l="0"/>
                                      </p:by>
                                    </p:animClr>
                                    <p:animClr clrSpc="hsl" dir="cw">
                                      <p:cBhvr>
                                        <p:cTn id="212" dur="500" fill="hold"/>
                                        <p:tgtEl>
                                          <p:spTgt spid="36"/>
                                        </p:tgtEl>
                                        <p:attrNameLst>
                                          <p:attrName>stroke.color</p:attrName>
                                        </p:attrNameLst>
                                      </p:cBhvr>
                                      <p:by>
                                        <p:hsl h="-7200000" s="0" l="0"/>
                                      </p:by>
                                    </p:animClr>
                                    <p:set>
                                      <p:cBhvr>
                                        <p:cTn id="213" dur="500" fill="hold"/>
                                        <p:tgtEl>
                                          <p:spTgt spid="36"/>
                                        </p:tgtEl>
                                        <p:attrNameLst>
                                          <p:attrName>fill.type</p:attrName>
                                        </p:attrNameLst>
                                      </p:cBhvr>
                                      <p:to>
                                        <p:strVal val="solid"/>
                                      </p:to>
                                    </p:set>
                                  </p:childTnLst>
                                </p:cTn>
                              </p:par>
                            </p:childTnLst>
                          </p:cTn>
                        </p:par>
                      </p:childTnLst>
                    </p:cTn>
                  </p:par>
                  <p:par>
                    <p:cTn id="214" fill="hold">
                      <p:stCondLst>
                        <p:cond delay="indefinite"/>
                      </p:stCondLst>
                      <p:childTnLst>
                        <p:par>
                          <p:cTn id="215" fill="hold">
                            <p:stCondLst>
                              <p:cond delay="0"/>
                            </p:stCondLst>
                            <p:childTnLst>
                              <p:par>
                                <p:cTn id="216" presetID="22" presetClass="emph" presetSubtype="0" fill="hold" grpId="1" nodeType="clickEffect">
                                  <p:stCondLst>
                                    <p:cond delay="0"/>
                                  </p:stCondLst>
                                  <p:childTnLst>
                                    <p:animClr clrSpc="hsl" dir="cw">
                                      <p:cBhvr override="childStyle">
                                        <p:cTn id="217" dur="500" fill="hold"/>
                                        <p:tgtEl>
                                          <p:spTgt spid="43"/>
                                        </p:tgtEl>
                                        <p:attrNameLst>
                                          <p:attrName>style.color</p:attrName>
                                        </p:attrNameLst>
                                      </p:cBhvr>
                                      <p:by>
                                        <p:hsl h="-7200000" s="0" l="0"/>
                                      </p:by>
                                    </p:animClr>
                                    <p:animClr clrSpc="hsl" dir="cw">
                                      <p:cBhvr>
                                        <p:cTn id="218" dur="500" fill="hold"/>
                                        <p:tgtEl>
                                          <p:spTgt spid="43"/>
                                        </p:tgtEl>
                                        <p:attrNameLst>
                                          <p:attrName>fillcolor</p:attrName>
                                        </p:attrNameLst>
                                      </p:cBhvr>
                                      <p:by>
                                        <p:hsl h="-7200000" s="0" l="0"/>
                                      </p:by>
                                    </p:animClr>
                                    <p:animClr clrSpc="hsl" dir="cw">
                                      <p:cBhvr>
                                        <p:cTn id="219" dur="500" fill="hold"/>
                                        <p:tgtEl>
                                          <p:spTgt spid="43"/>
                                        </p:tgtEl>
                                        <p:attrNameLst>
                                          <p:attrName>stroke.color</p:attrName>
                                        </p:attrNameLst>
                                      </p:cBhvr>
                                      <p:by>
                                        <p:hsl h="-7200000" s="0" l="0"/>
                                      </p:by>
                                    </p:animClr>
                                    <p:set>
                                      <p:cBhvr>
                                        <p:cTn id="220" dur="500" fill="hold"/>
                                        <p:tgtEl>
                                          <p:spTgt spid="43"/>
                                        </p:tgtEl>
                                        <p:attrNameLst>
                                          <p:attrName>fill.type</p:attrName>
                                        </p:attrNameLst>
                                      </p:cBhvr>
                                      <p:to>
                                        <p:strVal val="solid"/>
                                      </p:to>
                                    </p:set>
                                  </p:childTnLst>
                                </p:cTn>
                              </p:par>
                            </p:childTnLst>
                          </p:cTn>
                        </p:par>
                      </p:childTnLst>
                    </p:cTn>
                  </p:par>
                  <p:par>
                    <p:cTn id="221" fill="hold">
                      <p:stCondLst>
                        <p:cond delay="indefinite"/>
                      </p:stCondLst>
                      <p:childTnLst>
                        <p:par>
                          <p:cTn id="222" fill="hold">
                            <p:stCondLst>
                              <p:cond delay="0"/>
                            </p:stCondLst>
                            <p:childTnLst>
                              <p:par>
                                <p:cTn id="223" presetID="22" presetClass="emph" presetSubtype="0" fill="hold" grpId="1" nodeType="clickEffect">
                                  <p:stCondLst>
                                    <p:cond delay="0"/>
                                  </p:stCondLst>
                                  <p:childTnLst>
                                    <p:animClr clrSpc="hsl" dir="cw">
                                      <p:cBhvr override="childStyle">
                                        <p:cTn id="224" dur="500" fill="hold"/>
                                        <p:tgtEl>
                                          <p:spTgt spid="39"/>
                                        </p:tgtEl>
                                        <p:attrNameLst>
                                          <p:attrName>style.color</p:attrName>
                                        </p:attrNameLst>
                                      </p:cBhvr>
                                      <p:by>
                                        <p:hsl h="-7200000" s="0" l="0"/>
                                      </p:by>
                                    </p:animClr>
                                    <p:animClr clrSpc="hsl" dir="cw">
                                      <p:cBhvr>
                                        <p:cTn id="225" dur="500" fill="hold"/>
                                        <p:tgtEl>
                                          <p:spTgt spid="39"/>
                                        </p:tgtEl>
                                        <p:attrNameLst>
                                          <p:attrName>fillcolor</p:attrName>
                                        </p:attrNameLst>
                                      </p:cBhvr>
                                      <p:by>
                                        <p:hsl h="-7200000" s="0" l="0"/>
                                      </p:by>
                                    </p:animClr>
                                    <p:animClr clrSpc="hsl" dir="cw">
                                      <p:cBhvr>
                                        <p:cTn id="226" dur="500" fill="hold"/>
                                        <p:tgtEl>
                                          <p:spTgt spid="39"/>
                                        </p:tgtEl>
                                        <p:attrNameLst>
                                          <p:attrName>stroke.color</p:attrName>
                                        </p:attrNameLst>
                                      </p:cBhvr>
                                      <p:by>
                                        <p:hsl h="-7200000" s="0" l="0"/>
                                      </p:by>
                                    </p:animClr>
                                    <p:set>
                                      <p:cBhvr>
                                        <p:cTn id="227" dur="500" fill="hold"/>
                                        <p:tgtEl>
                                          <p:spTgt spid="39"/>
                                        </p:tgtEl>
                                        <p:attrNameLst>
                                          <p:attrName>fill.type</p:attrName>
                                        </p:attrNameLst>
                                      </p:cBhvr>
                                      <p:to>
                                        <p:strVal val="solid"/>
                                      </p:to>
                                    </p:set>
                                  </p:childTnLst>
                                </p:cTn>
                              </p:par>
                            </p:childTnLst>
                          </p:cTn>
                        </p:par>
                      </p:childTnLst>
                    </p:cTn>
                  </p:par>
                  <p:par>
                    <p:cTn id="228" fill="hold">
                      <p:stCondLst>
                        <p:cond delay="indefinite"/>
                      </p:stCondLst>
                      <p:childTnLst>
                        <p:par>
                          <p:cTn id="229" fill="hold">
                            <p:stCondLst>
                              <p:cond delay="0"/>
                            </p:stCondLst>
                            <p:childTnLst>
                              <p:par>
                                <p:cTn id="230" presetID="22" presetClass="emph" presetSubtype="0" fill="hold" grpId="1" nodeType="clickEffect">
                                  <p:stCondLst>
                                    <p:cond delay="0"/>
                                  </p:stCondLst>
                                  <p:childTnLst>
                                    <p:animClr clrSpc="hsl" dir="cw">
                                      <p:cBhvr override="childStyle">
                                        <p:cTn id="231" dur="500" fill="hold"/>
                                        <p:tgtEl>
                                          <p:spTgt spid="33"/>
                                        </p:tgtEl>
                                        <p:attrNameLst>
                                          <p:attrName>style.color</p:attrName>
                                        </p:attrNameLst>
                                      </p:cBhvr>
                                      <p:by>
                                        <p:hsl h="-7200000" s="0" l="0"/>
                                      </p:by>
                                    </p:animClr>
                                    <p:animClr clrSpc="hsl" dir="cw">
                                      <p:cBhvr>
                                        <p:cTn id="232" dur="500" fill="hold"/>
                                        <p:tgtEl>
                                          <p:spTgt spid="33"/>
                                        </p:tgtEl>
                                        <p:attrNameLst>
                                          <p:attrName>fillcolor</p:attrName>
                                        </p:attrNameLst>
                                      </p:cBhvr>
                                      <p:by>
                                        <p:hsl h="-7200000" s="0" l="0"/>
                                      </p:by>
                                    </p:animClr>
                                    <p:animClr clrSpc="hsl" dir="cw">
                                      <p:cBhvr>
                                        <p:cTn id="233" dur="500" fill="hold"/>
                                        <p:tgtEl>
                                          <p:spTgt spid="33"/>
                                        </p:tgtEl>
                                        <p:attrNameLst>
                                          <p:attrName>stroke.color</p:attrName>
                                        </p:attrNameLst>
                                      </p:cBhvr>
                                      <p:by>
                                        <p:hsl h="-7200000" s="0" l="0"/>
                                      </p:by>
                                    </p:animClr>
                                    <p:set>
                                      <p:cBhvr>
                                        <p:cTn id="234" dur="500" fill="hold"/>
                                        <p:tgtEl>
                                          <p:spTgt spid="33"/>
                                        </p:tgtEl>
                                        <p:attrNameLst>
                                          <p:attrName>fill.type</p:attrName>
                                        </p:attrNameLst>
                                      </p:cBhvr>
                                      <p:to>
                                        <p:strVal val="solid"/>
                                      </p:to>
                                    </p:set>
                                  </p:childTnLst>
                                </p:cTn>
                              </p:par>
                            </p:childTnLst>
                          </p:cTn>
                        </p:par>
                      </p:childTnLst>
                    </p:cTn>
                  </p:par>
                  <p:par>
                    <p:cTn id="235" fill="hold">
                      <p:stCondLst>
                        <p:cond delay="indefinite"/>
                      </p:stCondLst>
                      <p:childTnLst>
                        <p:par>
                          <p:cTn id="236" fill="hold">
                            <p:stCondLst>
                              <p:cond delay="0"/>
                            </p:stCondLst>
                            <p:childTnLst>
                              <p:par>
                                <p:cTn id="237" presetID="22" presetClass="emph" presetSubtype="0" fill="hold" grpId="2" nodeType="clickEffect">
                                  <p:stCondLst>
                                    <p:cond delay="0"/>
                                  </p:stCondLst>
                                  <p:childTnLst>
                                    <p:animClr clrSpc="hsl" dir="cw">
                                      <p:cBhvr override="childStyle">
                                        <p:cTn id="238" dur="500" fill="hold"/>
                                        <p:tgtEl>
                                          <p:spTgt spid="43"/>
                                        </p:tgtEl>
                                        <p:attrNameLst>
                                          <p:attrName>style.color</p:attrName>
                                        </p:attrNameLst>
                                      </p:cBhvr>
                                      <p:by>
                                        <p:hsl h="-7200000" s="0" l="0"/>
                                      </p:by>
                                    </p:animClr>
                                    <p:animClr clrSpc="hsl" dir="cw">
                                      <p:cBhvr>
                                        <p:cTn id="239" dur="500" fill="hold"/>
                                        <p:tgtEl>
                                          <p:spTgt spid="43"/>
                                        </p:tgtEl>
                                        <p:attrNameLst>
                                          <p:attrName>fillcolor</p:attrName>
                                        </p:attrNameLst>
                                      </p:cBhvr>
                                      <p:by>
                                        <p:hsl h="-7200000" s="0" l="0"/>
                                      </p:by>
                                    </p:animClr>
                                    <p:animClr clrSpc="hsl" dir="cw">
                                      <p:cBhvr>
                                        <p:cTn id="240" dur="500" fill="hold"/>
                                        <p:tgtEl>
                                          <p:spTgt spid="43"/>
                                        </p:tgtEl>
                                        <p:attrNameLst>
                                          <p:attrName>stroke.color</p:attrName>
                                        </p:attrNameLst>
                                      </p:cBhvr>
                                      <p:by>
                                        <p:hsl h="-7200000" s="0" l="0"/>
                                      </p:by>
                                    </p:animClr>
                                    <p:set>
                                      <p:cBhvr>
                                        <p:cTn id="241" dur="500" fill="hold"/>
                                        <p:tgtEl>
                                          <p:spTgt spid="43"/>
                                        </p:tgtEl>
                                        <p:attrNameLst>
                                          <p:attrName>fill.type</p:attrName>
                                        </p:attrNameLst>
                                      </p:cBhvr>
                                      <p:to>
                                        <p:strVal val="solid"/>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9"/>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9"/>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90"/>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91"/>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92"/>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93"/>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94"/>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95"/>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96"/>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97"/>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98"/>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99"/>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00"/>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101"/>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102"/>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103"/>
                                        </p:tgtEl>
                                        <p:attrNameLst>
                                          <p:attrName>style.visibility</p:attrName>
                                        </p:attrNameLst>
                                      </p:cBhvr>
                                      <p:to>
                                        <p:strVal val="visible"/>
                                      </p:to>
                                    </p:set>
                                  </p:childTnLst>
                                </p:cTn>
                              </p:par>
                              <p:par>
                                <p:cTn id="280" presetID="1" presetClass="entr" presetSubtype="0" fill="hold" nodeType="withEffect">
                                  <p:stCondLst>
                                    <p:cond delay="0"/>
                                  </p:stCondLst>
                                  <p:childTnLst>
                                    <p:set>
                                      <p:cBhvr>
                                        <p:cTn id="281" dur="1" fill="hold">
                                          <p:stCondLst>
                                            <p:cond delay="0"/>
                                          </p:stCondLst>
                                        </p:cTn>
                                        <p:tgtEl>
                                          <p:spTgt spid="105"/>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nodeType="clickEffect">
                                  <p:stCondLst>
                                    <p:cond delay="0"/>
                                  </p:stCondLst>
                                  <p:childTnLst>
                                    <p:set>
                                      <p:cBhvr>
                                        <p:cTn id="285" dur="1" fill="hold">
                                          <p:stCondLst>
                                            <p:cond delay="0"/>
                                          </p:stCondLst>
                                        </p:cTn>
                                        <p:tgtEl>
                                          <p:spTgt spid="129"/>
                                        </p:tgtEl>
                                        <p:attrNameLst>
                                          <p:attrName>style.visibility</p:attrName>
                                        </p:attrNameLst>
                                      </p:cBhvr>
                                      <p:to>
                                        <p:strVal val="visible"/>
                                      </p:to>
                                    </p:set>
                                  </p:childTnLst>
                                </p:cTn>
                              </p:par>
                              <p:par>
                                <p:cTn id="286" presetID="1" presetClass="entr" presetSubtype="0" fill="hold" grpId="0" nodeType="withEffect">
                                  <p:stCondLst>
                                    <p:cond delay="0"/>
                                  </p:stCondLst>
                                  <p:childTnLst>
                                    <p:set>
                                      <p:cBhvr>
                                        <p:cTn id="287" dur="1" fill="hold">
                                          <p:stCondLst>
                                            <p:cond delay="0"/>
                                          </p:stCondLst>
                                        </p:cTn>
                                        <p:tgtEl>
                                          <p:spTgt spid="107"/>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19"/>
                                        </p:tgtEl>
                                        <p:attrNameLst>
                                          <p:attrName>style.visibility</p:attrName>
                                        </p:attrNameLst>
                                      </p:cBhvr>
                                      <p:to>
                                        <p:strVal val="visible"/>
                                      </p:to>
                                    </p:set>
                                  </p:childTnLst>
                                </p:cTn>
                              </p:par>
                              <p:par>
                                <p:cTn id="290" presetID="1" presetClass="entr" presetSubtype="0" fill="hold" grpId="0" nodeType="withEffect">
                                  <p:stCondLst>
                                    <p:cond delay="0"/>
                                  </p:stCondLst>
                                  <p:childTnLst>
                                    <p:set>
                                      <p:cBhvr>
                                        <p:cTn id="291" dur="1" fill="hold">
                                          <p:stCondLst>
                                            <p:cond delay="0"/>
                                          </p:stCondLst>
                                        </p:cTn>
                                        <p:tgtEl>
                                          <p:spTgt spid="120"/>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121"/>
                                        </p:tgtEl>
                                        <p:attrNameLst>
                                          <p:attrName>style.visibility</p:attrName>
                                        </p:attrNameLst>
                                      </p:cBhvr>
                                      <p:to>
                                        <p:strVal val="visible"/>
                                      </p:to>
                                    </p:set>
                                  </p:childTnLst>
                                </p:cTn>
                              </p:par>
                              <p:par>
                                <p:cTn id="294" presetID="1" presetClass="entr" presetSubtype="0" fill="hold" grpId="0" nodeType="withEffect">
                                  <p:stCondLst>
                                    <p:cond delay="0"/>
                                  </p:stCondLst>
                                  <p:childTnLst>
                                    <p:set>
                                      <p:cBhvr>
                                        <p:cTn id="295" dur="1" fill="hold">
                                          <p:stCondLst>
                                            <p:cond delay="0"/>
                                          </p:stCondLst>
                                        </p:cTn>
                                        <p:tgtEl>
                                          <p:spTgt spid="122"/>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23"/>
                                        </p:tgtEl>
                                        <p:attrNameLst>
                                          <p:attrName>style.visibility</p:attrName>
                                        </p:attrNameLst>
                                      </p:cBhvr>
                                      <p:to>
                                        <p:strVal val="visible"/>
                                      </p:to>
                                    </p:set>
                                  </p:childTnLst>
                                </p:cTn>
                              </p:par>
                              <p:par>
                                <p:cTn id="298" presetID="1" presetClass="entr" presetSubtype="0" fill="hold" grpId="0" nodeType="withEffect">
                                  <p:stCondLst>
                                    <p:cond delay="0"/>
                                  </p:stCondLst>
                                  <p:childTnLst>
                                    <p:set>
                                      <p:cBhvr>
                                        <p:cTn id="299" dur="1" fill="hold">
                                          <p:stCondLst>
                                            <p:cond delay="0"/>
                                          </p:stCondLst>
                                        </p:cTn>
                                        <p:tgtEl>
                                          <p:spTgt spid="124"/>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125"/>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26"/>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27"/>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childTnLst>
                                </p:cTn>
                              </p:par>
                              <p:par>
                                <p:cTn id="310" presetID="1" presetClass="entr" presetSubtype="0" fill="hold" grpId="0" nodeType="withEffect">
                                  <p:stCondLst>
                                    <p:cond delay="0"/>
                                  </p:stCondLst>
                                  <p:childTnLst>
                                    <p:set>
                                      <p:cBhvr>
                                        <p:cTn id="311" dur="1" fill="hold">
                                          <p:stCondLst>
                                            <p:cond delay="0"/>
                                          </p:stCondLst>
                                        </p:cTn>
                                        <p:tgtEl>
                                          <p:spTgt spid="135"/>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36"/>
                                        </p:tgtEl>
                                        <p:attrNameLst>
                                          <p:attrName>style.visibility</p:attrName>
                                        </p:attrNameLst>
                                      </p:cBhvr>
                                      <p:to>
                                        <p:strVal val="visible"/>
                                      </p:to>
                                    </p:set>
                                  </p:childTnLst>
                                </p:cTn>
                              </p:par>
                              <p:par>
                                <p:cTn id="314" presetID="1" presetClass="entr" presetSubtype="0" fill="hold" grpId="0" nodeType="withEffect">
                                  <p:stCondLst>
                                    <p:cond delay="0"/>
                                  </p:stCondLst>
                                  <p:childTnLst>
                                    <p:set>
                                      <p:cBhvr>
                                        <p:cTn id="315" dur="1" fill="hold">
                                          <p:stCondLst>
                                            <p:cond delay="0"/>
                                          </p:stCondLst>
                                        </p:cTn>
                                        <p:tgtEl>
                                          <p:spTgt spid="137"/>
                                        </p:tgtEl>
                                        <p:attrNameLst>
                                          <p:attrName>style.visibility</p:attrName>
                                        </p:attrNameLst>
                                      </p:cBhvr>
                                      <p:to>
                                        <p:strVal val="visible"/>
                                      </p:to>
                                    </p:set>
                                  </p:childTnLst>
                                </p:cTn>
                              </p:par>
                              <p:par>
                                <p:cTn id="316" presetID="1" presetClass="entr" presetSubtype="0" fill="hold" grpId="0" nodeType="withEffect">
                                  <p:stCondLst>
                                    <p:cond delay="0"/>
                                  </p:stCondLst>
                                  <p:childTnLst>
                                    <p:set>
                                      <p:cBhvr>
                                        <p:cTn id="317" dur="1" fill="hold">
                                          <p:stCondLst>
                                            <p:cond delay="0"/>
                                          </p:stCondLst>
                                        </p:cTn>
                                        <p:tgtEl>
                                          <p:spTgt spid="138"/>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139"/>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childTnLst>
                                </p:cTn>
                              </p:par>
                              <p:par>
                                <p:cTn id="322" presetID="1" presetClass="entr" presetSubtype="0" fill="hold" grpId="0" nodeType="withEffect">
                                  <p:stCondLst>
                                    <p:cond delay="0"/>
                                  </p:stCondLst>
                                  <p:childTnLst>
                                    <p:set>
                                      <p:cBhvr>
                                        <p:cTn id="323" dur="1" fill="hold">
                                          <p:stCondLst>
                                            <p:cond delay="0"/>
                                          </p:stCondLst>
                                        </p:cTn>
                                        <p:tgtEl>
                                          <p:spTgt spid="141"/>
                                        </p:tgtEl>
                                        <p:attrNameLst>
                                          <p:attrName>style.visibility</p:attrName>
                                        </p:attrNameLst>
                                      </p:cBhvr>
                                      <p:to>
                                        <p:strVal val="visible"/>
                                      </p:to>
                                    </p:set>
                                  </p:childTnLst>
                                </p:cTn>
                              </p:par>
                              <p:par>
                                <p:cTn id="324" presetID="1" presetClass="entr" presetSubtype="0" fill="hold" grpId="0" nodeType="withEffect">
                                  <p:stCondLst>
                                    <p:cond delay="0"/>
                                  </p:stCondLst>
                                  <p:childTnLst>
                                    <p:set>
                                      <p:cBhvr>
                                        <p:cTn id="325" dur="1" fill="hold">
                                          <p:stCondLst>
                                            <p:cond delay="0"/>
                                          </p:stCondLst>
                                        </p:cTn>
                                        <p:tgtEl>
                                          <p:spTgt spid="142"/>
                                        </p:tgtEl>
                                        <p:attrNameLst>
                                          <p:attrName>style.visibility</p:attrName>
                                        </p:attrNameLst>
                                      </p:cBhvr>
                                      <p:to>
                                        <p:strVal val="visible"/>
                                      </p:to>
                                    </p:set>
                                  </p:childTnLst>
                                </p:cTn>
                              </p:par>
                              <p:par>
                                <p:cTn id="326" presetID="1" presetClass="entr" presetSubtype="0" fill="hold" grpId="0" nodeType="withEffect">
                                  <p:stCondLst>
                                    <p:cond delay="0"/>
                                  </p:stCondLst>
                                  <p:childTnLst>
                                    <p:set>
                                      <p:cBhvr>
                                        <p:cTn id="327" dur="1" fill="hold">
                                          <p:stCondLst>
                                            <p:cond delay="0"/>
                                          </p:stCondLst>
                                        </p:cTn>
                                        <p:tgtEl>
                                          <p:spTgt spid="143"/>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144"/>
                                        </p:tgtEl>
                                        <p:attrNameLst>
                                          <p:attrName>style.visibility</p:attrName>
                                        </p:attrNameLst>
                                      </p:cBhvr>
                                      <p:to>
                                        <p:strVal val="visible"/>
                                      </p:to>
                                    </p:set>
                                  </p:childTnLst>
                                </p:cTn>
                              </p:par>
                              <p:par>
                                <p:cTn id="330" presetID="1" presetClass="entr" presetSubtype="0" fill="hold" grpId="0" nodeType="withEffect">
                                  <p:stCondLst>
                                    <p:cond delay="0"/>
                                  </p:stCondLst>
                                  <p:childTnLst>
                                    <p:set>
                                      <p:cBhvr>
                                        <p:cTn id="331" dur="1" fill="hold">
                                          <p:stCondLst>
                                            <p:cond delay="0"/>
                                          </p:stCondLst>
                                        </p:cTn>
                                        <p:tgtEl>
                                          <p:spTgt spid="145"/>
                                        </p:tgtEl>
                                        <p:attrNameLst>
                                          <p:attrName>style.visibility</p:attrName>
                                        </p:attrNameLst>
                                      </p:cBhvr>
                                      <p:to>
                                        <p:strVal val="visible"/>
                                      </p:to>
                                    </p:set>
                                  </p:childTnLst>
                                </p:cTn>
                              </p:par>
                              <p:par>
                                <p:cTn id="332" presetID="1" presetClass="entr" presetSubtype="0" fill="hold" grpId="0" nodeType="withEffect">
                                  <p:stCondLst>
                                    <p:cond delay="0"/>
                                  </p:stCondLst>
                                  <p:childTnLst>
                                    <p:set>
                                      <p:cBhvr>
                                        <p:cTn id="333" dur="1" fill="hold">
                                          <p:stCondLst>
                                            <p:cond delay="0"/>
                                          </p:stCondLst>
                                        </p:cTn>
                                        <p:tgtEl>
                                          <p:spTgt spid="146"/>
                                        </p:tgtEl>
                                        <p:attrNameLst>
                                          <p:attrName>style.visibility</p:attrName>
                                        </p:attrNameLst>
                                      </p:cBhvr>
                                      <p:to>
                                        <p:strVal val="visible"/>
                                      </p:to>
                                    </p:set>
                                  </p:childTnLst>
                                </p:cTn>
                              </p:par>
                              <p:par>
                                <p:cTn id="334" presetID="1" presetClass="entr" presetSubtype="0" fill="hold" nodeType="withEffect">
                                  <p:stCondLst>
                                    <p:cond delay="0"/>
                                  </p:stCondLst>
                                  <p:childTnLst>
                                    <p:set>
                                      <p:cBhvr>
                                        <p:cTn id="335" dur="1" fill="hold">
                                          <p:stCondLst>
                                            <p:cond delay="0"/>
                                          </p:stCondLst>
                                        </p:cTn>
                                        <p:tgtEl>
                                          <p:spTgt spid="148"/>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grpId="0" nodeType="clickEffect">
                                  <p:stCondLst>
                                    <p:cond delay="0"/>
                                  </p:stCondLst>
                                  <p:childTnLst>
                                    <p:set>
                                      <p:cBhvr>
                                        <p:cTn id="339" dur="1" fill="hold">
                                          <p:stCondLst>
                                            <p:cond delay="0"/>
                                          </p:stCondLst>
                                        </p:cTn>
                                        <p:tgtEl>
                                          <p:spTgt spid="132"/>
                                        </p:tgtEl>
                                        <p:attrNameLst>
                                          <p:attrName>style.visibility</p:attrName>
                                        </p:attrNameLst>
                                      </p:cBhvr>
                                      <p:to>
                                        <p:strVal val="visible"/>
                                      </p:to>
                                    </p:set>
                                  </p:childTnLst>
                                </p:cTn>
                              </p:par>
                              <p:par>
                                <p:cTn id="340" presetID="1" presetClass="entr" presetSubtype="0" fill="hold" grpId="0" nodeType="withEffect">
                                  <p:stCondLst>
                                    <p:cond delay="0"/>
                                  </p:stCondLst>
                                  <p:childTnLst>
                                    <p:set>
                                      <p:cBhvr>
                                        <p:cTn id="341" dur="1" fill="hold">
                                          <p:stCondLst>
                                            <p:cond delay="0"/>
                                          </p:stCondLst>
                                        </p:cTn>
                                        <p:tgtEl>
                                          <p:spTgt spid="150"/>
                                        </p:tgtEl>
                                        <p:attrNameLst>
                                          <p:attrName>style.visibility</p:attrName>
                                        </p:attrNameLst>
                                      </p:cBhvr>
                                      <p:to>
                                        <p:strVal val="visible"/>
                                      </p:to>
                                    </p:set>
                                  </p:childTnLst>
                                </p:cTn>
                              </p:par>
                              <p:par>
                                <p:cTn id="342" presetID="1" presetClass="entr" presetSubtype="0" fill="hold" grpId="0" nodeType="withEffect">
                                  <p:stCondLst>
                                    <p:cond delay="0"/>
                                  </p:stCondLst>
                                  <p:childTnLst>
                                    <p:set>
                                      <p:cBhvr>
                                        <p:cTn id="343" dur="1" fill="hold">
                                          <p:stCondLst>
                                            <p:cond delay="0"/>
                                          </p:stCondLst>
                                        </p:cTn>
                                        <p:tgtEl>
                                          <p:spTgt spid="151"/>
                                        </p:tgtEl>
                                        <p:attrNameLst>
                                          <p:attrName>style.visibility</p:attrName>
                                        </p:attrNameLst>
                                      </p:cBhvr>
                                      <p:to>
                                        <p:strVal val="visible"/>
                                      </p:to>
                                    </p:set>
                                  </p:childTnLst>
                                </p:cTn>
                              </p:par>
                              <p:par>
                                <p:cTn id="344" presetID="1" presetClass="entr" presetSubtype="0" fill="hold" grpId="0" nodeType="withEffect">
                                  <p:stCondLst>
                                    <p:cond delay="0"/>
                                  </p:stCondLst>
                                  <p:childTnLst>
                                    <p:set>
                                      <p:cBhvr>
                                        <p:cTn id="345" dur="1" fill="hold">
                                          <p:stCondLst>
                                            <p:cond delay="0"/>
                                          </p:stCondLst>
                                        </p:cTn>
                                        <p:tgtEl>
                                          <p:spTgt spid="152"/>
                                        </p:tgtEl>
                                        <p:attrNameLst>
                                          <p:attrName>style.visibility</p:attrName>
                                        </p:attrNameLst>
                                      </p:cBhvr>
                                      <p:to>
                                        <p:strVal val="visible"/>
                                      </p:to>
                                    </p:set>
                                  </p:childTnLst>
                                </p:cTn>
                              </p:par>
                              <p:par>
                                <p:cTn id="346" presetID="1" presetClass="entr" presetSubtype="0" fill="hold" grpId="0" nodeType="withEffect">
                                  <p:stCondLst>
                                    <p:cond delay="0"/>
                                  </p:stCondLst>
                                  <p:childTnLst>
                                    <p:set>
                                      <p:cBhvr>
                                        <p:cTn id="347" dur="1" fill="hold">
                                          <p:stCondLst>
                                            <p:cond delay="0"/>
                                          </p:stCondLst>
                                        </p:cTn>
                                        <p:tgtEl>
                                          <p:spTgt spid="153"/>
                                        </p:tgtEl>
                                        <p:attrNameLst>
                                          <p:attrName>style.visibility</p:attrName>
                                        </p:attrNameLst>
                                      </p:cBhvr>
                                      <p:to>
                                        <p:strVal val="visible"/>
                                      </p:to>
                                    </p:set>
                                  </p:childTnLst>
                                </p:cTn>
                              </p:par>
                              <p:par>
                                <p:cTn id="348" presetID="1" presetClass="entr" presetSubtype="0" fill="hold" grpId="0" nodeType="withEffect">
                                  <p:stCondLst>
                                    <p:cond delay="0"/>
                                  </p:stCondLst>
                                  <p:childTnLst>
                                    <p:set>
                                      <p:cBhvr>
                                        <p:cTn id="349" dur="1" fill="hold">
                                          <p:stCondLst>
                                            <p:cond delay="0"/>
                                          </p:stCondLst>
                                        </p:cTn>
                                        <p:tgtEl>
                                          <p:spTgt spid="154"/>
                                        </p:tgtEl>
                                        <p:attrNameLst>
                                          <p:attrName>style.visibility</p:attrName>
                                        </p:attrNameLst>
                                      </p:cBhvr>
                                      <p:to>
                                        <p:strVal val="visible"/>
                                      </p:to>
                                    </p:set>
                                  </p:childTnLst>
                                </p:cTn>
                              </p:par>
                              <p:par>
                                <p:cTn id="350" presetID="1" presetClass="entr" presetSubtype="0" fill="hold" nodeType="withEffect">
                                  <p:stCondLst>
                                    <p:cond delay="0"/>
                                  </p:stCondLst>
                                  <p:childTnLst>
                                    <p:set>
                                      <p:cBhvr>
                                        <p:cTn id="351" dur="1" fill="hold">
                                          <p:stCondLst>
                                            <p:cond delay="0"/>
                                          </p:stCondLst>
                                        </p:cTn>
                                        <p:tgtEl>
                                          <p:spTgt spid="156"/>
                                        </p:tgtEl>
                                        <p:attrNameLst>
                                          <p:attrName>style.visibility</p:attrName>
                                        </p:attrNameLst>
                                      </p:cBhvr>
                                      <p:to>
                                        <p:strVal val="visible"/>
                                      </p:to>
                                    </p:se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grpId="0" nodeType="clickEffect">
                                  <p:stCondLst>
                                    <p:cond delay="0"/>
                                  </p:stCondLst>
                                  <p:childTnLst>
                                    <p:set>
                                      <p:cBhvr>
                                        <p:cTn id="355" dur="1" fill="hold">
                                          <p:stCondLst>
                                            <p:cond delay="0"/>
                                          </p:stCondLst>
                                        </p:cTn>
                                        <p:tgtEl>
                                          <p:spTgt spid="130"/>
                                        </p:tgtEl>
                                        <p:attrNameLst>
                                          <p:attrName>style.visibility</p:attrName>
                                        </p:attrNameLst>
                                      </p:cBhvr>
                                      <p:to>
                                        <p:strVal val="visible"/>
                                      </p:to>
                                    </p:set>
                                  </p:childTnLst>
                                </p:cTn>
                              </p:par>
                              <p:par>
                                <p:cTn id="356" presetID="1" presetClass="entr" presetSubtype="0" fill="hold" grpId="0" nodeType="withEffect">
                                  <p:stCondLst>
                                    <p:cond delay="0"/>
                                  </p:stCondLst>
                                  <p:childTnLst>
                                    <p:set>
                                      <p:cBhvr>
                                        <p:cTn id="357" dur="1" fill="hold">
                                          <p:stCondLst>
                                            <p:cond delay="0"/>
                                          </p:stCondLst>
                                        </p:cTn>
                                        <p:tgtEl>
                                          <p:spTgt spid="161"/>
                                        </p:tgtEl>
                                        <p:attrNameLst>
                                          <p:attrName>style.visibility</p:attrName>
                                        </p:attrNameLst>
                                      </p:cBhvr>
                                      <p:to>
                                        <p:strVal val="visible"/>
                                      </p:to>
                                    </p:set>
                                  </p:childTnLst>
                                </p:cTn>
                              </p:par>
                              <p:par>
                                <p:cTn id="358" presetID="1" presetClass="entr" presetSubtype="0" fill="hold" grpId="0" nodeType="withEffect">
                                  <p:stCondLst>
                                    <p:cond delay="0"/>
                                  </p:stCondLst>
                                  <p:childTnLst>
                                    <p:set>
                                      <p:cBhvr>
                                        <p:cTn id="359" dur="1" fill="hold">
                                          <p:stCondLst>
                                            <p:cond delay="0"/>
                                          </p:stCondLst>
                                        </p:cTn>
                                        <p:tgtEl>
                                          <p:spTgt spid="162"/>
                                        </p:tgtEl>
                                        <p:attrNameLst>
                                          <p:attrName>style.visibility</p:attrName>
                                        </p:attrNameLst>
                                      </p:cBhvr>
                                      <p:to>
                                        <p:strVal val="visible"/>
                                      </p:to>
                                    </p:set>
                                  </p:childTnLst>
                                </p:cTn>
                              </p:par>
                              <p:par>
                                <p:cTn id="360" presetID="1" presetClass="entr" presetSubtype="0" fill="hold" grpId="0" nodeType="withEffect">
                                  <p:stCondLst>
                                    <p:cond delay="0"/>
                                  </p:stCondLst>
                                  <p:childTnLst>
                                    <p:set>
                                      <p:cBhvr>
                                        <p:cTn id="361" dur="1" fill="hold">
                                          <p:stCondLst>
                                            <p:cond delay="0"/>
                                          </p:stCondLst>
                                        </p:cTn>
                                        <p:tgtEl>
                                          <p:spTgt spid="163"/>
                                        </p:tgtEl>
                                        <p:attrNameLst>
                                          <p:attrName>style.visibility</p:attrName>
                                        </p:attrNameLst>
                                      </p:cBhvr>
                                      <p:to>
                                        <p:strVal val="visible"/>
                                      </p:to>
                                    </p:set>
                                  </p:childTnLst>
                                </p:cTn>
                              </p:par>
                              <p:par>
                                <p:cTn id="362" presetID="1" presetClass="entr" presetSubtype="0" fill="hold" grpId="0" nodeType="withEffect">
                                  <p:stCondLst>
                                    <p:cond delay="0"/>
                                  </p:stCondLst>
                                  <p:childTnLst>
                                    <p:set>
                                      <p:cBhvr>
                                        <p:cTn id="363" dur="1" fill="hold">
                                          <p:stCondLst>
                                            <p:cond delay="0"/>
                                          </p:stCondLst>
                                        </p:cTn>
                                        <p:tgtEl>
                                          <p:spTgt spid="164"/>
                                        </p:tgtEl>
                                        <p:attrNameLst>
                                          <p:attrName>style.visibility</p:attrName>
                                        </p:attrNameLst>
                                      </p:cBhvr>
                                      <p:to>
                                        <p:strVal val="visible"/>
                                      </p:to>
                                    </p:set>
                                  </p:childTnLst>
                                </p:cTn>
                              </p:par>
                              <p:par>
                                <p:cTn id="364" presetID="1" presetClass="entr" presetSubtype="0" fill="hold" grpId="0" nodeType="withEffect">
                                  <p:stCondLst>
                                    <p:cond delay="0"/>
                                  </p:stCondLst>
                                  <p:childTnLst>
                                    <p:set>
                                      <p:cBhvr>
                                        <p:cTn id="365" dur="1" fill="hold">
                                          <p:stCondLst>
                                            <p:cond delay="0"/>
                                          </p:stCondLst>
                                        </p:cTn>
                                        <p:tgtEl>
                                          <p:spTgt spid="165"/>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166"/>
                                        </p:tgtEl>
                                        <p:attrNameLst>
                                          <p:attrName>style.visibility</p:attrName>
                                        </p:attrNameLst>
                                      </p:cBhvr>
                                      <p:to>
                                        <p:strVal val="visible"/>
                                      </p:to>
                                    </p:set>
                                  </p:childTnLst>
                                </p:cTn>
                              </p:par>
                              <p:par>
                                <p:cTn id="368" presetID="1" presetClass="entr" presetSubtype="0" fill="hold" grpId="0" nodeType="withEffect">
                                  <p:stCondLst>
                                    <p:cond delay="0"/>
                                  </p:stCondLst>
                                  <p:childTnLst>
                                    <p:set>
                                      <p:cBhvr>
                                        <p:cTn id="369" dur="1" fill="hold">
                                          <p:stCondLst>
                                            <p:cond delay="0"/>
                                          </p:stCondLst>
                                        </p:cTn>
                                        <p:tgtEl>
                                          <p:spTgt spid="167"/>
                                        </p:tgtEl>
                                        <p:attrNameLst>
                                          <p:attrName>style.visibility</p:attrName>
                                        </p:attrNameLst>
                                      </p:cBhvr>
                                      <p:to>
                                        <p:strVal val="visible"/>
                                      </p:to>
                                    </p:set>
                                  </p:childTnLst>
                                </p:cTn>
                              </p:par>
                              <p:par>
                                <p:cTn id="370" presetID="1" presetClass="entr" presetSubtype="0" fill="hold" grpId="0" nodeType="withEffect">
                                  <p:stCondLst>
                                    <p:cond delay="0"/>
                                  </p:stCondLst>
                                  <p:childTnLst>
                                    <p:set>
                                      <p:cBhvr>
                                        <p:cTn id="371" dur="1" fill="hold">
                                          <p:stCondLst>
                                            <p:cond delay="0"/>
                                          </p:stCondLst>
                                        </p:cTn>
                                        <p:tgtEl>
                                          <p:spTgt spid="168"/>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169"/>
                                        </p:tgtEl>
                                        <p:attrNameLst>
                                          <p:attrName>style.visibility</p:attrName>
                                        </p:attrNameLst>
                                      </p:cBhvr>
                                      <p:to>
                                        <p:strVal val="visible"/>
                                      </p:to>
                                    </p:set>
                                  </p:childTnLst>
                                </p:cTn>
                              </p:par>
                              <p:par>
                                <p:cTn id="374" presetID="1" presetClass="entr" presetSubtype="0" fill="hold" grpId="0" nodeType="withEffect">
                                  <p:stCondLst>
                                    <p:cond delay="0"/>
                                  </p:stCondLst>
                                  <p:childTnLst>
                                    <p:set>
                                      <p:cBhvr>
                                        <p:cTn id="375" dur="1" fill="hold">
                                          <p:stCondLst>
                                            <p:cond delay="0"/>
                                          </p:stCondLst>
                                        </p:cTn>
                                        <p:tgtEl>
                                          <p:spTgt spid="170"/>
                                        </p:tgtEl>
                                        <p:attrNameLst>
                                          <p:attrName>style.visibility</p:attrName>
                                        </p:attrNameLst>
                                      </p:cBhvr>
                                      <p:to>
                                        <p:strVal val="visible"/>
                                      </p:to>
                                    </p:set>
                                  </p:childTnLst>
                                </p:cTn>
                              </p:par>
                              <p:par>
                                <p:cTn id="376" presetID="1" presetClass="entr" presetSubtype="0" fill="hold" grpId="0" nodeType="withEffect">
                                  <p:stCondLst>
                                    <p:cond delay="0"/>
                                  </p:stCondLst>
                                  <p:childTnLst>
                                    <p:set>
                                      <p:cBhvr>
                                        <p:cTn id="377" dur="1" fill="hold">
                                          <p:stCondLst>
                                            <p:cond delay="0"/>
                                          </p:stCondLst>
                                        </p:cTn>
                                        <p:tgtEl>
                                          <p:spTgt spid="171"/>
                                        </p:tgtEl>
                                        <p:attrNameLst>
                                          <p:attrName>style.visibility</p:attrName>
                                        </p:attrNameLst>
                                      </p:cBhvr>
                                      <p:to>
                                        <p:strVal val="visible"/>
                                      </p:to>
                                    </p:set>
                                  </p:childTnLst>
                                </p:cTn>
                              </p:par>
                              <p:par>
                                <p:cTn id="378" presetID="1" presetClass="entr" presetSubtype="0" fill="hold" nodeType="withEffect">
                                  <p:stCondLst>
                                    <p:cond delay="0"/>
                                  </p:stCondLst>
                                  <p:childTnLst>
                                    <p:set>
                                      <p:cBhvr>
                                        <p:cTn id="379" dur="1" fill="hold">
                                          <p:stCondLst>
                                            <p:cond delay="0"/>
                                          </p:stCondLst>
                                        </p:cTn>
                                        <p:tgtEl>
                                          <p:spTgt spid="158"/>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grpId="0" nodeType="clickEffect">
                                  <p:stCondLst>
                                    <p:cond delay="0"/>
                                  </p:stCondLst>
                                  <p:childTnLst>
                                    <p:set>
                                      <p:cBhvr>
                                        <p:cTn id="383" dur="1" fill="hold">
                                          <p:stCondLst>
                                            <p:cond delay="0"/>
                                          </p:stCondLst>
                                        </p:cTn>
                                        <p:tgtEl>
                                          <p:spTgt spid="172"/>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173"/>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174"/>
                                        </p:tgtEl>
                                        <p:attrNameLst>
                                          <p:attrName>style.visibility</p:attrName>
                                        </p:attrNameLst>
                                      </p:cBhvr>
                                      <p:to>
                                        <p:strVal val="visible"/>
                                      </p:to>
                                    </p:set>
                                  </p:childTnLst>
                                </p:cTn>
                              </p:par>
                              <p:par>
                                <p:cTn id="388" presetID="1" presetClass="entr" presetSubtype="0" fill="hold" grpId="0" nodeType="withEffect">
                                  <p:stCondLst>
                                    <p:cond delay="0"/>
                                  </p:stCondLst>
                                  <p:childTnLst>
                                    <p:set>
                                      <p:cBhvr>
                                        <p:cTn id="389" dur="1" fill="hold">
                                          <p:stCondLst>
                                            <p:cond delay="0"/>
                                          </p:stCondLst>
                                        </p:cTn>
                                        <p:tgtEl>
                                          <p:spTgt spid="175"/>
                                        </p:tgtEl>
                                        <p:attrNameLst>
                                          <p:attrName>style.visibility</p:attrName>
                                        </p:attrNameLst>
                                      </p:cBhvr>
                                      <p:to>
                                        <p:strVal val="visible"/>
                                      </p:to>
                                    </p:set>
                                  </p:childTnLst>
                                </p:cTn>
                              </p:par>
                              <p:par>
                                <p:cTn id="390" presetID="1" presetClass="entr" presetSubtype="0" fill="hold" grpId="0" nodeType="withEffect">
                                  <p:stCondLst>
                                    <p:cond delay="0"/>
                                  </p:stCondLst>
                                  <p:childTnLst>
                                    <p:set>
                                      <p:cBhvr>
                                        <p:cTn id="391" dur="1" fill="hold">
                                          <p:stCondLst>
                                            <p:cond delay="0"/>
                                          </p:stCondLst>
                                        </p:cTn>
                                        <p:tgtEl>
                                          <p:spTgt spid="176"/>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178"/>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134"/>
                                        </p:tgtEl>
                                        <p:attrNameLst>
                                          <p:attrName>style.visibility</p:attrName>
                                        </p:attrNameLst>
                                      </p:cBhvr>
                                      <p:to>
                                        <p:strVal val="visible"/>
                                      </p:to>
                                    </p:set>
                                  </p:childTnLst>
                                </p:cTn>
                              </p:par>
                              <p:par>
                                <p:cTn id="398" presetID="1" presetClass="entr" presetSubtype="0" fill="hold" nodeType="withEffect">
                                  <p:stCondLst>
                                    <p:cond delay="0"/>
                                  </p:stCondLst>
                                  <p:childTnLst>
                                    <p:set>
                                      <p:cBhvr>
                                        <p:cTn id="399" dur="1" fill="hold">
                                          <p:stCondLst>
                                            <p:cond delay="0"/>
                                          </p:stCondLst>
                                        </p:cTn>
                                        <p:tgtEl>
                                          <p:spTgt spid="160"/>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 presetClass="entr" presetSubtype="0" fill="hold" grpId="0" nodeType="clickEffect">
                                  <p:stCondLst>
                                    <p:cond delay="0"/>
                                  </p:stCondLst>
                                  <p:childTnLst>
                                    <p:set>
                                      <p:cBhvr>
                                        <p:cTn id="403" dur="1" fill="hold">
                                          <p:stCondLst>
                                            <p:cond delay="0"/>
                                          </p:stCondLst>
                                        </p:cTn>
                                        <p:tgtEl>
                                          <p:spTgt spid="106"/>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2" presetClass="entr" presetSubtype="4" fill="hold" grpId="1" nodeType="clickEffect">
                                  <p:stCondLst>
                                    <p:cond delay="0"/>
                                  </p:stCondLst>
                                  <p:childTnLst>
                                    <p:set>
                                      <p:cBhvr>
                                        <p:cTn id="407" dur="1" fill="hold">
                                          <p:stCondLst>
                                            <p:cond delay="0"/>
                                          </p:stCondLst>
                                        </p:cTn>
                                        <p:tgtEl>
                                          <p:spTgt spid="3"/>
                                        </p:tgtEl>
                                        <p:attrNameLst>
                                          <p:attrName>style.visibility</p:attrName>
                                        </p:attrNameLst>
                                      </p:cBhvr>
                                      <p:to>
                                        <p:strVal val="visible"/>
                                      </p:to>
                                    </p:set>
                                    <p:anim calcmode="lin" valueType="num">
                                      <p:cBhvr additive="base">
                                        <p:cTn id="408" dur="500" fill="hold"/>
                                        <p:tgtEl>
                                          <p:spTgt spid="3"/>
                                        </p:tgtEl>
                                        <p:attrNameLst>
                                          <p:attrName>ppt_x</p:attrName>
                                        </p:attrNameLst>
                                      </p:cBhvr>
                                      <p:tavLst>
                                        <p:tav tm="0">
                                          <p:val>
                                            <p:strVal val="#ppt_x"/>
                                          </p:val>
                                        </p:tav>
                                        <p:tav tm="100000">
                                          <p:val>
                                            <p:strVal val="#ppt_x"/>
                                          </p:val>
                                        </p:tav>
                                      </p:tavLst>
                                    </p:anim>
                                    <p:anim calcmode="lin" valueType="num">
                                      <p:cBhvr additive="base">
                                        <p:cTn id="40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10" fill="hold">
                      <p:stCondLst>
                        <p:cond delay="indefinite"/>
                      </p:stCondLst>
                      <p:childTnLst>
                        <p:par>
                          <p:cTn id="411" fill="hold">
                            <p:stCondLst>
                              <p:cond delay="0"/>
                            </p:stCondLst>
                            <p:childTnLst>
                              <p:par>
                                <p:cTn id="412" presetID="1" presetClass="exit" presetSubtype="0" fill="hold" grpId="0" nodeType="clickEffect">
                                  <p:stCondLst>
                                    <p:cond delay="0"/>
                                  </p:stCondLst>
                                  <p:childTnLst>
                                    <p:set>
                                      <p:cBhvr>
                                        <p:cTn id="413" dur="1" fill="hold">
                                          <p:stCondLst>
                                            <p:cond delay="0"/>
                                          </p:stCondLst>
                                        </p:cTn>
                                        <p:tgtEl>
                                          <p:spTgt spid="3"/>
                                        </p:tgtEl>
                                        <p:attrNameLst>
                                          <p:attrName>style.visibility</p:attrName>
                                        </p:attrNameLst>
                                      </p:cBhvr>
                                      <p:to>
                                        <p:strVal val="hidden"/>
                                      </p:to>
                                    </p:set>
                                  </p:childTnLst>
                                </p:cTn>
                              </p:par>
                            </p:childTnLst>
                          </p:cTn>
                        </p:par>
                      </p:childTnLst>
                    </p:cTn>
                  </p:par>
                  <p:par>
                    <p:cTn id="414" fill="hold">
                      <p:stCondLst>
                        <p:cond delay="indefinite"/>
                      </p:stCondLst>
                      <p:childTnLst>
                        <p:par>
                          <p:cTn id="415" fill="hold">
                            <p:stCondLst>
                              <p:cond delay="0"/>
                            </p:stCondLst>
                            <p:childTnLst>
                              <p:par>
                                <p:cTn id="416" presetID="50" presetClass="path" presetSubtype="0" accel="50000" decel="50000" fill="hold" grpId="1" nodeType="clickEffect">
                                  <p:stCondLst>
                                    <p:cond delay="0"/>
                                  </p:stCondLst>
                                  <p:childTnLst>
                                    <p:animMotion origin="layout" path="M 2.89683E-6 4.60317E-6 L -0.02394 4.60317E-6 C -0.03448 4.60317E-6 -0.04688 -0.06978 -0.04688 -0.126 L -0.04688 -0.25149 " pathEditMode="relative" rAng="0" ptsTypes="AAAA">
                                      <p:cBhvr>
                                        <p:cTn id="417" dur="2000" fill="hold"/>
                                        <p:tgtEl>
                                          <p:spTgt spid="98"/>
                                        </p:tgtEl>
                                        <p:attrNameLst>
                                          <p:attrName>ppt_x</p:attrName>
                                          <p:attrName>ppt_y</p:attrName>
                                        </p:attrNameLst>
                                      </p:cBhvr>
                                      <p:rCtr x="-2344" y="-12583"/>
                                    </p:animMotion>
                                  </p:childTnLst>
                                </p:cTn>
                              </p:par>
                            </p:childTnLst>
                          </p:cTn>
                        </p:par>
                      </p:childTnLst>
                    </p:cTn>
                  </p:par>
                  <p:par>
                    <p:cTn id="418" fill="hold">
                      <p:stCondLst>
                        <p:cond delay="indefinite"/>
                      </p:stCondLst>
                      <p:childTnLst>
                        <p:par>
                          <p:cTn id="419" fill="hold">
                            <p:stCondLst>
                              <p:cond delay="0"/>
                            </p:stCondLst>
                            <p:childTnLst>
                              <p:par>
                                <p:cTn id="420" presetID="57" presetClass="path" presetSubtype="0" accel="50000" decel="50000" fill="hold" grpId="1" nodeType="clickEffect">
                                  <p:stCondLst>
                                    <p:cond delay="0"/>
                                  </p:stCondLst>
                                  <p:childTnLst>
                                    <p:animMotion origin="layout" path="M -1.78571E-6 2.85714E-6 L -1.78571E-6 -0.07342 C -1.78571E-6 -0.10648 0.00868 -0.14683 0.01575 -0.14683 L 0.0315 -0.14683 " pathEditMode="relative" rAng="0" ptsTypes="AAAA">
                                      <p:cBhvr>
                                        <p:cTn id="421" dur="2000" fill="hold"/>
                                        <p:tgtEl>
                                          <p:spTgt spid="120"/>
                                        </p:tgtEl>
                                        <p:attrNameLst>
                                          <p:attrName>ppt_x</p:attrName>
                                          <p:attrName>ppt_y</p:attrName>
                                        </p:attrNameLst>
                                      </p:cBhvr>
                                      <p:rCtr x="1575" y="-7341"/>
                                    </p:animMotion>
                                  </p:childTnLst>
                                </p:cTn>
                              </p:par>
                            </p:childTnLst>
                          </p:cTn>
                        </p:par>
                      </p:childTnLst>
                    </p:cTn>
                  </p:par>
                  <p:par>
                    <p:cTn id="422" fill="hold">
                      <p:stCondLst>
                        <p:cond delay="indefinite"/>
                      </p:stCondLst>
                      <p:childTnLst>
                        <p:par>
                          <p:cTn id="423" fill="hold">
                            <p:stCondLst>
                              <p:cond delay="0"/>
                            </p:stCondLst>
                            <p:childTnLst>
                              <p:par>
                                <p:cTn id="424" presetID="57" presetClass="path" presetSubtype="0" accel="50000" decel="50000" fill="hold" grpId="1" nodeType="clickEffect">
                                  <p:stCondLst>
                                    <p:cond delay="0"/>
                                  </p:stCondLst>
                                  <p:childTnLst>
                                    <p:animMotion origin="layout" path="M 3.84921E-6 -4.2328E-6 L 3.84921E-6 -0.06415 C 3.84921E-6 -0.09292 0.01215 -0.1283 0.02219 -0.1283 L 0.04439 -0.1283 " pathEditMode="relative" rAng="0" ptsTypes="AAAA">
                                      <p:cBhvr>
                                        <p:cTn id="425" dur="2000" fill="hold"/>
                                        <p:tgtEl>
                                          <p:spTgt spid="136"/>
                                        </p:tgtEl>
                                        <p:attrNameLst>
                                          <p:attrName>ppt_x</p:attrName>
                                          <p:attrName>ppt_y</p:attrName>
                                        </p:attrNameLst>
                                      </p:cBhvr>
                                      <p:rCtr x="2220" y="-6415"/>
                                    </p:animMotion>
                                  </p:childTnLst>
                                </p:cTn>
                              </p:par>
                            </p:childTnLst>
                          </p:cTn>
                        </p:par>
                      </p:childTnLst>
                    </p:cTn>
                  </p:par>
                  <p:par>
                    <p:cTn id="426" fill="hold">
                      <p:stCondLst>
                        <p:cond delay="indefinite"/>
                      </p:stCondLst>
                      <p:childTnLst>
                        <p:par>
                          <p:cTn id="427" fill="hold">
                            <p:stCondLst>
                              <p:cond delay="0"/>
                            </p:stCondLst>
                            <p:childTnLst>
                              <p:par>
                                <p:cTn id="428" presetID="57" presetClass="path" presetSubtype="0" accel="50000" decel="50000" fill="hold" grpId="1" nodeType="clickEffect">
                                  <p:stCondLst>
                                    <p:cond delay="0"/>
                                  </p:stCondLst>
                                  <p:childTnLst>
                                    <p:animMotion origin="layout" path="M -2.06349E-6 2.38095E-6 L -2.06349E-6 -0.07771 C -2.06349E-6 -0.1126 0.01042 -0.15543 0.01885 -0.15543 L 0.03782 -0.15543 " pathEditMode="relative" rAng="0" ptsTypes="AAAA">
                                      <p:cBhvr>
                                        <p:cTn id="429" dur="2000" fill="hold"/>
                                        <p:tgtEl>
                                          <p:spTgt spid="151"/>
                                        </p:tgtEl>
                                        <p:attrNameLst>
                                          <p:attrName>ppt_x</p:attrName>
                                          <p:attrName>ppt_y</p:attrName>
                                        </p:attrNameLst>
                                      </p:cBhvr>
                                      <p:rCtr x="1885" y="-7771"/>
                                    </p:animMotion>
                                  </p:childTnLst>
                                </p:cTn>
                              </p:par>
                            </p:childTnLst>
                          </p:cTn>
                        </p:par>
                      </p:childTnLst>
                    </p:cTn>
                  </p:par>
                  <p:par>
                    <p:cTn id="430" fill="hold">
                      <p:stCondLst>
                        <p:cond delay="indefinite"/>
                      </p:stCondLst>
                      <p:childTnLst>
                        <p:par>
                          <p:cTn id="431" fill="hold">
                            <p:stCondLst>
                              <p:cond delay="0"/>
                            </p:stCondLst>
                            <p:childTnLst>
                              <p:par>
                                <p:cTn id="432" presetID="57" presetClass="path" presetSubtype="0" accel="50000" decel="50000" fill="hold" grpId="1" nodeType="clickEffect">
                                  <p:stCondLst>
                                    <p:cond delay="0"/>
                                  </p:stCondLst>
                                  <p:childTnLst>
                                    <p:animMotion origin="layout" path="M -4.68254E-6 4.39153E-6 L -4.68254E-6 -0.06449 C -4.68254E-6 -0.09342 0.02146 -0.12897 0.03894 -0.12897 L 0.07801 -0.12897 " pathEditMode="relative" rAng="0" ptsTypes="AAAA">
                                      <p:cBhvr>
                                        <p:cTn id="433" dur="2000" fill="hold"/>
                                        <p:tgtEl>
                                          <p:spTgt spid="162"/>
                                        </p:tgtEl>
                                        <p:attrNameLst>
                                          <p:attrName>ppt_x</p:attrName>
                                          <p:attrName>ppt_y</p:attrName>
                                        </p:attrNameLst>
                                      </p:cBhvr>
                                      <p:rCtr x="3894" y="-6448"/>
                                    </p:animMotion>
                                  </p:childTnLst>
                                </p:cTn>
                              </p:par>
                            </p:childTnLst>
                          </p:cTn>
                        </p:par>
                      </p:childTnLst>
                    </p:cTn>
                  </p:par>
                  <p:par>
                    <p:cTn id="434" fill="hold">
                      <p:stCondLst>
                        <p:cond delay="indefinite"/>
                      </p:stCondLst>
                      <p:childTnLst>
                        <p:par>
                          <p:cTn id="435" fill="hold">
                            <p:stCondLst>
                              <p:cond delay="0"/>
                            </p:stCondLst>
                            <p:childTnLst>
                              <p:par>
                                <p:cTn id="436" presetID="57" presetClass="path" presetSubtype="0" accel="50000" decel="50000" fill="hold" grpId="1" nodeType="clickEffect">
                                  <p:stCondLst>
                                    <p:cond delay="0"/>
                                  </p:stCondLst>
                                  <p:childTnLst>
                                    <p:animMotion origin="layout" path="M -2.14286E-6 2.6455E-6 L -2.14286E-6 -0.07143 C -2.14286E-6 -0.10334 0.01327 -0.14269 0.02406 -0.14269 L 0.04824 -0.14269 " pathEditMode="relative" rAng="0" ptsTypes="AAAA">
                                      <p:cBhvr>
                                        <p:cTn id="437" dur="2000" fill="hold"/>
                                        <p:tgtEl>
                                          <p:spTgt spid="172"/>
                                        </p:tgtEl>
                                        <p:attrNameLst>
                                          <p:attrName>ppt_x</p:attrName>
                                          <p:attrName>ppt_y</p:attrName>
                                        </p:attrNameLst>
                                      </p:cBhvr>
                                      <p:rCtr x="2406" y="-7143"/>
                                    </p:animMotion>
                                  </p:childTnLst>
                                </p:cTn>
                              </p:par>
                            </p:childTnLst>
                          </p:cTn>
                        </p:par>
                      </p:childTnLst>
                    </p:cTn>
                  </p:par>
                  <p:par>
                    <p:cTn id="438" fill="hold">
                      <p:stCondLst>
                        <p:cond delay="indefinite"/>
                      </p:stCondLst>
                      <p:childTnLst>
                        <p:par>
                          <p:cTn id="439" fill="hold">
                            <p:stCondLst>
                              <p:cond delay="0"/>
                            </p:stCondLst>
                            <p:childTnLst>
                              <p:par>
                                <p:cTn id="440" presetID="57" presetClass="path" presetSubtype="0" accel="50000" decel="50000" fill="hold" grpId="1" nodeType="clickEffect">
                                  <p:stCondLst>
                                    <p:cond delay="0"/>
                                  </p:stCondLst>
                                  <p:childTnLst>
                                    <p:animMotion origin="layout" path="M -1.5873E-6 -3.65079E-6 L -1.5873E-6 -0.09176 C -1.5873E-6 -0.13293 0.02145 -0.18353 0.03894 -0.18353 L 0.078 -0.18353 " pathEditMode="relative" rAng="0" ptsTypes="AAAA">
                                      <p:cBhvr>
                                        <p:cTn id="441" dur="2000" fill="hold"/>
                                        <p:tgtEl>
                                          <p:spTgt spid="153"/>
                                        </p:tgtEl>
                                        <p:attrNameLst>
                                          <p:attrName>ppt_x</p:attrName>
                                          <p:attrName>ppt_y</p:attrName>
                                        </p:attrNameLst>
                                      </p:cBhvr>
                                      <p:rCtr x="3894" y="-9177"/>
                                    </p:animMotion>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 grpId="0" animBg="1"/>
      <p:bldP spid="23" grpId="0" animBg="1"/>
      <p:bldP spid="24" grpId="0" animBg="1"/>
      <p:bldP spid="24" grpId="1" animBg="1"/>
      <p:bldP spid="25" grpId="0" animBg="1"/>
      <p:bldP spid="26" grpId="0" animBg="1"/>
      <p:bldP spid="27" grpId="0" animBg="1"/>
      <p:bldP spid="28" grpId="0" animBg="1"/>
      <p:bldP spid="29" grpId="0" animBg="1"/>
      <p:bldP spid="30" grpId="0" animBg="1"/>
      <p:bldP spid="31" grpId="0" animBg="1"/>
      <p:bldP spid="32" grpId="0" animBg="1"/>
      <p:bldP spid="33" grpId="0" animBg="1"/>
      <p:bldP spid="33" grpId="1" animBg="1"/>
      <p:bldP spid="34" grpId="0" animBg="1"/>
      <p:bldP spid="35" grpId="0" animBg="1"/>
      <p:bldP spid="35" grpId="1" animBg="1"/>
      <p:bldP spid="36" grpId="0" animBg="1"/>
      <p:bldP spid="36" grpId="1" animBg="1"/>
      <p:bldP spid="37" grpId="0" animBg="1"/>
      <p:bldP spid="38" grpId="0" animBg="1"/>
      <p:bldP spid="39" grpId="0" animBg="1"/>
      <p:bldP spid="39" grpId="1" animBg="1"/>
      <p:bldP spid="40" grpId="0" animBg="1"/>
      <p:bldP spid="41" grpId="0" animBg="1"/>
      <p:bldP spid="43" grpId="0" animBg="1"/>
      <p:bldP spid="43" grpId="1" animBg="1"/>
      <p:bldP spid="43" grpId="2" animBg="1"/>
      <p:bldP spid="89" grpId="0" animBg="1"/>
      <p:bldP spid="89" grpId="1" animBg="1"/>
      <p:bldP spid="90" grpId="0" animBg="1"/>
      <p:bldP spid="91" grpId="0" animBg="1"/>
      <p:bldP spid="92" grpId="0" animBg="1"/>
      <p:bldP spid="93" grpId="0" animBg="1"/>
      <p:bldP spid="94" grpId="0" animBg="1"/>
      <p:bldP spid="95" grpId="0" animBg="1"/>
      <p:bldP spid="96" grpId="0" animBg="1"/>
      <p:bldP spid="97" grpId="0" animBg="1"/>
      <p:bldP spid="98" grpId="0" animBg="1"/>
      <p:bldP spid="98" grpId="1" animBg="1"/>
      <p:bldP spid="99" grpId="0" animBg="1"/>
      <p:bldP spid="100" grpId="0" animBg="1"/>
      <p:bldP spid="101" grpId="0" animBg="1"/>
      <p:bldP spid="102" grpId="0" animBg="1"/>
      <p:bldP spid="103" grpId="0" animBg="1"/>
      <p:bldP spid="106" grpId="0" animBg="1"/>
      <p:bldP spid="107" grpId="0" animBg="1"/>
      <p:bldP spid="119" grpId="0" animBg="1"/>
      <p:bldP spid="120" grpId="0" animBg="1"/>
      <p:bldP spid="120" grpId="1" animBg="1"/>
      <p:bldP spid="121" grpId="0" animBg="1"/>
      <p:bldP spid="122" grpId="0" animBg="1"/>
      <p:bldP spid="123" grpId="0" animBg="1"/>
      <p:bldP spid="124" grpId="0" animBg="1"/>
      <p:bldP spid="125" grpId="0" animBg="1"/>
      <p:bldP spid="126" grpId="0" animBg="1"/>
      <p:bldP spid="127" grpId="0" animBg="1"/>
      <p:bldP spid="130" grpId="0" animBg="1"/>
      <p:bldP spid="132" grpId="0" animBg="1"/>
      <p:bldP spid="133" grpId="0" animBg="1"/>
      <p:bldP spid="134" grpId="0" animBg="1"/>
      <p:bldP spid="135" grpId="0" animBg="1"/>
      <p:bldP spid="136" grpId="0" animBg="1"/>
      <p:bldP spid="136" grpId="1"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50" grpId="0" animBg="1"/>
      <p:bldP spid="151" grpId="0" animBg="1"/>
      <p:bldP spid="151" grpId="1" animBg="1"/>
      <p:bldP spid="152" grpId="0" animBg="1"/>
      <p:bldP spid="153" grpId="0" animBg="1"/>
      <p:bldP spid="153" grpId="1" animBg="1"/>
      <p:bldP spid="154" grpId="0" animBg="1"/>
      <p:bldP spid="161" grpId="0" animBg="1"/>
      <p:bldP spid="162" grpId="0" animBg="1"/>
      <p:bldP spid="162" grpId="1"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2" grpId="1" animBg="1"/>
      <p:bldP spid="173" grpId="0" animBg="1"/>
      <p:bldP spid="174" grpId="0" animBg="1"/>
      <p:bldP spid="175" grpId="0" animBg="1"/>
      <p:bldP spid="176" grpId="0" animBg="1"/>
      <p:bldP spid="177" grpId="0" animBg="1"/>
      <p:bldP spid="178" grpId="0" animBg="1"/>
      <p:bldP spid="180" grpId="0" animBg="1"/>
      <p:bldP spid="180" grpId="1" animBg="1"/>
      <p:bldP spid="3" grpId="0" animBg="1"/>
      <p:bldP spid="3" grpId="1" animBg="1"/>
      <p:bldP spid="12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3836359" y="429604"/>
              <a:ext cx="1539797"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RBS</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20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a:latin typeface="Lato Black" pitchFamily="34" charset="0"/>
              </a:rPr>
              <a:t>Web</a:t>
            </a:r>
          </a:p>
          <a:p>
            <a:pPr>
              <a:lnSpc>
                <a:spcPct val="90000"/>
              </a:lnSpc>
            </a:pPr>
            <a:endParaRPr lang="en-US" sz="1333" dirty="0"/>
          </a:p>
        </p:txBody>
      </p:sp>
      <p:sp>
        <p:nvSpPr>
          <p:cNvPr id="33" name="TextBox 32">
            <a:extLst>
              <a:ext uri="{FF2B5EF4-FFF2-40B4-BE49-F238E27FC236}">
                <a16:creationId xmlns:a16="http://schemas.microsoft.com/office/drawing/2014/main" id="{E9586E77-8F58-9A4D-9AF6-08A57B8DFCC9}"/>
              </a:ext>
            </a:extLst>
          </p:cNvPr>
          <p:cNvSpPr txBox="1"/>
          <p:nvPr/>
        </p:nvSpPr>
        <p:spPr>
          <a:xfrm>
            <a:off x="7637989" y="4110018"/>
            <a:ext cx="3735932" cy="586507"/>
          </a:xfrm>
          <a:prstGeom prst="rect">
            <a:avLst/>
          </a:prstGeom>
          <a:noFill/>
        </p:spPr>
        <p:txBody>
          <a:bodyPr wrap="square" rtlCol="0">
            <a:spAutoFit/>
          </a:bodyPr>
          <a:lstStyle/>
          <a:p>
            <a:r>
              <a:rPr lang="en-US" sz="1867" dirty="0">
                <a:solidFill>
                  <a:prstClr val="white"/>
                </a:solidFill>
                <a:latin typeface="Lato Black" pitchFamily="34" charset="0"/>
              </a:rPr>
              <a:t>Calculate with 1 epic!</a:t>
            </a:r>
          </a:p>
          <a:p>
            <a:pPr>
              <a:lnSpc>
                <a:spcPct val="120000"/>
              </a:lnSpc>
            </a:pPr>
            <a:endParaRPr lang="en-US" sz="1200" dirty="0">
              <a:solidFill>
                <a:prstClr val="white"/>
              </a:solidFill>
              <a:latin typeface="Lato" pitchFamily="34" charset="0"/>
            </a:endParaRPr>
          </a:p>
        </p:txBody>
      </p:sp>
    </p:spTree>
    <p:extLst>
      <p:ext uri="{BB962C8B-B14F-4D97-AF65-F5344CB8AC3E}">
        <p14:creationId xmlns:p14="http://schemas.microsoft.com/office/powerpoint/2010/main" val="20224954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par>
                                <p:cTn id="99" presetID="2" presetClass="entr" presetSubtype="4"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 calcmode="lin" valueType="num">
                                      <p:cBhvr additive="base">
                                        <p:cTn id="101" dur="500" fill="hold"/>
                                        <p:tgtEl>
                                          <p:spTgt spid="33"/>
                                        </p:tgtEl>
                                        <p:attrNameLst>
                                          <p:attrName>ppt_x</p:attrName>
                                        </p:attrNameLst>
                                      </p:cBhvr>
                                      <p:tavLst>
                                        <p:tav tm="0">
                                          <p:val>
                                            <p:strVal val="#ppt_x"/>
                                          </p:val>
                                        </p:tav>
                                        <p:tav tm="100000">
                                          <p:val>
                                            <p:strVal val="#ppt_x"/>
                                          </p:val>
                                        </p:tav>
                                      </p:tavLst>
                                    </p:anim>
                                    <p:anim calcmode="lin" valueType="num">
                                      <p:cBhvr additive="base">
                                        <p:cTn id="10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P spid="3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err="1"/>
              <a:t>modernmanagement.bg</a:t>
            </a:r>
            <a:r>
              <a:rPr lang="en-US" dirty="0"/>
              <a:t>/</a:t>
            </a:r>
            <a:r>
              <a:rPr lang="en-US" dirty="0" err="1"/>
              <a:t>rbs</a:t>
            </a:r>
            <a:r>
              <a:rPr lang="en-US" dirty="0"/>
              <a:t>/</a:t>
            </a:r>
          </a:p>
        </p:txBody>
      </p:sp>
    </p:spTree>
    <p:extLst>
      <p:ext uri="{BB962C8B-B14F-4D97-AF65-F5344CB8AC3E}">
        <p14:creationId xmlns:p14="http://schemas.microsoft.com/office/powerpoint/2010/main" val="32931657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Freeform 6"/>
          <p:cNvSpPr>
            <a:spLocks noEditPoints="1"/>
          </p:cNvSpPr>
          <p:nvPr/>
        </p:nvSpPr>
        <p:spPr bwMode="auto">
          <a:xfrm>
            <a:off x="8633479" y="2187834"/>
            <a:ext cx="1427439" cy="1617465"/>
          </a:xfrm>
          <a:custGeom>
            <a:avLst/>
            <a:gdLst>
              <a:gd name="T0" fmla="*/ 326 w 331"/>
              <a:gd name="T1" fmla="*/ 318 h 375"/>
              <a:gd name="T2" fmla="*/ 63 w 331"/>
              <a:gd name="T3" fmla="*/ 318 h 375"/>
              <a:gd name="T4" fmla="*/ 51 w 331"/>
              <a:gd name="T5" fmla="*/ 324 h 375"/>
              <a:gd name="T6" fmla="*/ 331 w 331"/>
              <a:gd name="T7" fmla="*/ 324 h 375"/>
              <a:gd name="T8" fmla="*/ 116 w 331"/>
              <a:gd name="T9" fmla="*/ 289 h 375"/>
              <a:gd name="T10" fmla="*/ 198 w 331"/>
              <a:gd name="T11" fmla="*/ 349 h 375"/>
              <a:gd name="T12" fmla="*/ 288 w 331"/>
              <a:gd name="T13" fmla="*/ 293 h 375"/>
              <a:gd name="T14" fmla="*/ 199 w 331"/>
              <a:gd name="T15" fmla="*/ 340 h 375"/>
              <a:gd name="T16" fmla="*/ 116 w 331"/>
              <a:gd name="T17" fmla="*/ 289 h 375"/>
              <a:gd name="T18" fmla="*/ 61 w 331"/>
              <a:gd name="T19" fmla="*/ 238 h 375"/>
              <a:gd name="T20" fmla="*/ 33 w 331"/>
              <a:gd name="T21" fmla="*/ 201 h 375"/>
              <a:gd name="T22" fmla="*/ 71 w 331"/>
              <a:gd name="T23" fmla="*/ 193 h 375"/>
              <a:gd name="T24" fmla="*/ 198 w 331"/>
              <a:gd name="T25" fmla="*/ 320 h 375"/>
              <a:gd name="T26" fmla="*/ 325 w 331"/>
              <a:gd name="T27" fmla="*/ 165 h 375"/>
              <a:gd name="T28" fmla="*/ 325 w 331"/>
              <a:gd name="T29" fmla="*/ 163 h 375"/>
              <a:gd name="T30" fmla="*/ 256 w 331"/>
              <a:gd name="T31" fmla="*/ 125 h 375"/>
              <a:gd name="T32" fmla="*/ 300 w 331"/>
              <a:gd name="T33" fmla="*/ 176 h 375"/>
              <a:gd name="T34" fmla="*/ 97 w 331"/>
              <a:gd name="T35" fmla="*/ 176 h 375"/>
              <a:gd name="T36" fmla="*/ 141 w 331"/>
              <a:gd name="T37" fmla="*/ 125 h 375"/>
              <a:gd name="T38" fmla="*/ 72 w 331"/>
              <a:gd name="T39" fmla="*/ 163 h 375"/>
              <a:gd name="T40" fmla="*/ 72 w 331"/>
              <a:gd name="T41" fmla="*/ 165 h 375"/>
              <a:gd name="T42" fmla="*/ 72 w 331"/>
              <a:gd name="T43" fmla="*/ 166 h 375"/>
              <a:gd name="T44" fmla="*/ 11 w 331"/>
              <a:gd name="T45" fmla="*/ 197 h 375"/>
              <a:gd name="T46" fmla="*/ 66 w 331"/>
              <a:gd name="T47" fmla="*/ 231 h 375"/>
              <a:gd name="T48" fmla="*/ 323 w 331"/>
              <a:gd name="T49" fmla="*/ 173 h 375"/>
              <a:gd name="T50" fmla="*/ 92 w 331"/>
              <a:gd name="T51" fmla="*/ 235 h 375"/>
              <a:gd name="T52" fmla="*/ 198 w 331"/>
              <a:gd name="T53" fmla="*/ 210 h 375"/>
              <a:gd name="T54" fmla="*/ 174 w 331"/>
              <a:gd name="T55" fmla="*/ 131 h 375"/>
              <a:gd name="T56" fmla="*/ 188 w 331"/>
              <a:gd name="T57" fmla="*/ 81 h 375"/>
              <a:gd name="T58" fmla="*/ 181 w 331"/>
              <a:gd name="T59" fmla="*/ 24 h 375"/>
              <a:gd name="T60" fmla="*/ 168 w 331"/>
              <a:gd name="T61" fmla="*/ 84 h 375"/>
              <a:gd name="T62" fmla="*/ 213 w 331"/>
              <a:gd name="T63" fmla="*/ 85 h 375"/>
              <a:gd name="T64" fmla="*/ 219 w 331"/>
              <a:gd name="T65" fmla="*/ 98 h 375"/>
              <a:gd name="T66" fmla="*/ 196 w 331"/>
              <a:gd name="T67" fmla="*/ 32 h 375"/>
              <a:gd name="T68" fmla="*/ 188 w 331"/>
              <a:gd name="T69" fmla="*/ 23 h 375"/>
              <a:gd name="T70" fmla="*/ 213 w 331"/>
              <a:gd name="T71" fmla="*/ 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375">
                <a:moveTo>
                  <a:pt x="322" y="306"/>
                </a:moveTo>
                <a:cubicBezTo>
                  <a:pt x="324" y="310"/>
                  <a:pt x="326" y="314"/>
                  <a:pt x="326" y="318"/>
                </a:cubicBezTo>
                <a:cubicBezTo>
                  <a:pt x="326" y="346"/>
                  <a:pt x="267" y="368"/>
                  <a:pt x="194" y="368"/>
                </a:cubicBezTo>
                <a:cubicBezTo>
                  <a:pt x="122" y="368"/>
                  <a:pt x="63" y="346"/>
                  <a:pt x="63" y="318"/>
                </a:cubicBezTo>
                <a:cubicBezTo>
                  <a:pt x="63" y="308"/>
                  <a:pt x="72" y="298"/>
                  <a:pt x="86" y="291"/>
                </a:cubicBezTo>
                <a:cubicBezTo>
                  <a:pt x="64" y="299"/>
                  <a:pt x="51" y="311"/>
                  <a:pt x="51" y="324"/>
                </a:cubicBezTo>
                <a:cubicBezTo>
                  <a:pt x="51" y="352"/>
                  <a:pt x="114" y="375"/>
                  <a:pt x="191" y="375"/>
                </a:cubicBezTo>
                <a:cubicBezTo>
                  <a:pt x="268" y="375"/>
                  <a:pt x="331" y="352"/>
                  <a:pt x="331" y="324"/>
                </a:cubicBezTo>
                <a:cubicBezTo>
                  <a:pt x="331" y="318"/>
                  <a:pt x="328" y="312"/>
                  <a:pt x="322" y="306"/>
                </a:cubicBezTo>
                <a:close/>
                <a:moveTo>
                  <a:pt x="116" y="289"/>
                </a:moveTo>
                <a:cubicBezTo>
                  <a:pt x="102" y="295"/>
                  <a:pt x="93" y="303"/>
                  <a:pt x="93" y="312"/>
                </a:cubicBezTo>
                <a:cubicBezTo>
                  <a:pt x="93" y="332"/>
                  <a:pt x="140" y="349"/>
                  <a:pt x="198" y="349"/>
                </a:cubicBezTo>
                <a:cubicBezTo>
                  <a:pt x="257" y="349"/>
                  <a:pt x="304" y="332"/>
                  <a:pt x="304" y="312"/>
                </a:cubicBezTo>
                <a:cubicBezTo>
                  <a:pt x="304" y="305"/>
                  <a:pt x="298" y="298"/>
                  <a:pt x="288" y="293"/>
                </a:cubicBezTo>
                <a:cubicBezTo>
                  <a:pt x="294" y="297"/>
                  <a:pt x="297" y="301"/>
                  <a:pt x="297" y="306"/>
                </a:cubicBezTo>
                <a:cubicBezTo>
                  <a:pt x="297" y="325"/>
                  <a:pt x="253" y="340"/>
                  <a:pt x="199" y="340"/>
                </a:cubicBezTo>
                <a:cubicBezTo>
                  <a:pt x="146" y="340"/>
                  <a:pt x="102" y="325"/>
                  <a:pt x="102" y="306"/>
                </a:cubicBezTo>
                <a:cubicBezTo>
                  <a:pt x="102" y="300"/>
                  <a:pt x="107" y="294"/>
                  <a:pt x="116" y="289"/>
                </a:cubicBezTo>
                <a:close/>
                <a:moveTo>
                  <a:pt x="66" y="231"/>
                </a:moveTo>
                <a:cubicBezTo>
                  <a:pt x="67" y="236"/>
                  <a:pt x="61" y="238"/>
                  <a:pt x="61" y="238"/>
                </a:cubicBezTo>
                <a:cubicBezTo>
                  <a:pt x="69" y="246"/>
                  <a:pt x="79" y="240"/>
                  <a:pt x="72" y="226"/>
                </a:cubicBezTo>
                <a:cubicBezTo>
                  <a:pt x="66" y="213"/>
                  <a:pt x="46" y="211"/>
                  <a:pt x="33" y="201"/>
                </a:cubicBezTo>
                <a:cubicBezTo>
                  <a:pt x="19" y="192"/>
                  <a:pt x="24" y="165"/>
                  <a:pt x="39" y="163"/>
                </a:cubicBezTo>
                <a:cubicBezTo>
                  <a:pt x="55" y="161"/>
                  <a:pt x="66" y="177"/>
                  <a:pt x="71" y="193"/>
                </a:cubicBezTo>
                <a:cubicBezTo>
                  <a:pt x="73" y="199"/>
                  <a:pt x="76" y="206"/>
                  <a:pt x="78" y="213"/>
                </a:cubicBezTo>
                <a:cubicBezTo>
                  <a:pt x="95" y="275"/>
                  <a:pt x="143" y="320"/>
                  <a:pt x="198" y="320"/>
                </a:cubicBezTo>
                <a:cubicBezTo>
                  <a:pt x="268" y="320"/>
                  <a:pt x="324" y="251"/>
                  <a:pt x="325" y="166"/>
                </a:cubicBezTo>
                <a:cubicBezTo>
                  <a:pt x="325" y="166"/>
                  <a:pt x="325" y="165"/>
                  <a:pt x="325" y="165"/>
                </a:cubicBezTo>
                <a:cubicBezTo>
                  <a:pt x="325" y="165"/>
                  <a:pt x="325" y="165"/>
                  <a:pt x="325" y="165"/>
                </a:cubicBezTo>
                <a:cubicBezTo>
                  <a:pt x="325" y="164"/>
                  <a:pt x="325" y="164"/>
                  <a:pt x="325" y="163"/>
                </a:cubicBezTo>
                <a:cubicBezTo>
                  <a:pt x="325" y="163"/>
                  <a:pt x="325" y="163"/>
                  <a:pt x="325" y="163"/>
                </a:cubicBezTo>
                <a:cubicBezTo>
                  <a:pt x="323" y="147"/>
                  <a:pt x="295" y="133"/>
                  <a:pt x="256" y="125"/>
                </a:cubicBezTo>
                <a:cubicBezTo>
                  <a:pt x="289" y="132"/>
                  <a:pt x="311" y="145"/>
                  <a:pt x="311" y="159"/>
                </a:cubicBezTo>
                <a:cubicBezTo>
                  <a:pt x="311" y="165"/>
                  <a:pt x="307" y="171"/>
                  <a:pt x="300" y="176"/>
                </a:cubicBezTo>
                <a:cubicBezTo>
                  <a:pt x="299" y="161"/>
                  <a:pt x="254" y="149"/>
                  <a:pt x="198" y="149"/>
                </a:cubicBezTo>
                <a:cubicBezTo>
                  <a:pt x="143" y="149"/>
                  <a:pt x="98" y="161"/>
                  <a:pt x="97" y="176"/>
                </a:cubicBezTo>
                <a:cubicBezTo>
                  <a:pt x="90" y="171"/>
                  <a:pt x="86" y="165"/>
                  <a:pt x="86" y="159"/>
                </a:cubicBezTo>
                <a:cubicBezTo>
                  <a:pt x="86" y="145"/>
                  <a:pt x="108" y="132"/>
                  <a:pt x="141" y="125"/>
                </a:cubicBezTo>
                <a:cubicBezTo>
                  <a:pt x="102" y="133"/>
                  <a:pt x="74" y="147"/>
                  <a:pt x="72" y="163"/>
                </a:cubicBezTo>
                <a:cubicBezTo>
                  <a:pt x="72" y="163"/>
                  <a:pt x="72" y="163"/>
                  <a:pt x="72" y="163"/>
                </a:cubicBezTo>
                <a:cubicBezTo>
                  <a:pt x="72" y="164"/>
                  <a:pt x="72" y="164"/>
                  <a:pt x="72" y="165"/>
                </a:cubicBezTo>
                <a:cubicBezTo>
                  <a:pt x="72" y="165"/>
                  <a:pt x="72" y="165"/>
                  <a:pt x="72" y="165"/>
                </a:cubicBezTo>
                <a:cubicBezTo>
                  <a:pt x="72" y="165"/>
                  <a:pt x="72" y="166"/>
                  <a:pt x="72" y="166"/>
                </a:cubicBezTo>
                <a:cubicBezTo>
                  <a:pt x="72" y="166"/>
                  <a:pt x="72" y="166"/>
                  <a:pt x="72" y="166"/>
                </a:cubicBezTo>
                <a:cubicBezTo>
                  <a:pt x="61" y="148"/>
                  <a:pt x="41" y="143"/>
                  <a:pt x="27" y="148"/>
                </a:cubicBezTo>
                <a:cubicBezTo>
                  <a:pt x="13" y="155"/>
                  <a:pt x="0" y="177"/>
                  <a:pt x="11" y="197"/>
                </a:cubicBezTo>
                <a:cubicBezTo>
                  <a:pt x="22" y="216"/>
                  <a:pt x="44" y="223"/>
                  <a:pt x="48" y="224"/>
                </a:cubicBezTo>
                <a:cubicBezTo>
                  <a:pt x="53" y="224"/>
                  <a:pt x="64" y="226"/>
                  <a:pt x="66" y="231"/>
                </a:cubicBezTo>
                <a:close/>
                <a:moveTo>
                  <a:pt x="198" y="210"/>
                </a:moveTo>
                <a:cubicBezTo>
                  <a:pt x="260" y="210"/>
                  <a:pt x="312" y="194"/>
                  <a:pt x="323" y="173"/>
                </a:cubicBezTo>
                <a:cubicBezTo>
                  <a:pt x="318" y="244"/>
                  <a:pt x="264" y="300"/>
                  <a:pt x="198" y="300"/>
                </a:cubicBezTo>
                <a:cubicBezTo>
                  <a:pt x="154" y="300"/>
                  <a:pt x="114" y="274"/>
                  <a:pt x="92" y="235"/>
                </a:cubicBezTo>
                <a:cubicBezTo>
                  <a:pt x="82" y="218"/>
                  <a:pt x="84" y="198"/>
                  <a:pt x="77" y="177"/>
                </a:cubicBezTo>
                <a:cubicBezTo>
                  <a:pt x="92" y="196"/>
                  <a:pt x="141" y="210"/>
                  <a:pt x="198" y="210"/>
                </a:cubicBezTo>
                <a:close/>
                <a:moveTo>
                  <a:pt x="182" y="108"/>
                </a:moveTo>
                <a:cubicBezTo>
                  <a:pt x="185" y="122"/>
                  <a:pt x="174" y="131"/>
                  <a:pt x="174" y="131"/>
                </a:cubicBezTo>
                <a:cubicBezTo>
                  <a:pt x="180" y="131"/>
                  <a:pt x="189" y="129"/>
                  <a:pt x="193" y="117"/>
                </a:cubicBezTo>
                <a:cubicBezTo>
                  <a:pt x="197" y="106"/>
                  <a:pt x="193" y="91"/>
                  <a:pt x="188" y="81"/>
                </a:cubicBezTo>
                <a:cubicBezTo>
                  <a:pt x="182" y="71"/>
                  <a:pt x="175" y="67"/>
                  <a:pt x="171" y="55"/>
                </a:cubicBezTo>
                <a:cubicBezTo>
                  <a:pt x="166" y="43"/>
                  <a:pt x="181" y="24"/>
                  <a:pt x="181" y="24"/>
                </a:cubicBezTo>
                <a:cubicBezTo>
                  <a:pt x="175" y="25"/>
                  <a:pt x="159" y="34"/>
                  <a:pt x="156" y="50"/>
                </a:cubicBezTo>
                <a:cubicBezTo>
                  <a:pt x="154" y="66"/>
                  <a:pt x="164" y="79"/>
                  <a:pt x="168" y="84"/>
                </a:cubicBezTo>
                <a:cubicBezTo>
                  <a:pt x="171" y="88"/>
                  <a:pt x="178" y="96"/>
                  <a:pt x="182" y="108"/>
                </a:cubicBezTo>
                <a:close/>
                <a:moveTo>
                  <a:pt x="213" y="85"/>
                </a:moveTo>
                <a:cubicBezTo>
                  <a:pt x="215" y="99"/>
                  <a:pt x="204" y="107"/>
                  <a:pt x="204" y="107"/>
                </a:cubicBezTo>
                <a:cubicBezTo>
                  <a:pt x="204" y="107"/>
                  <a:pt x="213" y="107"/>
                  <a:pt x="219" y="98"/>
                </a:cubicBezTo>
                <a:cubicBezTo>
                  <a:pt x="226" y="86"/>
                  <a:pt x="221" y="70"/>
                  <a:pt x="215" y="61"/>
                </a:cubicBezTo>
                <a:cubicBezTo>
                  <a:pt x="209" y="52"/>
                  <a:pt x="200" y="46"/>
                  <a:pt x="196" y="32"/>
                </a:cubicBezTo>
                <a:cubicBezTo>
                  <a:pt x="192" y="19"/>
                  <a:pt x="210" y="0"/>
                  <a:pt x="210" y="0"/>
                </a:cubicBezTo>
                <a:cubicBezTo>
                  <a:pt x="210" y="0"/>
                  <a:pt x="192" y="8"/>
                  <a:pt x="188" y="23"/>
                </a:cubicBezTo>
                <a:cubicBezTo>
                  <a:pt x="185" y="38"/>
                  <a:pt x="193" y="47"/>
                  <a:pt x="197" y="54"/>
                </a:cubicBezTo>
                <a:cubicBezTo>
                  <a:pt x="201" y="60"/>
                  <a:pt x="211" y="72"/>
                  <a:pt x="213" y="85"/>
                </a:cubicBezTo>
                <a:close/>
              </a:path>
            </a:pathLst>
          </a:custGeom>
          <a:gradFill flip="none" rotWithShape="1">
            <a:gsLst>
              <a:gs pos="21000">
                <a:schemeClr val="bg2"/>
              </a:gs>
              <a:gs pos="50000">
                <a:schemeClr val="bg2">
                  <a:lumMod val="60000"/>
                  <a:lumOff val="40000"/>
                </a:schemeClr>
              </a:gs>
              <a:gs pos="82000">
                <a:schemeClr val="bg2"/>
              </a:gs>
            </a:gsLst>
            <a:lin ang="0" scaled="1"/>
            <a:tileRect/>
          </a:gradFill>
          <a:ln>
            <a:noFill/>
          </a:ln>
        </p:spPr>
        <p:txBody>
          <a:bodyPr vert="horz" wrap="square" lIns="121920" tIns="60960" rIns="121920" bIns="60960" numCol="1" anchor="t" anchorCtr="0" compatLnSpc="1">
            <a:prstTxWarp prst="textNoShape">
              <a:avLst/>
            </a:prstTxWarp>
          </a:bodyPr>
          <a:lstStyle/>
          <a:p>
            <a:pPr algn="r"/>
            <a:endParaRPr lang="en-US" sz="2400">
              <a:solidFill>
                <a:prstClr val="white"/>
              </a:solidFill>
            </a:endParaRPr>
          </a:p>
        </p:txBody>
      </p:sp>
      <p:grpSp>
        <p:nvGrpSpPr>
          <p:cNvPr id="3" name="Group 2"/>
          <p:cNvGrpSpPr/>
          <p:nvPr/>
        </p:nvGrpSpPr>
        <p:grpSpPr>
          <a:xfrm>
            <a:off x="7721607" y="4887134"/>
            <a:ext cx="3251200" cy="1223876"/>
            <a:chOff x="5791200" y="3665348"/>
            <a:chExt cx="2438400" cy="917907"/>
          </a:xfrm>
        </p:grpSpPr>
        <p:sp>
          <p:nvSpPr>
            <p:cNvPr id="10" name="Rectangle 22"/>
            <p:cNvSpPr>
              <a:spLocks noChangeArrowheads="1"/>
            </p:cNvSpPr>
            <p:nvPr/>
          </p:nvSpPr>
          <p:spPr bwMode="auto">
            <a:xfrm>
              <a:off x="6145283" y="3867149"/>
              <a:ext cx="1780631"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lnSpc>
                  <a:spcPct val="85000"/>
                </a:lnSpc>
                <a:spcBef>
                  <a:spcPct val="0"/>
                </a:spcBef>
                <a:spcAft>
                  <a:spcPct val="0"/>
                </a:spcAft>
              </a:pPr>
              <a:r>
                <a:rPr lang="en-US" sz="3733" dirty="0">
                  <a:latin typeface="Lato Black" pitchFamily="34" charset="0"/>
                  <a:cs typeface="Arial" pitchFamily="34" charset="0"/>
                </a:rPr>
                <a:t>Lunch Break</a:t>
              </a:r>
              <a:endParaRPr lang="en-US" sz="1467" dirty="0">
                <a:latin typeface="Lato Black" pitchFamily="34" charset="0"/>
                <a:cs typeface="Arial" pitchFamily="34" charset="0"/>
              </a:endParaRPr>
            </a:p>
          </p:txBody>
        </p:sp>
        <p:sp>
          <p:nvSpPr>
            <p:cNvPr id="11" name="Rectangle 22"/>
            <p:cNvSpPr>
              <a:spLocks noChangeArrowheads="1"/>
            </p:cNvSpPr>
            <p:nvPr/>
          </p:nvSpPr>
          <p:spPr bwMode="auto">
            <a:xfrm>
              <a:off x="6378066" y="4257644"/>
              <a:ext cx="1315072" cy="153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1333" dirty="0">
                  <a:solidFill>
                    <a:prstClr val="white"/>
                  </a:solidFill>
                  <a:latin typeface="Lato" pitchFamily="34" charset="0"/>
                  <a:cs typeface="Arial" pitchFamily="34" charset="0"/>
                </a:rPr>
                <a:t>Come Back in 60 Minutes</a:t>
              </a: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7721598" y="4026001"/>
            <a:ext cx="3251200" cy="690846"/>
            <a:chOff x="5791200" y="3019501"/>
            <a:chExt cx="2438400" cy="518135"/>
          </a:xfrm>
        </p:grpSpPr>
        <p:sp>
          <p:nvSpPr>
            <p:cNvPr id="16" name="Rectangle 22"/>
            <p:cNvSpPr>
              <a:spLocks noChangeArrowheads="1"/>
            </p:cNvSpPr>
            <p:nvPr/>
          </p:nvSpPr>
          <p:spPr bwMode="auto">
            <a:xfrm>
              <a:off x="6316218" y="3092104"/>
              <a:ext cx="179284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3200" dirty="0">
                  <a:latin typeface="Lato Light" pitchFamily="34" charset="0"/>
                  <a:cs typeface="Arial" pitchFamily="34" charset="0"/>
                </a:rPr>
                <a:t>60:00 minutes</a:t>
              </a:r>
            </a:p>
          </p:txBody>
        </p:sp>
        <p:sp>
          <p:nvSpPr>
            <p:cNvPr id="7" name="Freeform 6"/>
            <p:cNvSpPr>
              <a:spLocks noEditPoints="1"/>
            </p:cNvSpPr>
            <p:nvPr/>
          </p:nvSpPr>
          <p:spPr bwMode="auto">
            <a:xfrm>
              <a:off x="5867400" y="3168828"/>
              <a:ext cx="233765" cy="233765"/>
            </a:xfrm>
            <a:custGeom>
              <a:avLst/>
              <a:gdLst>
                <a:gd name="T0" fmla="*/ 143 w 285"/>
                <a:gd name="T1" fmla="*/ 285 h 285"/>
                <a:gd name="T2" fmla="*/ 0 w 285"/>
                <a:gd name="T3" fmla="*/ 142 h 285"/>
                <a:gd name="T4" fmla="*/ 143 w 285"/>
                <a:gd name="T5" fmla="*/ 0 h 285"/>
                <a:gd name="T6" fmla="*/ 285 w 285"/>
                <a:gd name="T7" fmla="*/ 142 h 285"/>
                <a:gd name="T8" fmla="*/ 143 w 285"/>
                <a:gd name="T9" fmla="*/ 285 h 285"/>
                <a:gd name="T10" fmla="*/ 143 w 285"/>
                <a:gd name="T11" fmla="*/ 41 h 285"/>
                <a:gd name="T12" fmla="*/ 42 w 285"/>
                <a:gd name="T13" fmla="*/ 142 h 285"/>
                <a:gd name="T14" fmla="*/ 143 w 285"/>
                <a:gd name="T15" fmla="*/ 243 h 285"/>
                <a:gd name="T16" fmla="*/ 244 w 285"/>
                <a:gd name="T17" fmla="*/ 142 h 285"/>
                <a:gd name="T18" fmla="*/ 143 w 285"/>
                <a:gd name="T19" fmla="*/ 41 h 285"/>
                <a:gd name="T20" fmla="*/ 166 w 285"/>
                <a:gd name="T21" fmla="*/ 160 h 285"/>
                <a:gd name="T22" fmla="*/ 161 w 285"/>
                <a:gd name="T23" fmla="*/ 166 h 285"/>
                <a:gd name="T24" fmla="*/ 101 w 285"/>
                <a:gd name="T25" fmla="*/ 166 h 285"/>
                <a:gd name="T26" fmla="*/ 95 w 285"/>
                <a:gd name="T27" fmla="*/ 160 h 285"/>
                <a:gd name="T28" fmla="*/ 95 w 285"/>
                <a:gd name="T29" fmla="*/ 148 h 285"/>
                <a:gd name="T30" fmla="*/ 101 w 285"/>
                <a:gd name="T31" fmla="*/ 142 h 285"/>
                <a:gd name="T32" fmla="*/ 143 w 285"/>
                <a:gd name="T33" fmla="*/ 142 h 285"/>
                <a:gd name="T34" fmla="*/ 143 w 285"/>
                <a:gd name="T35" fmla="*/ 77 h 285"/>
                <a:gd name="T36" fmla="*/ 149 w 285"/>
                <a:gd name="T37" fmla="*/ 71 h 285"/>
                <a:gd name="T38" fmla="*/ 161 w 285"/>
                <a:gd name="T39" fmla="*/ 71 h 285"/>
                <a:gd name="T40" fmla="*/ 166 w 285"/>
                <a:gd name="T41" fmla="*/ 77 h 285"/>
                <a:gd name="T42" fmla="*/ 166 w 285"/>
                <a:gd name="T43" fmla="*/ 16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85">
                  <a:moveTo>
                    <a:pt x="143" y="285"/>
                  </a:moveTo>
                  <a:cubicBezTo>
                    <a:pt x="64" y="285"/>
                    <a:pt x="0" y="221"/>
                    <a:pt x="0" y="142"/>
                  </a:cubicBezTo>
                  <a:cubicBezTo>
                    <a:pt x="0" y="64"/>
                    <a:pt x="64" y="0"/>
                    <a:pt x="143" y="0"/>
                  </a:cubicBezTo>
                  <a:cubicBezTo>
                    <a:pt x="221" y="0"/>
                    <a:pt x="285" y="64"/>
                    <a:pt x="285" y="142"/>
                  </a:cubicBezTo>
                  <a:cubicBezTo>
                    <a:pt x="285" y="221"/>
                    <a:pt x="221" y="285"/>
                    <a:pt x="143" y="285"/>
                  </a:cubicBezTo>
                  <a:close/>
                  <a:moveTo>
                    <a:pt x="143" y="41"/>
                  </a:moveTo>
                  <a:cubicBezTo>
                    <a:pt x="87" y="41"/>
                    <a:pt x="42" y="87"/>
                    <a:pt x="42" y="142"/>
                  </a:cubicBezTo>
                  <a:cubicBezTo>
                    <a:pt x="42" y="198"/>
                    <a:pt x="87" y="243"/>
                    <a:pt x="143" y="243"/>
                  </a:cubicBezTo>
                  <a:cubicBezTo>
                    <a:pt x="198" y="243"/>
                    <a:pt x="244" y="198"/>
                    <a:pt x="244" y="142"/>
                  </a:cubicBezTo>
                  <a:cubicBezTo>
                    <a:pt x="244" y="87"/>
                    <a:pt x="198" y="41"/>
                    <a:pt x="143" y="41"/>
                  </a:cubicBezTo>
                  <a:close/>
                  <a:moveTo>
                    <a:pt x="166" y="160"/>
                  </a:moveTo>
                  <a:cubicBezTo>
                    <a:pt x="166" y="164"/>
                    <a:pt x="164" y="166"/>
                    <a:pt x="161" y="166"/>
                  </a:cubicBezTo>
                  <a:cubicBezTo>
                    <a:pt x="101" y="166"/>
                    <a:pt x="101" y="166"/>
                    <a:pt x="101" y="166"/>
                  </a:cubicBezTo>
                  <a:cubicBezTo>
                    <a:pt x="98" y="166"/>
                    <a:pt x="95" y="164"/>
                    <a:pt x="95" y="160"/>
                  </a:cubicBezTo>
                  <a:cubicBezTo>
                    <a:pt x="95" y="148"/>
                    <a:pt x="95" y="148"/>
                    <a:pt x="95" y="148"/>
                  </a:cubicBezTo>
                  <a:cubicBezTo>
                    <a:pt x="95" y="145"/>
                    <a:pt x="98" y="142"/>
                    <a:pt x="101" y="142"/>
                  </a:cubicBezTo>
                  <a:cubicBezTo>
                    <a:pt x="143" y="142"/>
                    <a:pt x="143" y="142"/>
                    <a:pt x="143" y="142"/>
                  </a:cubicBezTo>
                  <a:cubicBezTo>
                    <a:pt x="143" y="77"/>
                    <a:pt x="143" y="77"/>
                    <a:pt x="143" y="77"/>
                  </a:cubicBezTo>
                  <a:cubicBezTo>
                    <a:pt x="143" y="74"/>
                    <a:pt x="145" y="71"/>
                    <a:pt x="149" y="71"/>
                  </a:cubicBezTo>
                  <a:cubicBezTo>
                    <a:pt x="161" y="71"/>
                    <a:pt x="161" y="71"/>
                    <a:pt x="161" y="71"/>
                  </a:cubicBezTo>
                  <a:cubicBezTo>
                    <a:pt x="164" y="71"/>
                    <a:pt x="166" y="74"/>
                    <a:pt x="166" y="77"/>
                  </a:cubicBezTo>
                  <a:lnTo>
                    <a:pt x="166" y="160"/>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p:nvPr/>
          </p:nvSpPr>
          <p:spPr>
            <a:xfrm>
              <a:off x="5791200" y="3019501"/>
              <a:ext cx="2438400" cy="5181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1557102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Forecasting project delivery time using Reference Class Forecasting (RCF)</a:t>
            </a:r>
          </a:p>
        </p:txBody>
      </p:sp>
      <p:sp>
        <p:nvSpPr>
          <p:cNvPr id="3" name="Text Placeholder 2"/>
          <p:cNvSpPr>
            <a:spLocks noGrp="1"/>
          </p:cNvSpPr>
          <p:nvPr>
            <p:ph type="body" idx="1"/>
          </p:nvPr>
        </p:nvSpPr>
        <p:spPr/>
        <p:txBody>
          <a:bodyPr/>
          <a:lstStyle/>
          <a:p>
            <a:r>
              <a:rPr lang="en-US" dirty="0"/>
              <a:t>How big?</a:t>
            </a:r>
          </a:p>
        </p:txBody>
      </p:sp>
    </p:spTree>
    <p:extLst>
      <p:ext uri="{BB962C8B-B14F-4D97-AF65-F5344CB8AC3E}">
        <p14:creationId xmlns:p14="http://schemas.microsoft.com/office/powerpoint/2010/main" val="2655894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rtlCol="0" anchor="ctr">
            <a:normAutofit/>
          </a:bodyPr>
          <a:lstStyle/>
          <a:p>
            <a:pPr marL="342900" indent="-342900">
              <a:buFont typeface="Arial"/>
            </a:pPr>
            <a:r>
              <a:rPr lang="en-US" dirty="0"/>
              <a:t>Forecasting process</a:t>
            </a:r>
          </a:p>
        </p:txBody>
      </p:sp>
      <p:pic>
        <p:nvPicPr>
          <p:cNvPr id="3" name="Picture 2"/>
          <p:cNvPicPr>
            <a:picLocks noChangeAspect="1"/>
          </p:cNvPicPr>
          <p:nvPr/>
        </p:nvPicPr>
        <p:blipFill>
          <a:blip r:embed="rId3"/>
          <a:stretch>
            <a:fillRect/>
          </a:stretch>
        </p:blipFill>
        <p:spPr>
          <a:xfrm>
            <a:off x="2857500" y="1417639"/>
            <a:ext cx="5716630" cy="4559827"/>
          </a:xfrm>
          <a:prstGeom prst="rect">
            <a:avLst/>
          </a:prstGeom>
        </p:spPr>
      </p:pic>
    </p:spTree>
    <p:extLst>
      <p:ext uri="{BB962C8B-B14F-4D97-AF65-F5344CB8AC3E}">
        <p14:creationId xmlns:p14="http://schemas.microsoft.com/office/powerpoint/2010/main" val="26787864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rmAutofit fontScale="90000"/>
          </a:bodyPr>
          <a:lstStyle/>
          <a:p>
            <a:r>
              <a:rPr lang="en-US" dirty="0"/>
              <a:t>Project management paradigm  believes uncertainty play a role in project management uncertainty could be eliminated by a more detailed planning.</a:t>
            </a:r>
            <a:endParaRPr lang="bg-BG" dirty="0"/>
          </a:p>
        </p:txBody>
      </p:sp>
    </p:spTree>
    <p:extLst>
      <p:ext uri="{BB962C8B-B14F-4D97-AF65-F5344CB8AC3E}">
        <p14:creationId xmlns:p14="http://schemas.microsoft.com/office/powerpoint/2010/main" val="15240455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E4F8-E219-9241-B417-9AF26DF3EDD5}"/>
              </a:ext>
            </a:extLst>
          </p:cNvPr>
          <p:cNvSpPr>
            <a:spLocks noGrp="1"/>
          </p:cNvSpPr>
          <p:nvPr>
            <p:ph type="title"/>
          </p:nvPr>
        </p:nvSpPr>
        <p:spPr/>
        <p:txBody>
          <a:bodyPr vert="horz" lIns="91440" tIns="45720" rIns="91440" bIns="45720" rtlCol="0" anchor="t">
            <a:normAutofit fontScale="90000"/>
          </a:bodyPr>
          <a:lstStyle/>
          <a:p>
            <a:r>
              <a:rPr lang="en-US" dirty="0"/>
              <a:t>We challenge the project management paradigm and suggest that for planning purposes it is better to model projects as a flow of work items through a system.</a:t>
            </a:r>
          </a:p>
        </p:txBody>
      </p:sp>
    </p:spTree>
    <p:extLst>
      <p:ext uri="{BB962C8B-B14F-4D97-AF65-F5344CB8AC3E}">
        <p14:creationId xmlns:p14="http://schemas.microsoft.com/office/powerpoint/2010/main" val="304221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forecast, Aren’t we Agile?</a:t>
            </a:r>
          </a:p>
        </p:txBody>
      </p:sp>
      <p:sp>
        <p:nvSpPr>
          <p:cNvPr id="4" name="Text Placeholder 3">
            <a:extLst>
              <a:ext uri="{FF2B5EF4-FFF2-40B4-BE49-F238E27FC236}">
                <a16:creationId xmlns:a16="http://schemas.microsoft.com/office/drawing/2014/main" id="{59FFF5C4-6611-AF4F-B01E-1AF9DD54707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94331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77AE65-F569-3845-BA99-32D94E316E84}"/>
              </a:ext>
            </a:extLst>
          </p:cNvPr>
          <p:cNvSpPr>
            <a:spLocks noGrp="1"/>
          </p:cNvSpPr>
          <p:nvPr>
            <p:ph type="title"/>
          </p:nvPr>
        </p:nvSpPr>
        <p:spPr/>
        <p:txBody>
          <a:bodyPr>
            <a:normAutofit fontScale="90000"/>
          </a:bodyPr>
          <a:lstStyle/>
          <a:p>
            <a:r>
              <a:rPr lang="en-US" dirty="0">
                <a:latin typeface="Arial" charset="0"/>
              </a:rPr>
              <a:t>A project is a batch of work items each one representing independent customer value that must be delivered on or before due date.</a:t>
            </a:r>
            <a:endParaRPr lang="en-US" dirty="0"/>
          </a:p>
        </p:txBody>
      </p:sp>
    </p:spTree>
    <p:extLst>
      <p:ext uri="{BB962C8B-B14F-4D97-AF65-F5344CB8AC3E}">
        <p14:creationId xmlns:p14="http://schemas.microsoft.com/office/powerpoint/2010/main" val="36576931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rmAutofit fontScale="90000"/>
          </a:bodyPr>
          <a:lstStyle/>
          <a:p>
            <a:r>
              <a:rPr lang="en-US" dirty="0"/>
              <a:t>We don’t try to estimate the size of the work items. There are only two "sizes" - “Small Enough" and “Too Big". "Too big" should be split and not allowed to enter the backlog.</a:t>
            </a:r>
            <a:endParaRPr lang="bg-BG" dirty="0"/>
          </a:p>
        </p:txBody>
      </p:sp>
    </p:spTree>
    <p:extLst>
      <p:ext uri="{BB962C8B-B14F-4D97-AF65-F5344CB8AC3E}">
        <p14:creationId xmlns:p14="http://schemas.microsoft.com/office/powerpoint/2010/main" val="14079745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720891"/>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Reference class forecasting</a:t>
            </a:r>
            <a:endParaRPr lang="bg-BG" sz="4400" dirty="0">
              <a:latin typeface="+mj-lt"/>
              <a:ea typeface="+mj-ea"/>
              <a:cs typeface="+mj-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864" y="1691920"/>
            <a:ext cx="2726017" cy="3636155"/>
          </a:xfrm>
          <a:prstGeom prst="rect">
            <a:avLst/>
          </a:prstGeom>
        </p:spPr>
      </p:pic>
      <p:sp>
        <p:nvSpPr>
          <p:cNvPr id="5" name="Rectangle 4"/>
          <p:cNvSpPr/>
          <p:nvPr/>
        </p:nvSpPr>
        <p:spPr>
          <a:xfrm>
            <a:off x="5427354" y="2006747"/>
            <a:ext cx="4983474" cy="2866710"/>
          </a:xfrm>
          <a:prstGeom prst="rect">
            <a:avLst/>
          </a:prstGeom>
          <a:noFill/>
        </p:spPr>
        <p:txBody>
          <a:bodyPr wrap="square" lIns="65306" tIns="32653" rIns="65306" bIns="32653" rtlCol="0">
            <a:spAutoFit/>
          </a:bodyPr>
          <a:lstStyle/>
          <a:p>
            <a:r>
              <a:rPr lang="en-US" sz="2600" dirty="0"/>
              <a:t>Reference class forecasting promises more accuracy in forecasts by taking an "outside view" on the project being forecasted based on knowledge about actual performance in a reference class of comparable projects. </a:t>
            </a:r>
          </a:p>
        </p:txBody>
      </p:sp>
      <p:sp>
        <p:nvSpPr>
          <p:cNvPr id="3" name="Rectangle 2"/>
          <p:cNvSpPr/>
          <p:nvPr/>
        </p:nvSpPr>
        <p:spPr>
          <a:xfrm>
            <a:off x="2423598" y="5498057"/>
            <a:ext cx="2241489" cy="419887"/>
          </a:xfrm>
          <a:prstGeom prst="rect">
            <a:avLst/>
          </a:prstGeom>
        </p:spPr>
        <p:txBody>
          <a:bodyPr wrap="none" lIns="65306" tIns="32653" rIns="65306" bIns="32653">
            <a:spAutoFit/>
          </a:bodyPr>
          <a:lstStyle/>
          <a:p>
            <a:r>
              <a:rPr lang="en-US" sz="2300" dirty="0"/>
              <a:t>Daniel </a:t>
            </a:r>
            <a:r>
              <a:rPr lang="en-US" sz="2300" dirty="0" err="1"/>
              <a:t>Kahneman</a:t>
            </a:r>
            <a:endParaRPr lang="bg-BG" sz="2300" dirty="0"/>
          </a:p>
        </p:txBody>
      </p:sp>
    </p:spTree>
    <p:extLst>
      <p:ext uri="{BB962C8B-B14F-4D97-AF65-F5344CB8AC3E}">
        <p14:creationId xmlns:p14="http://schemas.microsoft.com/office/powerpoint/2010/main" val="8061410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03B26E-2F6C-184B-9AAD-83C07101C12A}"/>
              </a:ext>
            </a:extLst>
          </p:cNvPr>
          <p:cNvSpPr>
            <a:spLocks noGrp="1"/>
          </p:cNvSpPr>
          <p:nvPr>
            <p:ph type="title"/>
          </p:nvPr>
        </p:nvSpPr>
        <p:spPr/>
        <p:txBody>
          <a:bodyPr/>
          <a:lstStyle/>
          <a:p>
            <a:r>
              <a:rPr lang="en-US" dirty="0"/>
              <a:t>Reference class forecasting</a:t>
            </a:r>
          </a:p>
        </p:txBody>
      </p:sp>
      <p:sp>
        <p:nvSpPr>
          <p:cNvPr id="3" name="Text Placeholder 2"/>
          <p:cNvSpPr>
            <a:spLocks noGrp="1"/>
          </p:cNvSpPr>
          <p:nvPr>
            <p:ph idx="1"/>
          </p:nvPr>
        </p:nvSpPr>
        <p:spPr/>
        <p:txBody>
          <a:bodyPr>
            <a:normAutofit fontScale="92500"/>
          </a:bodyPr>
          <a:lstStyle/>
          <a:p>
            <a:pPr marL="408165" indent="-408165">
              <a:buFont typeface="Arial" panose="020B0604020202020204" pitchFamily="34" charset="0"/>
              <a:buChar char="•"/>
            </a:pPr>
            <a:r>
              <a:rPr lang="en-US" dirty="0"/>
              <a:t>Identification of a relevant reference class of past, similar projects. The class must be broad enough to be statistically meaningful but narrow enough to be comparable with the specific project.</a:t>
            </a:r>
            <a:br>
              <a:rPr lang="en-US" dirty="0"/>
            </a:br>
            <a:endParaRPr lang="en-US" dirty="0"/>
          </a:p>
          <a:p>
            <a:pPr marL="408165" indent="-408165">
              <a:buFont typeface="Arial" panose="020B0604020202020204" pitchFamily="34" charset="0"/>
              <a:buChar char="•"/>
            </a:pPr>
            <a:r>
              <a:rPr lang="en-US" dirty="0"/>
              <a:t>Establishing a probability distribution for the selected reference class. </a:t>
            </a:r>
            <a:br>
              <a:rPr lang="en-US" dirty="0"/>
            </a:br>
            <a:endParaRPr lang="en-US" dirty="0"/>
          </a:p>
          <a:p>
            <a:pPr marL="408165" indent="-408165">
              <a:buFont typeface="Arial" panose="020B0604020202020204" pitchFamily="34" charset="0"/>
              <a:buChar char="•"/>
            </a:pPr>
            <a:r>
              <a:rPr lang="en-US" dirty="0"/>
              <a:t>Comparing the new project with the reference class distribution, in order to establish the most likely outcome for the new project.</a:t>
            </a:r>
          </a:p>
        </p:txBody>
      </p:sp>
    </p:spTree>
    <p:extLst>
      <p:ext uri="{BB962C8B-B14F-4D97-AF65-F5344CB8AC3E}">
        <p14:creationId xmlns:p14="http://schemas.microsoft.com/office/powerpoint/2010/main" val="31911732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A5D800-1CF5-9749-95F8-E737F7D748B2}"/>
              </a:ext>
            </a:extLst>
          </p:cNvPr>
          <p:cNvSpPr>
            <a:spLocks noGrp="1"/>
          </p:cNvSpPr>
          <p:nvPr>
            <p:ph type="title"/>
          </p:nvPr>
        </p:nvSpPr>
        <p:spPr/>
        <p:txBody>
          <a:bodyPr>
            <a:normAutofit fontScale="90000"/>
          </a:bodyPr>
          <a:lstStyle/>
          <a:p>
            <a:r>
              <a:rPr lang="en-US" b="1" cap="all" dirty="0"/>
              <a:t>Identification of a reference class of similar projects</a:t>
            </a:r>
            <a:endParaRPr lang="en-US" dirty="0"/>
          </a:p>
        </p:txBody>
      </p:sp>
      <p:grpSp>
        <p:nvGrpSpPr>
          <p:cNvPr id="6" name="Group 5"/>
          <p:cNvGrpSpPr/>
          <p:nvPr/>
        </p:nvGrpSpPr>
        <p:grpSpPr>
          <a:xfrm>
            <a:off x="2261269" y="2543176"/>
            <a:ext cx="6739855" cy="2849666"/>
            <a:chOff x="280120" y="2856384"/>
            <a:chExt cx="12025336" cy="442515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250" y="3575544"/>
              <a:ext cx="3506790" cy="31521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20" y="3072408"/>
              <a:ext cx="5612176" cy="420913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719" y="2856384"/>
              <a:ext cx="4434737" cy="4267944"/>
            </a:xfrm>
            <a:prstGeom prst="rect">
              <a:avLst/>
            </a:prstGeom>
          </p:spPr>
        </p:pic>
      </p:grpSp>
    </p:spTree>
    <p:extLst>
      <p:ext uri="{BB962C8B-B14F-4D97-AF65-F5344CB8AC3E}">
        <p14:creationId xmlns:p14="http://schemas.microsoft.com/office/powerpoint/2010/main" val="37368080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738" y="3125860"/>
            <a:ext cx="1882201" cy="1691866"/>
          </a:xfrm>
          <a:prstGeom prst="rect">
            <a:avLst/>
          </a:prstGeom>
        </p:spPr>
      </p:pic>
      <p:sp>
        <p:nvSpPr>
          <p:cNvPr id="8" name="Title 7">
            <a:extLst>
              <a:ext uri="{FF2B5EF4-FFF2-40B4-BE49-F238E27FC236}">
                <a16:creationId xmlns:a16="http://schemas.microsoft.com/office/drawing/2014/main" id="{4B2B14D1-D2C1-184D-A269-5B7342B9E244}"/>
              </a:ext>
            </a:extLst>
          </p:cNvPr>
          <p:cNvSpPr>
            <a:spLocks noGrp="1"/>
          </p:cNvSpPr>
          <p:nvPr>
            <p:ph type="title"/>
          </p:nvPr>
        </p:nvSpPr>
        <p:spPr/>
        <p:txBody>
          <a:bodyPr/>
          <a:lstStyle/>
          <a:p>
            <a:r>
              <a:rPr lang="en-US" dirty="0"/>
              <a:t>Are the Team structures comparable?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1898" y="1664305"/>
            <a:ext cx="2661649" cy="44087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7305" y="2281992"/>
            <a:ext cx="4644432" cy="3245291"/>
          </a:xfrm>
          <a:prstGeom prst="rect">
            <a:avLst/>
          </a:prstGeom>
        </p:spPr>
      </p:pic>
    </p:spTree>
    <p:extLst>
      <p:ext uri="{BB962C8B-B14F-4D97-AF65-F5344CB8AC3E}">
        <p14:creationId xmlns:p14="http://schemas.microsoft.com/office/powerpoint/2010/main" val="7853998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B0EB42-BD78-C74A-8D10-3F4264215A19}"/>
              </a:ext>
            </a:extLst>
          </p:cNvPr>
          <p:cNvSpPr>
            <a:spLocks noGrp="1"/>
          </p:cNvSpPr>
          <p:nvPr>
            <p:ph type="title"/>
          </p:nvPr>
        </p:nvSpPr>
        <p:spPr/>
        <p:txBody>
          <a:bodyPr/>
          <a:lstStyle/>
          <a:p>
            <a:r>
              <a:rPr lang="en-US" dirty="0"/>
              <a:t>Are the Technologies used comparable?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653" y="2297447"/>
            <a:ext cx="3649177" cy="36491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304" y="3120395"/>
            <a:ext cx="4217611" cy="180724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4629" y="3120395"/>
            <a:ext cx="1754400" cy="1576989"/>
          </a:xfrm>
          <a:prstGeom prst="rect">
            <a:avLst/>
          </a:prstGeom>
        </p:spPr>
      </p:pic>
    </p:spTree>
    <p:extLst>
      <p:ext uri="{BB962C8B-B14F-4D97-AF65-F5344CB8AC3E}">
        <p14:creationId xmlns:p14="http://schemas.microsoft.com/office/powerpoint/2010/main" val="17507250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421" y="2896743"/>
            <a:ext cx="2365977" cy="2126721"/>
          </a:xfrm>
          <a:prstGeom prst="rect">
            <a:avLst/>
          </a:prstGeom>
        </p:spPr>
      </p:pic>
      <p:sp>
        <p:nvSpPr>
          <p:cNvPr id="5" name="Title 4">
            <a:extLst>
              <a:ext uri="{FF2B5EF4-FFF2-40B4-BE49-F238E27FC236}">
                <a16:creationId xmlns:a16="http://schemas.microsoft.com/office/drawing/2014/main" id="{DF42EA23-0951-1241-9261-DBF4D19CC4FB}"/>
              </a:ext>
            </a:extLst>
          </p:cNvPr>
          <p:cNvSpPr>
            <a:spLocks noGrp="1"/>
          </p:cNvSpPr>
          <p:nvPr>
            <p:ph type="title"/>
          </p:nvPr>
        </p:nvSpPr>
        <p:spPr/>
        <p:txBody>
          <a:bodyPr/>
          <a:lstStyle/>
          <a:p>
            <a:r>
              <a:rPr lang="en-US" dirty="0"/>
              <a:t>Are the Development processes comparable?</a:t>
            </a:r>
          </a:p>
        </p:txBody>
      </p:sp>
      <p:pic>
        <p:nvPicPr>
          <p:cNvPr id="4" name="Picture 10" descr="http://blog.vtc.com/wp-content/uploads/2012/12/pm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954" y="3405851"/>
            <a:ext cx="3114334" cy="113951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2689" y="3405852"/>
            <a:ext cx="2938364" cy="1367675"/>
          </a:xfrm>
          <a:prstGeom prst="rect">
            <a:avLst/>
          </a:prstGeom>
        </p:spPr>
      </p:pic>
    </p:spTree>
    <p:extLst>
      <p:ext uri="{BB962C8B-B14F-4D97-AF65-F5344CB8AC3E}">
        <p14:creationId xmlns:p14="http://schemas.microsoft.com/office/powerpoint/2010/main" val="39612782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013" y="2993571"/>
            <a:ext cx="2201387" cy="1978776"/>
          </a:xfrm>
          <a:prstGeom prst="rect">
            <a:avLst/>
          </a:prstGeom>
        </p:spPr>
      </p:pic>
      <p:sp>
        <p:nvSpPr>
          <p:cNvPr id="5" name="Title 4">
            <a:extLst>
              <a:ext uri="{FF2B5EF4-FFF2-40B4-BE49-F238E27FC236}">
                <a16:creationId xmlns:a16="http://schemas.microsoft.com/office/drawing/2014/main" id="{937BFC0F-23AF-F94E-937D-F1BAC2DB4DDF}"/>
              </a:ext>
            </a:extLst>
          </p:cNvPr>
          <p:cNvSpPr>
            <a:spLocks noGrp="1"/>
          </p:cNvSpPr>
          <p:nvPr>
            <p:ph type="title"/>
          </p:nvPr>
        </p:nvSpPr>
        <p:spPr/>
        <p:txBody>
          <a:bodyPr/>
          <a:lstStyle/>
          <a:p>
            <a:r>
              <a:rPr lang="en-US" dirty="0"/>
              <a:t>Are the Client types comparable?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707" y="1885973"/>
            <a:ext cx="3343229" cy="2507421"/>
          </a:xfrm>
          <a:prstGeom prst="rect">
            <a:avLst/>
          </a:prstGeom>
        </p:spPr>
      </p:pic>
      <p:sp>
        <p:nvSpPr>
          <p:cNvPr id="6" name="Rectangle 5"/>
          <p:cNvSpPr/>
          <p:nvPr/>
        </p:nvSpPr>
        <p:spPr>
          <a:xfrm>
            <a:off x="2598470" y="6251248"/>
            <a:ext cx="7355103" cy="619942"/>
          </a:xfrm>
          <a:prstGeom prst="rect">
            <a:avLst/>
          </a:prstGeom>
        </p:spPr>
        <p:txBody>
          <a:bodyPr wrap="square" lIns="65306" tIns="32653" rIns="65306" bIns="32653">
            <a:spAutoFit/>
          </a:bodyPr>
          <a:lstStyle/>
          <a:p>
            <a:r>
              <a:rPr lang="en-US" dirty="0"/>
              <a:t>http://blog.7geese.com/2013/07/04/7-reasons-why-i-decided-to-work-for-a-startup/</a:t>
            </a:r>
            <a:endParaRPr lang="bg-BG"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080" y="3634737"/>
            <a:ext cx="3644876" cy="2412050"/>
          </a:xfrm>
          <a:prstGeom prst="rect">
            <a:avLst/>
          </a:prstGeom>
        </p:spPr>
      </p:pic>
    </p:spTree>
    <p:extLst>
      <p:ext uri="{BB962C8B-B14F-4D97-AF65-F5344CB8AC3E}">
        <p14:creationId xmlns:p14="http://schemas.microsoft.com/office/powerpoint/2010/main" val="11048776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750" y="3084938"/>
            <a:ext cx="1972151" cy="1772720"/>
          </a:xfrm>
          <a:prstGeom prst="rect">
            <a:avLst/>
          </a:prstGeom>
        </p:spPr>
      </p:pic>
      <p:sp>
        <p:nvSpPr>
          <p:cNvPr id="5" name="Title 4">
            <a:extLst>
              <a:ext uri="{FF2B5EF4-FFF2-40B4-BE49-F238E27FC236}">
                <a16:creationId xmlns:a16="http://schemas.microsoft.com/office/drawing/2014/main" id="{DCE4F9C7-9AC6-9044-98E7-4DD34823D0D6}"/>
              </a:ext>
            </a:extLst>
          </p:cNvPr>
          <p:cNvSpPr>
            <a:spLocks noGrp="1"/>
          </p:cNvSpPr>
          <p:nvPr>
            <p:ph type="title"/>
          </p:nvPr>
        </p:nvSpPr>
        <p:spPr/>
        <p:txBody>
          <a:bodyPr/>
          <a:lstStyle/>
          <a:p>
            <a:r>
              <a:rPr lang="en-US" dirty="0"/>
              <a:t>Are the Business domains comparable?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652" y="2606052"/>
            <a:ext cx="3782674" cy="261424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950" y="3377232"/>
            <a:ext cx="3394663" cy="1188132"/>
          </a:xfrm>
          <a:prstGeom prst="rect">
            <a:avLst/>
          </a:prstGeom>
        </p:spPr>
      </p:pic>
      <p:sp>
        <p:nvSpPr>
          <p:cNvPr id="6" name="Rectangle 5"/>
          <p:cNvSpPr/>
          <p:nvPr/>
        </p:nvSpPr>
        <p:spPr>
          <a:xfrm>
            <a:off x="4707275" y="5945002"/>
            <a:ext cx="3325069" cy="342943"/>
          </a:xfrm>
          <a:prstGeom prst="rect">
            <a:avLst/>
          </a:prstGeom>
        </p:spPr>
        <p:txBody>
          <a:bodyPr wrap="none" lIns="65306" tIns="32653" rIns="65306" bIns="32653">
            <a:spAutoFit/>
          </a:bodyPr>
          <a:lstStyle/>
          <a:p>
            <a:r>
              <a:rPr lang="en-US" dirty="0"/>
              <a:t>http://www.mindoceantech.com/</a:t>
            </a:r>
            <a:endParaRPr lang="bg-BG" dirty="0"/>
          </a:p>
        </p:txBody>
      </p:sp>
    </p:spTree>
    <p:extLst>
      <p:ext uri="{BB962C8B-B14F-4D97-AF65-F5344CB8AC3E}">
        <p14:creationId xmlns:p14="http://schemas.microsoft.com/office/powerpoint/2010/main" val="3834108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8FBC-4A9F-0A48-90E5-A6B8567CDDF0}"/>
              </a:ext>
            </a:extLst>
          </p:cNvPr>
          <p:cNvSpPr>
            <a:spLocks noGrp="1"/>
          </p:cNvSpPr>
          <p:nvPr>
            <p:ph type="title"/>
          </p:nvPr>
        </p:nvSpPr>
        <p:spPr/>
        <p:txBody>
          <a:bodyPr>
            <a:normAutofit fontScale="90000"/>
          </a:bodyPr>
          <a:lstStyle/>
          <a:p>
            <a:r>
              <a:rPr lang="en-US" dirty="0"/>
              <a:t>“The greatest loss of time is delay and expectation, which depend upon the future. We let go the present, which we have in our power, and look forward to that which depends upon chance, and so </a:t>
            </a:r>
            <a:r>
              <a:rPr lang="en-US" b="1" dirty="0"/>
              <a:t>relinquish a certainty for an uncertainty</a:t>
            </a:r>
            <a:r>
              <a:rPr lang="en-US" dirty="0"/>
              <a:t>.” Lucius </a:t>
            </a:r>
            <a:r>
              <a:rPr lang="en-US" dirty="0" err="1"/>
              <a:t>Annaeus</a:t>
            </a:r>
            <a:r>
              <a:rPr lang="en-US" dirty="0"/>
              <a:t> Seneca </a:t>
            </a:r>
          </a:p>
        </p:txBody>
      </p:sp>
    </p:spTree>
    <p:extLst>
      <p:ext uri="{BB962C8B-B14F-4D97-AF65-F5344CB8AC3E}">
        <p14:creationId xmlns:p14="http://schemas.microsoft.com/office/powerpoint/2010/main" val="14814811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lnSpc>
                <a:spcPct val="150000"/>
              </a:lnSpc>
            </a:pPr>
            <a:r>
              <a:rPr lang="en-US" dirty="0"/>
              <a:t>Establishing a probability distribution for the selected reference class</a:t>
            </a:r>
            <a:endParaRPr lang="bg-BG" dirty="0"/>
          </a:p>
        </p:txBody>
      </p:sp>
    </p:spTree>
    <p:extLst>
      <p:ext uri="{BB962C8B-B14F-4D97-AF65-F5344CB8AC3E}">
        <p14:creationId xmlns:p14="http://schemas.microsoft.com/office/powerpoint/2010/main" val="37384025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88244-C735-DA4F-BA30-C7A39A5056EE}"/>
              </a:ext>
            </a:extLst>
          </p:cNvPr>
          <p:cNvSpPr>
            <a:spLocks noGrp="1"/>
          </p:cNvSpPr>
          <p:nvPr>
            <p:ph type="title"/>
          </p:nvPr>
        </p:nvSpPr>
        <p:spPr/>
        <p:txBody>
          <a:bodyPr/>
          <a:lstStyle/>
          <a:p>
            <a:r>
              <a:rPr lang="en-US" dirty="0"/>
              <a:t>What metric will be used in the forecast?</a:t>
            </a:r>
          </a:p>
        </p:txBody>
      </p:sp>
      <p:sp>
        <p:nvSpPr>
          <p:cNvPr id="4" name="Content Placeholder 3">
            <a:extLst>
              <a:ext uri="{FF2B5EF4-FFF2-40B4-BE49-F238E27FC236}">
                <a16:creationId xmlns:a16="http://schemas.microsoft.com/office/drawing/2014/main" id="{3CCA59F1-B7EE-A446-965D-914C3B6FFE23}"/>
              </a:ext>
            </a:extLst>
          </p:cNvPr>
          <p:cNvSpPr>
            <a:spLocks noGrp="1"/>
          </p:cNvSpPr>
          <p:nvPr>
            <p:ph idx="1"/>
          </p:nvPr>
        </p:nvSpPr>
        <p:spPr/>
        <p:txBody>
          <a:bodyPr/>
          <a:lstStyle/>
          <a:p>
            <a:pPr>
              <a:lnSpc>
                <a:spcPct val="80000"/>
              </a:lnSpc>
            </a:pPr>
            <a:r>
              <a:rPr lang="en-US" dirty="0"/>
              <a:t>The metric should allow us:</a:t>
            </a:r>
          </a:p>
          <a:p>
            <a:pPr>
              <a:lnSpc>
                <a:spcPct val="80000"/>
              </a:lnSpc>
            </a:pPr>
            <a:endParaRPr lang="en-US" altLang="en-US" dirty="0"/>
          </a:p>
          <a:p>
            <a:pPr lvl="1">
              <a:lnSpc>
                <a:spcPct val="80000"/>
              </a:lnSpc>
            </a:pPr>
            <a:r>
              <a:rPr lang="en-US" dirty="0"/>
              <a:t>to take an “outside view” on the development system that worked on the project</a:t>
            </a:r>
            <a:endParaRPr lang="en-US" altLang="en-US" b="1" dirty="0"/>
          </a:p>
          <a:p>
            <a:pPr>
              <a:lnSpc>
                <a:spcPct val="80000"/>
              </a:lnSpc>
            </a:pPr>
            <a:endParaRPr lang="en-US" altLang="en-US" dirty="0"/>
          </a:p>
          <a:p>
            <a:pPr lvl="1">
              <a:lnSpc>
                <a:spcPct val="80000"/>
              </a:lnSpc>
            </a:pPr>
            <a:r>
              <a:rPr lang="en-US" dirty="0"/>
              <a:t>calculating delivery time</a:t>
            </a:r>
            <a:endParaRPr lang="en-US" altLang="en-US" dirty="0"/>
          </a:p>
          <a:p>
            <a:pPr>
              <a:lnSpc>
                <a:spcPct val="80000"/>
              </a:lnSpc>
            </a:pPr>
            <a:endParaRPr lang="en-US" altLang="en-US" dirty="0"/>
          </a:p>
          <a:p>
            <a:pPr lvl="1"/>
            <a:r>
              <a:rPr lang="en-US" dirty="0"/>
              <a:t>make sense from client’s perspective</a:t>
            </a:r>
            <a:r>
              <a:rPr lang="en-US" altLang="en-US" dirty="0"/>
              <a:t>. </a:t>
            </a:r>
          </a:p>
          <a:p>
            <a:endParaRPr lang="en-US" dirty="0"/>
          </a:p>
        </p:txBody>
      </p:sp>
    </p:spTree>
    <p:extLst>
      <p:ext uri="{BB962C8B-B14F-4D97-AF65-F5344CB8AC3E}">
        <p14:creationId xmlns:p14="http://schemas.microsoft.com/office/powerpoint/2010/main" val="38581332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44167" y="1554682"/>
            <a:ext cx="7715143" cy="3343229"/>
            <a:chOff x="1792288" y="3576464"/>
            <a:chExt cx="10801200" cy="4680520"/>
          </a:xfrm>
        </p:grpSpPr>
        <p:sp>
          <p:nvSpPr>
            <p:cNvPr id="3" name="Rectangle 2"/>
            <p:cNvSpPr/>
            <p:nvPr/>
          </p:nvSpPr>
          <p:spPr>
            <a:xfrm>
              <a:off x="3805019" y="5203902"/>
              <a:ext cx="5739983" cy="1615827"/>
            </a:xfrm>
            <a:prstGeom prst="rect">
              <a:avLst/>
            </a:prstGeom>
          </p:spPr>
          <p:txBody>
            <a:bodyPr wrap="none">
              <a:spAutoFit/>
            </a:bodyPr>
            <a:lstStyle/>
            <a:p>
              <a:r>
                <a:rPr lang="en-US" sz="6900" b="1" dirty="0" err="1"/>
                <a:t>Takt</a:t>
              </a:r>
              <a:r>
                <a:rPr lang="en-US" sz="6900" b="1" dirty="0"/>
                <a:t> Time!</a:t>
              </a:r>
              <a:endParaRPr lang="bg-BG" sz="6900" b="1" dirty="0"/>
            </a:p>
          </p:txBody>
        </p:sp>
        <p:sp>
          <p:nvSpPr>
            <p:cNvPr id="4" name="Explosion 2 3"/>
            <p:cNvSpPr/>
            <p:nvPr/>
          </p:nvSpPr>
          <p:spPr>
            <a:xfrm>
              <a:off x="1792288" y="3576464"/>
              <a:ext cx="10801200" cy="4680520"/>
            </a:xfrm>
            <a:prstGeom prst="irregularSeal2">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spTree>
    <p:extLst>
      <p:ext uri="{BB962C8B-B14F-4D97-AF65-F5344CB8AC3E}">
        <p14:creationId xmlns:p14="http://schemas.microsoft.com/office/powerpoint/2010/main" val="35556055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26728" y="84276"/>
            <a:ext cx="8886048" cy="2123658"/>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Inter-Departure Time (IDT) is the time between two successive deliveries</a:t>
            </a:r>
            <a:endParaRPr lang="bg-BG" sz="4400" dirty="0">
              <a:latin typeface="+mj-lt"/>
              <a:ea typeface="+mj-ea"/>
              <a:cs typeface="+mj-cs"/>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446" y="2796666"/>
            <a:ext cx="8722356" cy="25366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Down Arrow Callout 4"/>
          <p:cNvSpPr/>
          <p:nvPr/>
        </p:nvSpPr>
        <p:spPr>
          <a:xfrm>
            <a:off x="6198869" y="2179454"/>
            <a:ext cx="1080120" cy="498840"/>
          </a:xfrm>
          <a:prstGeom prst="downArrow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r>
              <a:rPr lang="en-US" sz="1400" dirty="0"/>
              <a:t>IDT = 0 days</a:t>
            </a:r>
            <a:endParaRPr lang="bg-BG" sz="1400" dirty="0"/>
          </a:p>
        </p:txBody>
      </p:sp>
      <p:sp>
        <p:nvSpPr>
          <p:cNvPr id="4" name="Right Arrow Callout 3"/>
          <p:cNvSpPr/>
          <p:nvPr/>
        </p:nvSpPr>
        <p:spPr>
          <a:xfrm>
            <a:off x="3832891" y="3216149"/>
            <a:ext cx="1637180" cy="435429"/>
          </a:xfrm>
          <a:prstGeom prst="rightArrow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r>
              <a:rPr lang="en-US" sz="1400" dirty="0"/>
              <a:t>IDT = 0 days</a:t>
            </a:r>
            <a:endParaRPr lang="bg-BG" sz="1400" dirty="0"/>
          </a:p>
        </p:txBody>
      </p:sp>
      <p:sp>
        <p:nvSpPr>
          <p:cNvPr id="7" name="Right Arrow Callout 6"/>
          <p:cNvSpPr/>
          <p:nvPr/>
        </p:nvSpPr>
        <p:spPr>
          <a:xfrm>
            <a:off x="1721447" y="3651578"/>
            <a:ext cx="1648537" cy="413396"/>
          </a:xfrm>
          <a:prstGeom prst="rightArrow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r>
              <a:rPr lang="en-US" sz="1400" dirty="0"/>
              <a:t>IDT = 5 days</a:t>
            </a:r>
            <a:endParaRPr lang="bg-BG" sz="1400" dirty="0"/>
          </a:p>
        </p:txBody>
      </p:sp>
      <p:sp>
        <p:nvSpPr>
          <p:cNvPr id="8" name="Right Arrow Callout 7"/>
          <p:cNvSpPr/>
          <p:nvPr/>
        </p:nvSpPr>
        <p:spPr>
          <a:xfrm>
            <a:off x="3893043" y="3847260"/>
            <a:ext cx="1637180" cy="435429"/>
          </a:xfrm>
          <a:prstGeom prst="rightArrow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r>
              <a:rPr lang="en-US" sz="1400" dirty="0"/>
              <a:t>IDT = 7 days</a:t>
            </a:r>
            <a:endParaRPr lang="bg-BG" sz="1400" dirty="0"/>
          </a:p>
        </p:txBody>
      </p:sp>
      <p:sp>
        <p:nvSpPr>
          <p:cNvPr id="6" name="Flowchart: Process 5"/>
          <p:cNvSpPr/>
          <p:nvPr/>
        </p:nvSpPr>
        <p:spPr>
          <a:xfrm>
            <a:off x="2392732" y="5625552"/>
            <a:ext cx="7663709" cy="462909"/>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r>
              <a:rPr lang="en-US" sz="2300" dirty="0"/>
              <a:t>Project delivery time (T) = 5 + 7 + 2 + 2 + 1 + 5 = 22 days</a:t>
            </a:r>
            <a:endParaRPr lang="bg-BG" sz="2300" dirty="0"/>
          </a:p>
        </p:txBody>
      </p:sp>
    </p:spTree>
    <p:extLst>
      <p:ext uri="{BB962C8B-B14F-4D97-AF65-F5344CB8AC3E}">
        <p14:creationId xmlns:p14="http://schemas.microsoft.com/office/powerpoint/2010/main" val="274194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P spid="8" grpId="0" animBg="1"/>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54795" y="4859061"/>
            <a:ext cx="7097931" cy="989282"/>
          </a:xfrm>
          <a:prstGeom prst="rect">
            <a:avLst/>
          </a:prstGeom>
        </p:spPr>
        <p:txBody>
          <a:bodyPr wrap="square" lIns="65306" tIns="32653" rIns="65306" bIns="32653">
            <a:spAutoFit/>
          </a:bodyPr>
          <a:lstStyle/>
          <a:p>
            <a:pPr marL="326532" indent="-326532">
              <a:buFont typeface="Arial" panose="020B0604020202020204" pitchFamily="34" charset="0"/>
              <a:buChar char="•"/>
            </a:pPr>
            <a:r>
              <a:rPr lang="en-US" sz="2000" dirty="0"/>
              <a:t>T is the time period over which the project was delivered</a:t>
            </a:r>
          </a:p>
          <a:p>
            <a:pPr marL="326532" indent="-326532">
              <a:buFont typeface="Arial" panose="020B0604020202020204" pitchFamily="34" charset="0"/>
              <a:buChar char="•"/>
            </a:pPr>
            <a:r>
              <a:rPr lang="en-US" sz="2000" dirty="0"/>
              <a:t>IDT is the inter-departure time or the time between two successive deliveries</a:t>
            </a:r>
          </a:p>
        </p:txBody>
      </p:sp>
      <p:pic>
        <p:nvPicPr>
          <p:cNvPr id="5" name="Picture 4"/>
          <p:cNvPicPr>
            <a:picLocks noChangeAspect="1"/>
          </p:cNvPicPr>
          <p:nvPr/>
        </p:nvPicPr>
        <p:blipFill>
          <a:blip r:embed="rId3"/>
          <a:stretch>
            <a:fillRect/>
          </a:stretch>
        </p:blipFill>
        <p:spPr>
          <a:xfrm>
            <a:off x="1629349" y="2554617"/>
            <a:ext cx="8890000" cy="1079500"/>
          </a:xfrm>
          <a:prstGeom prst="rect">
            <a:avLst/>
          </a:prstGeom>
        </p:spPr>
      </p:pic>
      <p:sp>
        <p:nvSpPr>
          <p:cNvPr id="2" name="Title 1">
            <a:extLst>
              <a:ext uri="{FF2B5EF4-FFF2-40B4-BE49-F238E27FC236}">
                <a16:creationId xmlns:a16="http://schemas.microsoft.com/office/drawing/2014/main" id="{68DFA936-CF56-3148-81D1-7760DB881653}"/>
              </a:ext>
            </a:extLst>
          </p:cNvPr>
          <p:cNvSpPr>
            <a:spLocks noGrp="1"/>
          </p:cNvSpPr>
          <p:nvPr>
            <p:ph type="title"/>
          </p:nvPr>
        </p:nvSpPr>
        <p:spPr/>
        <p:txBody>
          <a:bodyPr/>
          <a:lstStyle/>
          <a:p>
            <a:r>
              <a:rPr lang="en-US" dirty="0"/>
              <a:t>Delivery time (T)</a:t>
            </a:r>
          </a:p>
        </p:txBody>
      </p:sp>
    </p:spTree>
    <p:extLst>
      <p:ext uri="{BB962C8B-B14F-4D97-AF65-F5344CB8AC3E}">
        <p14:creationId xmlns:p14="http://schemas.microsoft.com/office/powerpoint/2010/main" val="28101164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43C0B6-D0CB-CA41-B215-5F589F383977}"/>
              </a:ext>
            </a:extLst>
          </p:cNvPr>
          <p:cNvPicPr>
            <a:picLocks noChangeAspect="1"/>
          </p:cNvPicPr>
          <p:nvPr/>
        </p:nvPicPr>
        <p:blipFill>
          <a:blip r:embed="rId3"/>
          <a:stretch>
            <a:fillRect/>
          </a:stretch>
        </p:blipFill>
        <p:spPr>
          <a:xfrm>
            <a:off x="1304144" y="344773"/>
            <a:ext cx="9979367" cy="5581301"/>
          </a:xfrm>
          <a:prstGeom prst="rect">
            <a:avLst/>
          </a:prstGeom>
        </p:spPr>
      </p:pic>
    </p:spTree>
    <p:extLst>
      <p:ext uri="{BB962C8B-B14F-4D97-AF65-F5344CB8AC3E}">
        <p14:creationId xmlns:p14="http://schemas.microsoft.com/office/powerpoint/2010/main" val="1726544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455" y="2075327"/>
            <a:ext cx="7149366" cy="1292662"/>
          </a:xfrm>
        </p:spPr>
        <p:txBody>
          <a:bodyPr wrap="square">
            <a:spAutoFit/>
          </a:bodyPr>
          <a:lstStyle/>
          <a:p>
            <a:pPr algn="ctr"/>
            <a:r>
              <a:rPr lang="en-US" sz="3900" b="0" cap="none" dirty="0" err="1"/>
              <a:t>Takt</a:t>
            </a:r>
            <a:r>
              <a:rPr lang="en-US" sz="3900" b="0" cap="none" dirty="0"/>
              <a:t> Time is the </a:t>
            </a:r>
            <a:r>
              <a:rPr lang="en-US" sz="3900" cap="none" dirty="0"/>
              <a:t>average</a:t>
            </a:r>
            <a:r>
              <a:rPr lang="en-US" sz="3900" b="0" cap="none" dirty="0"/>
              <a:t> time between two successive deliveries </a:t>
            </a:r>
            <a:endParaRPr lang="bg-BG" sz="3900" b="0" cap="none" dirty="0"/>
          </a:p>
        </p:txBody>
      </p:sp>
      <p:sp>
        <p:nvSpPr>
          <p:cNvPr id="3" name="Round Diagonal Corner Rectangle 2"/>
          <p:cNvSpPr/>
          <p:nvPr/>
        </p:nvSpPr>
        <p:spPr>
          <a:xfrm>
            <a:off x="2539456" y="1763203"/>
            <a:ext cx="7457971" cy="2314543"/>
          </a:xfrm>
          <a:prstGeom prst="round2DiagRect">
            <a:avLst/>
          </a:prstGeom>
          <a:noFill/>
          <a:ln w="41275">
            <a:solidFill>
              <a:srgbClr val="C00000"/>
            </a:solidFill>
          </a:ln>
          <a:effectLst>
            <a:innerShdw blurRad="152400" dist="50800" dir="6600000">
              <a:prstClr val="black">
                <a:alpha val="54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bg-BG"/>
          </a:p>
        </p:txBody>
      </p:sp>
    </p:spTree>
    <p:extLst>
      <p:ext uri="{BB962C8B-B14F-4D97-AF65-F5344CB8AC3E}">
        <p14:creationId xmlns:p14="http://schemas.microsoft.com/office/powerpoint/2010/main" val="4379356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95601" y="4354818"/>
            <a:ext cx="7097931" cy="989282"/>
          </a:xfrm>
          <a:prstGeom prst="rect">
            <a:avLst/>
          </a:prstGeom>
        </p:spPr>
        <p:txBody>
          <a:bodyPr wrap="square" lIns="65306" tIns="32653" rIns="65306" bIns="32653">
            <a:spAutoFit/>
          </a:bodyPr>
          <a:lstStyle/>
          <a:p>
            <a:pPr marL="326532" indent="-326532">
              <a:buFont typeface="Arial" panose="020B0604020202020204" pitchFamily="34" charset="0"/>
              <a:buChar char="•"/>
            </a:pPr>
            <a:r>
              <a:rPr lang="en-US" sz="2000" i="1" dirty="0"/>
              <a:t>T</a:t>
            </a:r>
            <a:r>
              <a:rPr lang="en-US" sz="2000" dirty="0"/>
              <a:t> is the time period over which the project was delivered</a:t>
            </a:r>
          </a:p>
          <a:p>
            <a:pPr marL="326532" indent="-326532">
              <a:buFont typeface="Arial" panose="020B0604020202020204" pitchFamily="34" charset="0"/>
              <a:buChar char="•"/>
            </a:pPr>
            <a:r>
              <a:rPr lang="en-US" sz="2000" i="1" dirty="0"/>
              <a:t>N</a:t>
            </a:r>
            <a:r>
              <a:rPr lang="en-US" sz="2000" dirty="0"/>
              <a:t> is the number of items to be delivered in period [0,T]</a:t>
            </a:r>
            <a:endParaRPr lang="en-US" sz="2000" i="1" dirty="0"/>
          </a:p>
          <a:p>
            <a:pPr marL="326532" indent="-326532">
              <a:buFont typeface="Arial" panose="020B0604020202020204" pitchFamily="34" charset="0"/>
              <a:buChar char="•"/>
            </a:pPr>
            <a:r>
              <a:rPr lang="en-US" sz="2000" i="1" dirty="0"/>
              <a:t>TT</a:t>
            </a:r>
            <a:r>
              <a:rPr lang="en-US" sz="2000" dirty="0"/>
              <a:t> is the </a:t>
            </a:r>
            <a:r>
              <a:rPr lang="en-US" sz="2000" dirty="0" err="1"/>
              <a:t>Takt</a:t>
            </a:r>
            <a:r>
              <a:rPr lang="en-US" sz="2000" dirty="0"/>
              <a:t> Time for period [0,T]</a:t>
            </a:r>
          </a:p>
        </p:txBody>
      </p:sp>
      <p:pic>
        <p:nvPicPr>
          <p:cNvPr id="3" name="Picture 2"/>
          <p:cNvPicPr>
            <a:picLocks noChangeAspect="1"/>
          </p:cNvPicPr>
          <p:nvPr/>
        </p:nvPicPr>
        <p:blipFill>
          <a:blip r:embed="rId3"/>
          <a:stretch>
            <a:fillRect/>
          </a:stretch>
        </p:blipFill>
        <p:spPr>
          <a:xfrm>
            <a:off x="2547035" y="2503184"/>
            <a:ext cx="6553802" cy="1533869"/>
          </a:xfrm>
          <a:prstGeom prst="rect">
            <a:avLst/>
          </a:prstGeom>
        </p:spPr>
      </p:pic>
      <p:sp>
        <p:nvSpPr>
          <p:cNvPr id="4" name="Title 3">
            <a:extLst>
              <a:ext uri="{FF2B5EF4-FFF2-40B4-BE49-F238E27FC236}">
                <a16:creationId xmlns:a16="http://schemas.microsoft.com/office/drawing/2014/main" id="{FC0B7036-7CEB-9142-9E41-831F976A92B1}"/>
              </a:ext>
            </a:extLst>
          </p:cNvPr>
          <p:cNvSpPr>
            <a:spLocks noGrp="1"/>
          </p:cNvSpPr>
          <p:nvPr>
            <p:ph type="title"/>
          </p:nvPr>
        </p:nvSpPr>
        <p:spPr/>
        <p:txBody>
          <a:bodyPr>
            <a:normAutofit/>
          </a:bodyPr>
          <a:lstStyle/>
          <a:p>
            <a:r>
              <a:rPr lang="en-US" dirty="0"/>
              <a:t>Takt Time (TT)</a:t>
            </a:r>
          </a:p>
        </p:txBody>
      </p:sp>
    </p:spTree>
    <p:extLst>
      <p:ext uri="{BB962C8B-B14F-4D97-AF65-F5344CB8AC3E}">
        <p14:creationId xmlns:p14="http://schemas.microsoft.com/office/powerpoint/2010/main" val="39253942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78390" y="3120395"/>
            <a:ext cx="8486657" cy="1519999"/>
          </a:xfrm>
          <a:prstGeom prst="rect">
            <a:avLst/>
          </a:prstGeom>
        </p:spPr>
      </p:pic>
      <p:sp>
        <p:nvSpPr>
          <p:cNvPr id="5" name="Title 4">
            <a:extLst>
              <a:ext uri="{FF2B5EF4-FFF2-40B4-BE49-F238E27FC236}">
                <a16:creationId xmlns:a16="http://schemas.microsoft.com/office/drawing/2014/main" id="{24397480-A7C0-A246-9DBC-33E728E7E620}"/>
              </a:ext>
            </a:extLst>
          </p:cNvPr>
          <p:cNvSpPr>
            <a:spLocks noGrp="1"/>
          </p:cNvSpPr>
          <p:nvPr>
            <p:ph type="title"/>
          </p:nvPr>
        </p:nvSpPr>
        <p:spPr/>
        <p:txBody>
          <a:bodyPr>
            <a:normAutofit/>
          </a:bodyPr>
          <a:lstStyle/>
          <a:p>
            <a:r>
              <a:rPr lang="en-US" dirty="0"/>
              <a:t>TT calculation</a:t>
            </a:r>
          </a:p>
        </p:txBody>
      </p:sp>
    </p:spTree>
    <p:extLst>
      <p:ext uri="{BB962C8B-B14F-4D97-AF65-F5344CB8AC3E}">
        <p14:creationId xmlns:p14="http://schemas.microsoft.com/office/powerpoint/2010/main" val="8994110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8321" y="3518711"/>
            <a:ext cx="8647846" cy="600164"/>
          </a:xfrm>
          <a:prstGeom prst="rect">
            <a:avLst/>
          </a:prstGeom>
          <a:noFill/>
        </p:spPr>
        <p:txBody>
          <a:bodyPr wrap="square" rtlCol="0">
            <a:spAutoFit/>
          </a:bodyPr>
          <a:lstStyle/>
          <a:p>
            <a:r>
              <a:rPr lang="en-US" sz="3300" i="1" dirty="0"/>
              <a:t>T = N x TT = 10 stories x 2.2 days/story = 22 days</a:t>
            </a:r>
          </a:p>
        </p:txBody>
      </p:sp>
      <p:sp>
        <p:nvSpPr>
          <p:cNvPr id="2" name="Title 1">
            <a:extLst>
              <a:ext uri="{FF2B5EF4-FFF2-40B4-BE49-F238E27FC236}">
                <a16:creationId xmlns:a16="http://schemas.microsoft.com/office/drawing/2014/main" id="{40E7665F-C8A2-A241-874D-8CB3A2AD78B1}"/>
              </a:ext>
            </a:extLst>
          </p:cNvPr>
          <p:cNvSpPr>
            <a:spLocks noGrp="1"/>
          </p:cNvSpPr>
          <p:nvPr>
            <p:ph type="title"/>
          </p:nvPr>
        </p:nvSpPr>
        <p:spPr/>
        <p:txBody>
          <a:bodyPr/>
          <a:lstStyle/>
          <a:p>
            <a:r>
              <a:rPr lang="en-US" dirty="0"/>
              <a:t>Project Delivery time</a:t>
            </a:r>
          </a:p>
        </p:txBody>
      </p:sp>
    </p:spTree>
    <p:extLst>
      <p:ext uri="{BB962C8B-B14F-4D97-AF65-F5344CB8AC3E}">
        <p14:creationId xmlns:p14="http://schemas.microsoft.com/office/powerpoint/2010/main" val="2501264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nSpc>
                <a:spcPct val="150000"/>
              </a:lnSpc>
            </a:pPr>
            <a:r>
              <a:rPr lang="en-US" b="0" cap="none" dirty="0"/>
              <a:t>Clients come to us with an </a:t>
            </a:r>
            <a:r>
              <a:rPr lang="en-US" cap="none" dirty="0"/>
              <a:t>idea for a new product</a:t>
            </a:r>
            <a:r>
              <a:rPr lang="en-US" b="0" cap="none" dirty="0"/>
              <a:t> and they always ask the questions - how long will it take and how much will it cost us to deliver? They need a </a:t>
            </a:r>
            <a:r>
              <a:rPr lang="en-US" cap="none" dirty="0"/>
              <a:t>delivery date</a:t>
            </a:r>
            <a:r>
              <a:rPr lang="en-US" b="0" cap="none" dirty="0"/>
              <a:t> and a </a:t>
            </a:r>
            <a:r>
              <a:rPr lang="en-US" cap="none" dirty="0"/>
              <a:t>budget estimate</a:t>
            </a:r>
            <a:r>
              <a:rPr lang="en-US" b="0" cap="none" dirty="0"/>
              <a:t>. </a:t>
            </a:r>
          </a:p>
        </p:txBody>
      </p:sp>
    </p:spTree>
    <p:extLst>
      <p:ext uri="{BB962C8B-B14F-4D97-AF65-F5344CB8AC3E}">
        <p14:creationId xmlns:p14="http://schemas.microsoft.com/office/powerpoint/2010/main" val="36502335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38430" y="4663423"/>
            <a:ext cx="7097931" cy="989282"/>
          </a:xfrm>
          <a:prstGeom prst="rect">
            <a:avLst/>
          </a:prstGeom>
        </p:spPr>
        <p:txBody>
          <a:bodyPr wrap="square" lIns="65306" tIns="32653" rIns="65306" bIns="32653">
            <a:spAutoFit/>
          </a:bodyPr>
          <a:lstStyle/>
          <a:p>
            <a:pPr marL="326532" indent="-326532">
              <a:buFont typeface="Arial" panose="020B0604020202020204" pitchFamily="34" charset="0"/>
              <a:buChar char="•"/>
            </a:pPr>
            <a:r>
              <a:rPr lang="en-US" sz="2000" b="1" i="1" dirty="0"/>
              <a:t>T</a:t>
            </a:r>
            <a:r>
              <a:rPr lang="en-US" sz="2000" dirty="0"/>
              <a:t> is the time period over which the project will be delivered </a:t>
            </a:r>
          </a:p>
          <a:p>
            <a:pPr marL="326532" indent="-326532">
              <a:buFont typeface="Arial" panose="020B0604020202020204" pitchFamily="34" charset="0"/>
              <a:buChar char="•"/>
            </a:pPr>
            <a:r>
              <a:rPr lang="en-US" sz="2000" b="1" i="1" dirty="0"/>
              <a:t>N</a:t>
            </a:r>
            <a:r>
              <a:rPr lang="en-US" sz="2000" dirty="0"/>
              <a:t> is the number of items to be delivered in period [0,T]</a:t>
            </a:r>
          </a:p>
          <a:p>
            <a:pPr marL="326532" indent="-326532">
              <a:buFont typeface="Arial" panose="020B0604020202020204" pitchFamily="34" charset="0"/>
              <a:buChar char="•"/>
            </a:pPr>
            <a:r>
              <a:rPr lang="en-US" sz="2000" b="1" i="1" dirty="0"/>
              <a:t>TT</a:t>
            </a:r>
            <a:r>
              <a:rPr lang="en-US" sz="2000" dirty="0"/>
              <a:t> is the </a:t>
            </a:r>
            <a:r>
              <a:rPr lang="en-US" sz="2000" dirty="0" err="1"/>
              <a:t>Takt</a:t>
            </a:r>
            <a:r>
              <a:rPr lang="en-US" sz="2000" dirty="0"/>
              <a:t> Time for period [0,T]</a:t>
            </a:r>
          </a:p>
        </p:txBody>
      </p:sp>
      <p:pic>
        <p:nvPicPr>
          <p:cNvPr id="6" name="Picture 5"/>
          <p:cNvPicPr>
            <a:picLocks noChangeAspect="1"/>
          </p:cNvPicPr>
          <p:nvPr/>
        </p:nvPicPr>
        <p:blipFill>
          <a:blip r:embed="rId3"/>
          <a:stretch>
            <a:fillRect/>
          </a:stretch>
        </p:blipFill>
        <p:spPr>
          <a:xfrm>
            <a:off x="3369984" y="2606051"/>
            <a:ext cx="4751331" cy="1250350"/>
          </a:xfrm>
          <a:prstGeom prst="rect">
            <a:avLst/>
          </a:prstGeom>
        </p:spPr>
      </p:pic>
      <p:sp>
        <p:nvSpPr>
          <p:cNvPr id="4" name="Title 3">
            <a:extLst>
              <a:ext uri="{FF2B5EF4-FFF2-40B4-BE49-F238E27FC236}">
                <a16:creationId xmlns:a16="http://schemas.microsoft.com/office/drawing/2014/main" id="{D722D085-7A2A-2041-8FF6-D3616E661776}"/>
              </a:ext>
            </a:extLst>
          </p:cNvPr>
          <p:cNvSpPr>
            <a:spLocks noGrp="1"/>
          </p:cNvSpPr>
          <p:nvPr>
            <p:ph type="title"/>
          </p:nvPr>
        </p:nvSpPr>
        <p:spPr/>
        <p:txBody>
          <a:bodyPr/>
          <a:lstStyle/>
          <a:p>
            <a:r>
              <a:rPr lang="en-US" dirty="0"/>
              <a:t>Project Delivery time</a:t>
            </a:r>
          </a:p>
        </p:txBody>
      </p:sp>
    </p:spTree>
    <p:extLst>
      <p:ext uri="{BB962C8B-B14F-4D97-AF65-F5344CB8AC3E}">
        <p14:creationId xmlns:p14="http://schemas.microsoft.com/office/powerpoint/2010/main" val="13974369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0019F-ECE2-6740-9286-013FDBCA7007}"/>
              </a:ext>
            </a:extLst>
          </p:cNvPr>
          <p:cNvSpPr>
            <a:spLocks noGrp="1"/>
          </p:cNvSpPr>
          <p:nvPr>
            <p:ph type="title"/>
          </p:nvPr>
        </p:nvSpPr>
        <p:spPr/>
        <p:txBody>
          <a:bodyPr>
            <a:normAutofit fontScale="90000"/>
          </a:bodyPr>
          <a:lstStyle/>
          <a:p>
            <a:r>
              <a:rPr lang="en-US" dirty="0"/>
              <a:t>We should NOT use the Takt Time as a single number but a distribution of the Takt Time instead!</a:t>
            </a:r>
          </a:p>
        </p:txBody>
      </p:sp>
    </p:spTree>
    <p:extLst>
      <p:ext uri="{BB962C8B-B14F-4D97-AF65-F5344CB8AC3E}">
        <p14:creationId xmlns:p14="http://schemas.microsoft.com/office/powerpoint/2010/main" val="16385421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54A9A-746C-4C40-9043-8EB19A5B2C71}"/>
              </a:ext>
            </a:extLst>
          </p:cNvPr>
          <p:cNvSpPr>
            <a:spLocks noGrp="1"/>
          </p:cNvSpPr>
          <p:nvPr>
            <p:ph type="title"/>
          </p:nvPr>
        </p:nvSpPr>
        <p:spPr/>
        <p:txBody>
          <a:bodyPr/>
          <a:lstStyle/>
          <a:p>
            <a:r>
              <a:rPr lang="en-US" altLang="en-US" dirty="0"/>
              <a:t>Bootstrapping</a:t>
            </a:r>
            <a:endParaRPr lang="en-US" dirty="0"/>
          </a:p>
        </p:txBody>
      </p:sp>
      <p:sp>
        <p:nvSpPr>
          <p:cNvPr id="3" name="Text Placeholder 2"/>
          <p:cNvSpPr>
            <a:spLocks noGrp="1"/>
          </p:cNvSpPr>
          <p:nvPr>
            <p:ph idx="1"/>
          </p:nvPr>
        </p:nvSpPr>
        <p:spPr/>
        <p:txBody>
          <a:bodyPr>
            <a:normAutofit fontScale="85000" lnSpcReduction="20000"/>
          </a:bodyPr>
          <a:lstStyle/>
          <a:p>
            <a:pPr marL="408165" indent="-408165">
              <a:lnSpc>
                <a:spcPct val="80000"/>
              </a:lnSpc>
              <a:buFont typeface="Arial" panose="020B0604020202020204" pitchFamily="34" charset="0"/>
              <a:buChar char="•"/>
            </a:pPr>
            <a:r>
              <a:rPr lang="en-US" altLang="en-US" dirty="0"/>
              <a:t>Introduced by Bradley </a:t>
            </a:r>
            <a:r>
              <a:rPr lang="en-US" altLang="en-US" dirty="0" err="1"/>
              <a:t>Efron</a:t>
            </a:r>
            <a:r>
              <a:rPr lang="en-US" altLang="en-US" dirty="0"/>
              <a:t> in 1979</a:t>
            </a:r>
          </a:p>
          <a:p>
            <a:pPr marL="408165" indent="-408165">
              <a:lnSpc>
                <a:spcPct val="80000"/>
              </a:lnSpc>
              <a:buFont typeface="Arial" panose="020B0604020202020204" pitchFamily="34" charset="0"/>
              <a:buChar char="•"/>
            </a:pPr>
            <a:endParaRPr lang="en-US" altLang="en-US" dirty="0"/>
          </a:p>
          <a:p>
            <a:pPr marL="408165" indent="-408165">
              <a:lnSpc>
                <a:spcPct val="80000"/>
              </a:lnSpc>
              <a:buFont typeface="Arial" panose="020B0604020202020204" pitchFamily="34" charset="0"/>
              <a:buChar char="•"/>
            </a:pPr>
            <a:r>
              <a:rPr lang="en-US" altLang="en-US" dirty="0"/>
              <a:t>Based on the assumption that a random sample is a good representation of the unknown population.</a:t>
            </a:r>
          </a:p>
          <a:p>
            <a:pPr marL="408165" indent="-408165">
              <a:lnSpc>
                <a:spcPct val="80000"/>
              </a:lnSpc>
              <a:buFont typeface="Arial" panose="020B0604020202020204" pitchFamily="34" charset="0"/>
              <a:buChar char="•"/>
            </a:pPr>
            <a:endParaRPr lang="en-US" altLang="en-US" dirty="0"/>
          </a:p>
          <a:p>
            <a:pPr marL="408165" indent="-408165">
              <a:lnSpc>
                <a:spcPct val="80000"/>
              </a:lnSpc>
              <a:buFont typeface="Arial" panose="020B0604020202020204" pitchFamily="34" charset="0"/>
              <a:buChar char="•"/>
            </a:pPr>
            <a:r>
              <a:rPr lang="en-US" altLang="en-US" dirty="0"/>
              <a:t>Done by repeatedly re-sampling a dataset with replacement, calculating the statistic of interest and recording its distribution.</a:t>
            </a:r>
          </a:p>
          <a:p>
            <a:pPr marL="408165" indent="-408165">
              <a:lnSpc>
                <a:spcPct val="80000"/>
              </a:lnSpc>
              <a:buFont typeface="Arial" panose="020B0604020202020204" pitchFamily="34" charset="0"/>
              <a:buChar char="•"/>
            </a:pPr>
            <a:endParaRPr lang="en-US" altLang="en-US" dirty="0"/>
          </a:p>
          <a:p>
            <a:pPr marL="408165" indent="-408165">
              <a:buFont typeface="Arial" panose="020B0604020202020204" pitchFamily="34" charset="0"/>
              <a:buChar char="•"/>
            </a:pPr>
            <a:r>
              <a:rPr lang="en-US" altLang="en-US" dirty="0"/>
              <a:t>Does not replace or add to the original data. </a:t>
            </a:r>
          </a:p>
          <a:p>
            <a:pPr marL="408165" indent="-408165">
              <a:buFont typeface="Arial" panose="020B0604020202020204" pitchFamily="34" charset="0"/>
              <a:buChar char="•"/>
            </a:pPr>
            <a:endParaRPr lang="en-US" altLang="en-US" dirty="0"/>
          </a:p>
          <a:p>
            <a:pPr marL="408165" indent="-408165">
              <a:buFont typeface="Arial" panose="020B0604020202020204" pitchFamily="34" charset="0"/>
              <a:buChar char="•"/>
            </a:pPr>
            <a:r>
              <a:rPr lang="en-US" altLang="en-US" dirty="0"/>
              <a:t>Bootstrap distributions usually approximate the shape, spread, and bias of the actual sampling distribution.</a:t>
            </a:r>
          </a:p>
        </p:txBody>
      </p:sp>
    </p:spTree>
    <p:extLst>
      <p:ext uri="{BB962C8B-B14F-4D97-AF65-F5344CB8AC3E}">
        <p14:creationId xmlns:p14="http://schemas.microsoft.com/office/powerpoint/2010/main" val="17383201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2E3C-C554-E54D-B5F7-BB62A811F3D6}"/>
              </a:ext>
            </a:extLst>
          </p:cNvPr>
          <p:cNvSpPr>
            <a:spLocks noGrp="1"/>
          </p:cNvSpPr>
          <p:nvPr>
            <p:ph type="title"/>
          </p:nvPr>
        </p:nvSpPr>
        <p:spPr/>
        <p:txBody>
          <a:bodyPr/>
          <a:lstStyle/>
          <a:p>
            <a:r>
              <a:rPr lang="en-US" dirty="0"/>
              <a:t>Bootstrapping the distribution of Takt Time</a:t>
            </a:r>
          </a:p>
        </p:txBody>
      </p:sp>
      <p:sp>
        <p:nvSpPr>
          <p:cNvPr id="3" name="Text Placeholder 2"/>
          <p:cNvSpPr>
            <a:spLocks noGrp="1"/>
          </p:cNvSpPr>
          <p:nvPr>
            <p:ph idx="1"/>
          </p:nvPr>
        </p:nvSpPr>
        <p:spPr/>
        <p:txBody>
          <a:bodyPr>
            <a:normAutofit fontScale="92500" lnSpcReduction="20000"/>
          </a:bodyPr>
          <a:lstStyle/>
          <a:p>
            <a:pPr marL="530615" indent="-530615">
              <a:buFont typeface="+mj-lt"/>
              <a:buAutoNum type="arabicPeriod"/>
            </a:pPr>
            <a:r>
              <a:rPr lang="en-GB" altLang="en-US" dirty="0"/>
              <a:t>Have </a:t>
            </a:r>
            <a:r>
              <a:rPr lang="en-US" dirty="0"/>
              <a:t>Inter-Departure Time (</a:t>
            </a:r>
            <a:r>
              <a:rPr lang="en-US" b="1" i="1" dirty="0"/>
              <a:t>IDT</a:t>
            </a:r>
            <a:r>
              <a:rPr lang="en-US" dirty="0"/>
              <a:t>)</a:t>
            </a:r>
            <a:r>
              <a:rPr lang="en-GB" altLang="en-US" dirty="0"/>
              <a:t> sample of size n </a:t>
            </a:r>
          </a:p>
          <a:p>
            <a:pPr marL="530615" indent="-530615">
              <a:buFont typeface="+mj-lt"/>
              <a:buAutoNum type="arabicPeriod"/>
            </a:pPr>
            <a:r>
              <a:rPr lang="en-US" dirty="0"/>
              <a:t>Have the number of work items delivered (</a:t>
            </a:r>
            <a:r>
              <a:rPr lang="en-US" b="1" i="1" dirty="0"/>
              <a:t>N</a:t>
            </a:r>
            <a:r>
              <a:rPr lang="en-US" dirty="0"/>
              <a:t>)</a:t>
            </a:r>
          </a:p>
          <a:p>
            <a:pPr marL="530615" indent="-530615">
              <a:buFont typeface="+mj-lt"/>
              <a:buAutoNum type="arabicPeriod"/>
            </a:pPr>
            <a:r>
              <a:rPr lang="en-US" dirty="0"/>
              <a:t>Draw </a:t>
            </a:r>
            <a:r>
              <a:rPr lang="en-US" b="1" i="1" dirty="0"/>
              <a:t>n</a:t>
            </a:r>
            <a:r>
              <a:rPr lang="en-US" dirty="0"/>
              <a:t> number of observations             </a:t>
            </a:r>
            <a:r>
              <a:rPr lang="en-GB" altLang="en-US" dirty="0"/>
              <a:t>with replacement from the sample from step 1</a:t>
            </a:r>
          </a:p>
          <a:p>
            <a:pPr marL="530615" indent="-530615">
              <a:buFont typeface="+mj-lt"/>
              <a:buAutoNum type="arabicPeriod"/>
            </a:pPr>
            <a:r>
              <a:rPr lang="en-GB" altLang="en-US" dirty="0"/>
              <a:t>Calculate Project Delivery time (</a:t>
            </a:r>
            <a:r>
              <a:rPr lang="en-GB" altLang="en-US" b="1" i="1" dirty="0"/>
              <a:t>T</a:t>
            </a:r>
            <a:r>
              <a:rPr lang="en-GB" altLang="en-US" dirty="0"/>
              <a:t>) for the sample from step 2 using </a:t>
            </a:r>
          </a:p>
          <a:p>
            <a:pPr marL="530615" indent="-530615">
              <a:buFont typeface="+mj-lt"/>
              <a:buAutoNum type="arabicPeriod"/>
            </a:pPr>
            <a:r>
              <a:rPr lang="en-GB" altLang="en-US" dirty="0"/>
              <a:t>Calculate </a:t>
            </a:r>
            <a:r>
              <a:rPr lang="en-GB" altLang="en-US" dirty="0" err="1"/>
              <a:t>Takt</a:t>
            </a:r>
            <a:r>
              <a:rPr lang="en-GB" altLang="en-US" dirty="0"/>
              <a:t> Time (</a:t>
            </a:r>
            <a:r>
              <a:rPr lang="en-GB" altLang="en-US" b="1" i="1" dirty="0"/>
              <a:t>TT</a:t>
            </a:r>
            <a:r>
              <a:rPr lang="en-GB" altLang="en-US" dirty="0"/>
              <a:t>) by </a:t>
            </a:r>
            <a:r>
              <a:rPr lang="en-GB" altLang="en-US" b="1" i="1" dirty="0"/>
              <a:t>TT=T/N</a:t>
            </a:r>
            <a:r>
              <a:rPr lang="en-GB" altLang="en-US" dirty="0"/>
              <a:t> using </a:t>
            </a:r>
            <a:r>
              <a:rPr lang="en-GB" altLang="en-US" b="1" i="1" dirty="0"/>
              <a:t>T</a:t>
            </a:r>
            <a:r>
              <a:rPr lang="en-GB" altLang="en-US" dirty="0"/>
              <a:t> from step 4 </a:t>
            </a:r>
            <a:r>
              <a:rPr lang="en-US" dirty="0"/>
              <a:t>and </a:t>
            </a:r>
            <a:r>
              <a:rPr lang="en-US" b="1" i="1" dirty="0"/>
              <a:t>N</a:t>
            </a:r>
            <a:r>
              <a:rPr lang="en-US" dirty="0"/>
              <a:t> from step 2</a:t>
            </a:r>
            <a:endParaRPr lang="en-GB" altLang="en-US" dirty="0"/>
          </a:p>
          <a:p>
            <a:pPr marL="530615" indent="-530615">
              <a:buFont typeface="+mj-lt"/>
              <a:buAutoNum type="arabicPeriod"/>
            </a:pPr>
            <a:r>
              <a:rPr lang="en-GB" altLang="en-US" dirty="0"/>
              <a:t>Repeat many times</a:t>
            </a:r>
          </a:p>
          <a:p>
            <a:pPr marL="530615" indent="-530615">
              <a:buFont typeface="+mj-lt"/>
              <a:buAutoNum type="arabicPeriod"/>
            </a:pPr>
            <a:r>
              <a:rPr lang="en-GB" altLang="en-US" dirty="0"/>
              <a:t>Prepare distribution for Takt Time (</a:t>
            </a:r>
            <a:r>
              <a:rPr lang="en-GB" altLang="en-US" b="1" i="1" dirty="0"/>
              <a:t>TT</a:t>
            </a:r>
            <a:r>
              <a:rPr lang="en-GB" altLang="en-US" dirty="0"/>
              <a:t>) </a:t>
            </a:r>
          </a:p>
        </p:txBody>
      </p:sp>
      <p:pic>
        <p:nvPicPr>
          <p:cNvPr id="6" name="Picture 5"/>
          <p:cNvPicPr>
            <a:picLocks noChangeAspect="1"/>
          </p:cNvPicPr>
          <p:nvPr/>
        </p:nvPicPr>
        <p:blipFill>
          <a:blip r:embed="rId3"/>
          <a:stretch>
            <a:fillRect/>
          </a:stretch>
        </p:blipFill>
        <p:spPr>
          <a:xfrm>
            <a:off x="6229351" y="2588981"/>
            <a:ext cx="881062" cy="381177"/>
          </a:xfrm>
          <a:prstGeom prst="rect">
            <a:avLst/>
          </a:prstGeom>
        </p:spPr>
      </p:pic>
      <p:pic>
        <p:nvPicPr>
          <p:cNvPr id="5" name="Picture 4"/>
          <p:cNvPicPr>
            <a:picLocks noChangeAspect="1"/>
          </p:cNvPicPr>
          <p:nvPr/>
        </p:nvPicPr>
        <p:blipFill>
          <a:blip r:embed="rId4"/>
          <a:stretch>
            <a:fillRect/>
          </a:stretch>
        </p:blipFill>
        <p:spPr>
          <a:xfrm>
            <a:off x="2035520" y="3722583"/>
            <a:ext cx="1522456" cy="514344"/>
          </a:xfrm>
          <a:prstGeom prst="rect">
            <a:avLst/>
          </a:prstGeom>
        </p:spPr>
      </p:pic>
    </p:spTree>
    <p:extLst>
      <p:ext uri="{BB962C8B-B14F-4D97-AF65-F5344CB8AC3E}">
        <p14:creationId xmlns:p14="http://schemas.microsoft.com/office/powerpoint/2010/main" val="39629988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2804206" y="1430126"/>
            <a:ext cx="6892194" cy="4783389"/>
          </a:xfrm>
          <a:prstGeom prst="rect">
            <a:avLst/>
          </a:prstGeom>
          <a:noFill/>
        </p:spPr>
      </p:pic>
      <p:sp>
        <p:nvSpPr>
          <p:cNvPr id="3" name="TextBox 2"/>
          <p:cNvSpPr txBox="1"/>
          <p:nvPr/>
        </p:nvSpPr>
        <p:spPr>
          <a:xfrm>
            <a:off x="1524000" y="147053"/>
            <a:ext cx="8892480" cy="1420161"/>
          </a:xfrm>
          <a:prstGeom prst="rect">
            <a:avLst/>
          </a:prstGeom>
        </p:spPr>
        <p:txBody>
          <a:bodyPr vert="horz" lIns="91440" tIns="45720" rIns="91440" bIns="45720" rtlCol="0" anchor="ctr">
            <a:normAutofit/>
          </a:bodyPr>
          <a:lstStyle>
            <a:lvl1pPr algn="ctr">
              <a:spcBef>
                <a:spcPct val="0"/>
              </a:spcBef>
              <a:buNone/>
              <a:defRPr sz="4400">
                <a:latin typeface="+mj-lt"/>
                <a:ea typeface="+mj-ea"/>
                <a:cs typeface="+mj-cs"/>
              </a:defRPr>
            </a:lvl1pPr>
          </a:lstStyle>
          <a:p>
            <a:endParaRPr lang="en-US" dirty="0"/>
          </a:p>
        </p:txBody>
      </p:sp>
      <p:sp>
        <p:nvSpPr>
          <p:cNvPr id="5" name="Title 4">
            <a:extLst>
              <a:ext uri="{FF2B5EF4-FFF2-40B4-BE49-F238E27FC236}">
                <a16:creationId xmlns:a16="http://schemas.microsoft.com/office/drawing/2014/main" id="{2F6C85A5-DACD-B047-A832-2CD3E44EE95A}"/>
              </a:ext>
            </a:extLst>
          </p:cNvPr>
          <p:cNvSpPr>
            <a:spLocks noGrp="1"/>
          </p:cNvSpPr>
          <p:nvPr>
            <p:ph type="title"/>
          </p:nvPr>
        </p:nvSpPr>
        <p:spPr/>
        <p:txBody>
          <a:bodyPr/>
          <a:lstStyle/>
          <a:p>
            <a:r>
              <a:rPr lang="en-US" dirty="0"/>
              <a:t>Example: Bootstrapping Takt Time (</a:t>
            </a:r>
            <a:r>
              <a:rPr lang="en-US" b="1" i="1" dirty="0"/>
              <a:t>TT</a:t>
            </a:r>
            <a:r>
              <a:rPr lang="en-US" dirty="0"/>
              <a:t>)</a:t>
            </a:r>
          </a:p>
        </p:txBody>
      </p:sp>
    </p:spTree>
    <p:extLst>
      <p:ext uri="{BB962C8B-B14F-4D97-AF65-F5344CB8AC3E}">
        <p14:creationId xmlns:p14="http://schemas.microsoft.com/office/powerpoint/2010/main" val="42087003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041" y="2322393"/>
            <a:ext cx="3895271" cy="30611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130" y="2348880"/>
            <a:ext cx="4576042" cy="30414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a:extLst>
              <a:ext uri="{FF2B5EF4-FFF2-40B4-BE49-F238E27FC236}">
                <a16:creationId xmlns:a16="http://schemas.microsoft.com/office/drawing/2014/main" id="{A2F17B21-B238-DE44-B384-C41A88A0299F}"/>
              </a:ext>
            </a:extLst>
          </p:cNvPr>
          <p:cNvSpPr>
            <a:spLocks noGrp="1"/>
          </p:cNvSpPr>
          <p:nvPr>
            <p:ph type="title"/>
          </p:nvPr>
        </p:nvSpPr>
        <p:spPr/>
        <p:txBody>
          <a:bodyPr/>
          <a:lstStyle/>
          <a:p>
            <a:r>
              <a:rPr lang="en-US" dirty="0"/>
              <a:t>Result: Takt Time (</a:t>
            </a:r>
            <a:r>
              <a:rPr lang="en-US" b="1" i="1" dirty="0"/>
              <a:t>TT</a:t>
            </a:r>
            <a:r>
              <a:rPr lang="en-US" dirty="0"/>
              <a:t>) distribution</a:t>
            </a:r>
          </a:p>
        </p:txBody>
      </p:sp>
    </p:spTree>
    <p:extLst>
      <p:ext uri="{BB962C8B-B14F-4D97-AF65-F5344CB8AC3E}">
        <p14:creationId xmlns:p14="http://schemas.microsoft.com/office/powerpoint/2010/main" val="36512199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3190828" y="429604"/>
              <a:ext cx="2830872"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Bootstrapping</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20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a:latin typeface="Lato Black" pitchFamily="34" charset="0"/>
              </a:rPr>
              <a:t>Web</a:t>
            </a:r>
          </a:p>
          <a:p>
            <a:pPr>
              <a:lnSpc>
                <a:spcPct val="90000"/>
              </a:lnSpc>
            </a:pPr>
            <a:endParaRPr lang="en-US" sz="1333" dirty="0"/>
          </a:p>
        </p:txBody>
      </p:sp>
    </p:spTree>
    <p:extLst>
      <p:ext uri="{BB962C8B-B14F-4D97-AF65-F5344CB8AC3E}">
        <p14:creationId xmlns:p14="http://schemas.microsoft.com/office/powerpoint/2010/main" val="21597487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EDCA-6568-F145-B687-000A76FE5D1A}"/>
              </a:ext>
            </a:extLst>
          </p:cNvPr>
          <p:cNvSpPr>
            <a:spLocks noGrp="1"/>
          </p:cNvSpPr>
          <p:nvPr>
            <p:ph type="title"/>
          </p:nvPr>
        </p:nvSpPr>
        <p:spPr/>
        <p:txBody>
          <a:bodyPr/>
          <a:lstStyle/>
          <a:p>
            <a:r>
              <a:rPr lang="en-US" dirty="0"/>
              <a:t>Probability Management</a:t>
            </a:r>
          </a:p>
        </p:txBody>
      </p:sp>
      <p:sp>
        <p:nvSpPr>
          <p:cNvPr id="3" name="Rectangle 2">
            <a:extLst>
              <a:ext uri="{FF2B5EF4-FFF2-40B4-BE49-F238E27FC236}">
                <a16:creationId xmlns:a16="http://schemas.microsoft.com/office/drawing/2014/main" id="{FFABE3DC-D701-9C45-9234-E90205D83104}"/>
              </a:ext>
            </a:extLst>
          </p:cNvPr>
          <p:cNvSpPr/>
          <p:nvPr/>
        </p:nvSpPr>
        <p:spPr>
          <a:xfrm>
            <a:off x="3800342" y="5702721"/>
            <a:ext cx="4171591" cy="369332"/>
          </a:xfrm>
          <a:prstGeom prst="rect">
            <a:avLst/>
          </a:prstGeom>
        </p:spPr>
        <p:txBody>
          <a:bodyPr wrap="none">
            <a:spAutoFit/>
          </a:bodyPr>
          <a:lstStyle/>
          <a:p>
            <a:r>
              <a:rPr lang="en-US" dirty="0">
                <a:hlinkClick r:id="rId2"/>
              </a:rPr>
              <a:t>https://www.probabilitymanagement.org/</a:t>
            </a:r>
            <a:endParaRPr lang="en-US" dirty="0"/>
          </a:p>
        </p:txBody>
      </p:sp>
      <p:pic>
        <p:nvPicPr>
          <p:cNvPr id="4" name="Picture 3">
            <a:extLst>
              <a:ext uri="{FF2B5EF4-FFF2-40B4-BE49-F238E27FC236}">
                <a16:creationId xmlns:a16="http://schemas.microsoft.com/office/drawing/2014/main" id="{A818651F-7D97-E84A-8510-68AB6A3F428B}"/>
              </a:ext>
            </a:extLst>
          </p:cNvPr>
          <p:cNvPicPr>
            <a:picLocks noChangeAspect="1"/>
          </p:cNvPicPr>
          <p:nvPr/>
        </p:nvPicPr>
        <p:blipFill>
          <a:blip r:embed="rId3"/>
          <a:stretch>
            <a:fillRect/>
          </a:stretch>
        </p:blipFill>
        <p:spPr>
          <a:xfrm>
            <a:off x="2158584" y="1963712"/>
            <a:ext cx="7742710" cy="2730521"/>
          </a:xfrm>
          <a:prstGeom prst="rect">
            <a:avLst/>
          </a:prstGeom>
        </p:spPr>
      </p:pic>
    </p:spTree>
    <p:extLst>
      <p:ext uri="{BB962C8B-B14F-4D97-AF65-F5344CB8AC3E}">
        <p14:creationId xmlns:p14="http://schemas.microsoft.com/office/powerpoint/2010/main" val="28252978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AA49BB-CD5C-0B44-A396-D38419CE94E3}"/>
              </a:ext>
            </a:extLst>
          </p:cNvPr>
          <p:cNvSpPr>
            <a:spLocks noGrp="1"/>
          </p:cNvSpPr>
          <p:nvPr>
            <p:ph type="title"/>
          </p:nvPr>
        </p:nvSpPr>
        <p:spPr/>
        <p:txBody>
          <a:bodyPr/>
          <a:lstStyle/>
          <a:p>
            <a:r>
              <a:rPr lang="en-US" dirty="0"/>
              <a:t>Stochastic Information Packet (SIP)</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dirty="0"/>
              <a:t>Comprised of a list of trials of some uncertain parameter or metric generated from historical data using Monte Carlo simulation (resampling)</a:t>
            </a:r>
            <a:endParaRPr lang="bg-BG" dirty="0"/>
          </a:p>
          <a:p>
            <a:pPr marL="408165" indent="-408165">
              <a:buFont typeface="Arial" panose="020B0604020202020204" pitchFamily="34" charset="0"/>
              <a:buChar char="•"/>
            </a:pPr>
            <a:r>
              <a:rPr lang="en-US" dirty="0"/>
              <a:t>Represents an uncertainty as an array of possible outcomes (</a:t>
            </a:r>
            <a:r>
              <a:rPr lang="en-US" b="1" dirty="0"/>
              <a:t>distribution</a:t>
            </a:r>
            <a:r>
              <a:rPr lang="en-US" dirty="0"/>
              <a:t>)</a:t>
            </a:r>
          </a:p>
          <a:p>
            <a:pPr marL="408165" indent="-408165">
              <a:buFont typeface="Arial" panose="020B0604020202020204" pitchFamily="34" charset="0"/>
              <a:buChar char="•"/>
            </a:pPr>
            <a:r>
              <a:rPr lang="en-US" dirty="0"/>
              <a:t>It is unique per context (business domain, team, delivery process used etc.)</a:t>
            </a:r>
          </a:p>
        </p:txBody>
      </p:sp>
    </p:spTree>
    <p:extLst>
      <p:ext uri="{BB962C8B-B14F-4D97-AF65-F5344CB8AC3E}">
        <p14:creationId xmlns:p14="http://schemas.microsoft.com/office/powerpoint/2010/main" val="15257757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0E38-EB56-EE44-B48A-DF80E9F0BD83}"/>
              </a:ext>
            </a:extLst>
          </p:cNvPr>
          <p:cNvSpPr>
            <a:spLocks noGrp="1"/>
          </p:cNvSpPr>
          <p:nvPr>
            <p:ph type="title"/>
          </p:nvPr>
        </p:nvSpPr>
        <p:spPr/>
        <p:txBody>
          <a:bodyPr/>
          <a:lstStyle/>
          <a:p>
            <a:r>
              <a:rPr lang="en-US" dirty="0"/>
              <a:t>Non-linearity</a:t>
            </a:r>
          </a:p>
        </p:txBody>
      </p:sp>
      <p:sp>
        <p:nvSpPr>
          <p:cNvPr id="3" name="Text Placeholder 2">
            <a:extLst>
              <a:ext uri="{FF2B5EF4-FFF2-40B4-BE49-F238E27FC236}">
                <a16:creationId xmlns:a16="http://schemas.microsoft.com/office/drawing/2014/main" id="{DD234488-B969-824F-BC48-6ED71D60B8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708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15" y="1347788"/>
            <a:ext cx="9532489" cy="1397284"/>
          </a:xfrm>
        </p:spPr>
        <p:txBody>
          <a:bodyPr vert="horz" wrap="square" lIns="91440" tIns="45720" rIns="91440" bIns="45720" rtlCol="0" anchor="t">
            <a:spAutoFit/>
          </a:bodyPr>
          <a:lstStyle/>
          <a:p>
            <a:pPr algn="ctr"/>
            <a:r>
              <a:rPr lang="en-US" sz="4400" b="0" cap="none" dirty="0">
                <a:latin typeface="Arial" charset="0"/>
              </a:rPr>
              <a:t>Reality is uncertain, yet we as software developers are expected to deliver new products with certainty. </a:t>
            </a:r>
            <a:br>
              <a:rPr lang="en-US" sz="4400" b="0" cap="none" dirty="0">
                <a:latin typeface="Arial" charset="0"/>
              </a:rPr>
            </a:br>
            <a:endParaRPr lang="bg-BG" sz="4400" b="0" cap="none" dirty="0">
              <a:latin typeface="Arial" charset="0"/>
            </a:endParaRPr>
          </a:p>
        </p:txBody>
      </p:sp>
    </p:spTree>
    <p:extLst>
      <p:ext uri="{BB962C8B-B14F-4D97-AF65-F5344CB8AC3E}">
        <p14:creationId xmlns:p14="http://schemas.microsoft.com/office/powerpoint/2010/main" val="3443939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3B8929-393D-9647-81D9-24D36A76E9C6}"/>
              </a:ext>
            </a:extLst>
          </p:cNvPr>
          <p:cNvSpPr>
            <a:spLocks noGrp="1"/>
          </p:cNvSpPr>
          <p:nvPr>
            <p:ph type="title"/>
          </p:nvPr>
        </p:nvSpPr>
        <p:spPr/>
        <p:txBody>
          <a:bodyPr/>
          <a:lstStyle/>
          <a:p>
            <a:r>
              <a:rPr lang="en-US" dirty="0"/>
              <a:t>TT assumes linear delivery rate</a:t>
            </a:r>
          </a:p>
        </p:txBody>
      </p:sp>
      <p:sp>
        <p:nvSpPr>
          <p:cNvPr id="2" name="Text Placeholder 1"/>
          <p:cNvSpPr>
            <a:spLocks noGrp="1"/>
          </p:cNvSpPr>
          <p:nvPr>
            <p:ph type="body" idx="4294967295"/>
          </p:nvPr>
        </p:nvSpPr>
        <p:spPr>
          <a:xfrm>
            <a:off x="0" y="720725"/>
            <a:ext cx="8515350" cy="769938"/>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 </a:t>
            </a:r>
            <a:endParaRPr lang="bg-BG" sz="4400" dirty="0">
              <a:latin typeface="+mj-lt"/>
              <a:ea typeface="+mj-ea"/>
              <a:cs typeface="+mj-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126" y="1834537"/>
            <a:ext cx="8365834" cy="43204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12503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469" y="1799027"/>
            <a:ext cx="7388484" cy="4395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a:spLocks noGrp="1" noChangeArrowheads="1"/>
          </p:cNvSpPr>
          <p:nvPr/>
        </p:nvSpPr>
        <p:spPr bwMode="auto">
          <a:xfrm>
            <a:off x="2135561" y="235304"/>
            <a:ext cx="8075183" cy="1420161"/>
          </a:xfrm>
          <a:prstGeom prst="rect">
            <a:avLst/>
          </a:prstGeom>
          <a:extLst/>
        </p:spPr>
        <p:txBody>
          <a:bodyPr vert="horz" lIns="91440" tIns="45720" rIns="91440" bIns="45720" rtlCol="0" anchor="ctr">
            <a:normAutofit/>
          </a:bodyPr>
          <a:lstStyle/>
          <a:p>
            <a:pPr algn="ctr">
              <a:spcBef>
                <a:spcPct val="0"/>
              </a:spcBef>
            </a:pPr>
            <a:r>
              <a:rPr lang="en-US" altLang="en-US" sz="4400" dirty="0">
                <a:latin typeface="+mj-lt"/>
                <a:ea typeface="+mj-ea"/>
                <a:cs typeface="+mj-cs"/>
              </a:rPr>
              <a:t> </a:t>
            </a:r>
          </a:p>
        </p:txBody>
      </p:sp>
      <p:sp>
        <p:nvSpPr>
          <p:cNvPr id="2" name="Title 1">
            <a:extLst>
              <a:ext uri="{FF2B5EF4-FFF2-40B4-BE49-F238E27FC236}">
                <a16:creationId xmlns:a16="http://schemas.microsoft.com/office/drawing/2014/main" id="{72E8313B-E1EC-114B-AE56-5EF8C824F3E8}"/>
              </a:ext>
            </a:extLst>
          </p:cNvPr>
          <p:cNvSpPr>
            <a:spLocks noGrp="1"/>
          </p:cNvSpPr>
          <p:nvPr>
            <p:ph type="title"/>
          </p:nvPr>
        </p:nvSpPr>
        <p:spPr/>
        <p:txBody>
          <a:bodyPr/>
          <a:lstStyle/>
          <a:p>
            <a:r>
              <a:rPr lang="en-US" dirty="0"/>
              <a:t>Most projects have non-linear delivery rate</a:t>
            </a:r>
          </a:p>
        </p:txBody>
      </p:sp>
    </p:spTree>
    <p:extLst>
      <p:ext uri="{BB962C8B-B14F-4D97-AF65-F5344CB8AC3E}">
        <p14:creationId xmlns:p14="http://schemas.microsoft.com/office/powerpoint/2010/main" val="21912990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A93B4-6128-534F-B4B2-EE5BA83A6861}"/>
              </a:ext>
            </a:extLst>
          </p:cNvPr>
          <p:cNvSpPr>
            <a:spLocks noGrp="1"/>
          </p:cNvSpPr>
          <p:nvPr>
            <p:ph type="title"/>
          </p:nvPr>
        </p:nvSpPr>
        <p:spPr/>
        <p:txBody>
          <a:bodyPr/>
          <a:lstStyle/>
          <a:p>
            <a:r>
              <a:rPr lang="en-US" dirty="0"/>
              <a:t>Z-curve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97" y="1694859"/>
            <a:ext cx="8312219" cy="4175174"/>
          </a:xfrm>
          <a:prstGeom prst="rect">
            <a:avLst/>
          </a:prstGeom>
        </p:spPr>
      </p:pic>
    </p:spTree>
    <p:extLst>
      <p:ext uri="{BB962C8B-B14F-4D97-AF65-F5344CB8AC3E}">
        <p14:creationId xmlns:p14="http://schemas.microsoft.com/office/powerpoint/2010/main" val="1960591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FDC6C9-2B33-6E49-8234-657329300B7E}"/>
              </a:ext>
            </a:extLst>
          </p:cNvPr>
          <p:cNvSpPr>
            <a:spLocks noGrp="1"/>
          </p:cNvSpPr>
          <p:nvPr>
            <p:ph type="title"/>
          </p:nvPr>
        </p:nvSpPr>
        <p:spPr/>
        <p:txBody>
          <a:bodyPr/>
          <a:lstStyle/>
          <a:p>
            <a:r>
              <a:rPr lang="en-US" dirty="0"/>
              <a:t>Each leg of the Z-curve is characterized by</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dirty="0"/>
              <a:t>Different work type</a:t>
            </a:r>
          </a:p>
          <a:p>
            <a:pPr marL="408165" indent="-408165">
              <a:buFont typeface="Arial" panose="020B0604020202020204" pitchFamily="34" charset="0"/>
              <a:buChar char="•"/>
            </a:pPr>
            <a:r>
              <a:rPr lang="en-US" dirty="0"/>
              <a:t>Different level of variation</a:t>
            </a:r>
          </a:p>
          <a:p>
            <a:pPr marL="408165" indent="-408165">
              <a:buFont typeface="Arial" panose="020B0604020202020204" pitchFamily="34" charset="0"/>
              <a:buChar char="•"/>
            </a:pPr>
            <a:r>
              <a:rPr lang="en-US" dirty="0"/>
              <a:t>Different staffing in terms of headcount and level of expertise</a:t>
            </a:r>
            <a:endParaRPr lang="bg-BG" dirty="0"/>
          </a:p>
        </p:txBody>
      </p:sp>
    </p:spTree>
    <p:extLst>
      <p:ext uri="{BB962C8B-B14F-4D97-AF65-F5344CB8AC3E}">
        <p14:creationId xmlns:p14="http://schemas.microsoft.com/office/powerpoint/2010/main" val="8614905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4F522A-D57C-2E42-B37A-2EA154D5559E}"/>
              </a:ext>
            </a:extLst>
          </p:cNvPr>
          <p:cNvSpPr>
            <a:spLocks noGrp="1"/>
          </p:cNvSpPr>
          <p:nvPr>
            <p:ph type="title"/>
          </p:nvPr>
        </p:nvSpPr>
        <p:spPr/>
        <p:txBody>
          <a:bodyPr/>
          <a:lstStyle/>
          <a:p>
            <a:r>
              <a:rPr lang="en-US" dirty="0"/>
              <a:t>1st leg – Setup time</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dirty="0"/>
              <a:t>climbing the learning curve</a:t>
            </a:r>
          </a:p>
          <a:p>
            <a:pPr marL="408165" indent="-408165">
              <a:buFont typeface="Arial" panose="020B0604020202020204" pitchFamily="34" charset="0"/>
              <a:buChar char="•"/>
            </a:pPr>
            <a:r>
              <a:rPr lang="en-US" dirty="0"/>
              <a:t>conducting experiments to cover the riskiest work items</a:t>
            </a:r>
          </a:p>
          <a:p>
            <a:pPr marL="408165" indent="-408165">
              <a:buFont typeface="Arial" panose="020B0604020202020204" pitchFamily="34" charset="0"/>
              <a:buChar char="•"/>
            </a:pPr>
            <a:r>
              <a:rPr lang="en-US" dirty="0"/>
              <a:t>Innovation!</a:t>
            </a:r>
          </a:p>
          <a:p>
            <a:pPr marL="408165" indent="-408165">
              <a:buFont typeface="Arial" panose="020B0604020202020204" pitchFamily="34" charset="0"/>
              <a:buChar char="•"/>
            </a:pPr>
            <a:r>
              <a:rPr lang="en-US" dirty="0"/>
              <a:t>setting up environments</a:t>
            </a:r>
          </a:p>
          <a:p>
            <a:pPr marL="408165" indent="-408165">
              <a:buFont typeface="Arial" panose="020B0604020202020204" pitchFamily="34" charset="0"/>
              <a:buChar char="•"/>
            </a:pPr>
            <a:r>
              <a:rPr lang="en-US" dirty="0"/>
              <a:t>adapting to client’s culture and procedures</a:t>
            </a:r>
          </a:p>
          <a:p>
            <a:pPr marL="408165" indent="-408165">
              <a:buFont typeface="Arial" panose="020B0604020202020204" pitchFamily="34" charset="0"/>
              <a:buChar char="•"/>
            </a:pPr>
            <a:r>
              <a:rPr lang="en-US" dirty="0"/>
              <a:t>understanding new business domain</a:t>
            </a:r>
          </a:p>
          <a:p>
            <a:pPr marL="408165" indent="-408165">
              <a:buFont typeface="Arial" panose="020B0604020202020204" pitchFamily="34" charset="0"/>
              <a:buChar char="•"/>
            </a:pPr>
            <a:r>
              <a:rPr lang="en-US" dirty="0"/>
              <a:t>mastering new technology</a:t>
            </a:r>
          </a:p>
        </p:txBody>
      </p:sp>
    </p:spTree>
    <p:extLst>
      <p:ext uri="{BB962C8B-B14F-4D97-AF65-F5344CB8AC3E}">
        <p14:creationId xmlns:p14="http://schemas.microsoft.com/office/powerpoint/2010/main" val="7079759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128D91-6110-BC45-8EEE-CD58AB1DDF3D}"/>
              </a:ext>
            </a:extLst>
          </p:cNvPr>
          <p:cNvSpPr>
            <a:spLocks noGrp="1"/>
          </p:cNvSpPr>
          <p:nvPr>
            <p:ph type="title"/>
          </p:nvPr>
        </p:nvSpPr>
        <p:spPr/>
        <p:txBody>
          <a:bodyPr/>
          <a:lstStyle/>
          <a:p>
            <a:r>
              <a:rPr lang="en-US" dirty="0"/>
              <a:t>2nd leg – Productivity period</a:t>
            </a:r>
          </a:p>
        </p:txBody>
      </p:sp>
      <p:sp>
        <p:nvSpPr>
          <p:cNvPr id="3" name="Text Placeholder 2"/>
          <p:cNvSpPr>
            <a:spLocks noGrp="1"/>
          </p:cNvSpPr>
          <p:nvPr>
            <p:ph idx="1"/>
          </p:nvPr>
        </p:nvSpPr>
        <p:spPr/>
        <p:txBody>
          <a:bodyPr/>
          <a:lstStyle/>
          <a:p>
            <a:r>
              <a:rPr lang="en-US" dirty="0"/>
              <a:t>If the project is scheduled properly the system should be like a clockwork – sustainable pace, no stress, no surprises…</a:t>
            </a:r>
            <a:endParaRPr lang="bg-BG"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327" y="2987780"/>
            <a:ext cx="4114743" cy="308605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829679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8FB030-E521-6F40-9345-C27E5E498BA0}"/>
              </a:ext>
            </a:extLst>
          </p:cNvPr>
          <p:cNvSpPr>
            <a:spLocks noGrp="1"/>
          </p:cNvSpPr>
          <p:nvPr>
            <p:ph type="title"/>
          </p:nvPr>
        </p:nvSpPr>
        <p:spPr/>
        <p:txBody>
          <a:bodyPr/>
          <a:lstStyle/>
          <a:p>
            <a:r>
              <a:rPr lang="en-US" dirty="0"/>
              <a:t>3rd leg – Cleaning up</a:t>
            </a:r>
          </a:p>
        </p:txBody>
      </p:sp>
      <p:sp>
        <p:nvSpPr>
          <p:cNvPr id="3" name="Text Placeholder 2"/>
          <p:cNvSpPr>
            <a:spLocks noGrp="1"/>
          </p:cNvSpPr>
          <p:nvPr>
            <p:ph idx="1"/>
          </p:nvPr>
        </p:nvSpPr>
        <p:spPr>
          <a:xfrm>
            <a:off x="609600" y="1600202"/>
            <a:ext cx="10972800" cy="2028824"/>
          </a:xfrm>
        </p:spPr>
        <p:txBody>
          <a:bodyPr/>
          <a:lstStyle/>
          <a:p>
            <a:pPr marL="408165" indent="-408165">
              <a:buFont typeface="Arial" panose="020B0604020202020204" pitchFamily="34" charset="0"/>
              <a:buChar char="•"/>
            </a:pPr>
            <a:r>
              <a:rPr lang="en-US" dirty="0"/>
              <a:t>Clean up the battlefield</a:t>
            </a:r>
          </a:p>
          <a:p>
            <a:pPr marL="408165" indent="-408165">
              <a:buFont typeface="Arial" panose="020B0604020202020204" pitchFamily="34" charset="0"/>
              <a:buChar char="•"/>
            </a:pPr>
            <a:r>
              <a:rPr lang="en-US" dirty="0"/>
              <a:t>Fix some outstanding defects </a:t>
            </a:r>
          </a:p>
          <a:p>
            <a:pPr marL="408165" indent="-408165">
              <a:buFont typeface="Arial" panose="020B0604020202020204" pitchFamily="34" charset="0"/>
              <a:buChar char="•"/>
            </a:pPr>
            <a:r>
              <a:rPr lang="en-US" dirty="0"/>
              <a:t>Support the transition of the project deliverable into operation</a:t>
            </a:r>
            <a:endParaRPr lang="bg-BG"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062" y="3413475"/>
            <a:ext cx="3285876" cy="276170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4707276" y="5959625"/>
            <a:ext cx="2777451" cy="175872"/>
          </a:xfrm>
          <a:prstGeom prst="rect">
            <a:avLst/>
          </a:prstGeom>
        </p:spPr>
        <p:txBody>
          <a:bodyPr wrap="square" lIns="65306" tIns="32653" rIns="65306" bIns="32653">
            <a:spAutoFit/>
          </a:bodyPr>
          <a:lstStyle/>
          <a:p>
            <a:r>
              <a:rPr lang="en-US" sz="700" dirty="0"/>
              <a:t>https://www.ocoos.com/me/professional-dog-training-in-home/</a:t>
            </a:r>
            <a:endParaRPr lang="bg-BG" sz="700" dirty="0"/>
          </a:p>
        </p:txBody>
      </p:sp>
    </p:spTree>
    <p:extLst>
      <p:ext uri="{BB962C8B-B14F-4D97-AF65-F5344CB8AC3E}">
        <p14:creationId xmlns:p14="http://schemas.microsoft.com/office/powerpoint/2010/main" val="37887345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5316D-5AEE-E843-8B04-BBF000BF8131}"/>
              </a:ext>
            </a:extLst>
          </p:cNvPr>
          <p:cNvSpPr>
            <a:spLocks noGrp="1"/>
          </p:cNvSpPr>
          <p:nvPr>
            <p:ph type="title"/>
          </p:nvPr>
        </p:nvSpPr>
        <p:spPr/>
        <p:txBody>
          <a:bodyPr/>
          <a:lstStyle/>
          <a:p>
            <a:r>
              <a:rPr lang="en-US" dirty="0"/>
              <a:t>Project delivery time T</a:t>
            </a:r>
          </a:p>
        </p:txBody>
      </p:sp>
      <p:sp>
        <p:nvSpPr>
          <p:cNvPr id="5" name="Text Placeholder 4"/>
          <p:cNvSpPr>
            <a:spLocks noGrp="1"/>
          </p:cNvSpPr>
          <p:nvPr>
            <p:ph type="body" idx="4294967295"/>
          </p:nvPr>
        </p:nvSpPr>
        <p:spPr>
          <a:xfrm>
            <a:off x="2315368" y="3946526"/>
            <a:ext cx="7561263" cy="1876425"/>
          </a:xfrm>
        </p:spPr>
        <p:txBody>
          <a:bodyPr/>
          <a:lstStyle/>
          <a:p>
            <a:pPr marL="0" indent="0">
              <a:buNone/>
            </a:pPr>
            <a:r>
              <a:rPr lang="en-US" sz="2000" dirty="0"/>
              <a:t>Where</a:t>
            </a:r>
          </a:p>
          <a:p>
            <a:endParaRPr lang="en-US" sz="2000" dirty="0"/>
          </a:p>
          <a:p>
            <a:r>
              <a:rPr lang="en-US" sz="2000" b="1" i="1" dirty="0"/>
              <a:t>Tz1</a:t>
            </a:r>
            <a:r>
              <a:rPr lang="en-US" sz="2000" dirty="0"/>
              <a:t> is the duration of the 1st leg</a:t>
            </a:r>
          </a:p>
          <a:p>
            <a:r>
              <a:rPr lang="en-US" sz="2000" b="1" i="1" dirty="0"/>
              <a:t>Tz2</a:t>
            </a:r>
            <a:r>
              <a:rPr lang="en-US" sz="2000" dirty="0"/>
              <a:t> is the duration of the 2nd leg </a:t>
            </a:r>
          </a:p>
          <a:p>
            <a:r>
              <a:rPr lang="en-US" sz="2000" b="1" i="1" dirty="0"/>
              <a:t>Tz3</a:t>
            </a:r>
            <a:r>
              <a:rPr lang="en-US" sz="2000" dirty="0"/>
              <a:t> is the duration of the 3rd leg of the Z-curve </a:t>
            </a:r>
          </a:p>
        </p:txBody>
      </p:sp>
      <p:pic>
        <p:nvPicPr>
          <p:cNvPr id="4" name="Picture 3"/>
          <p:cNvPicPr>
            <a:picLocks noChangeAspect="1"/>
          </p:cNvPicPr>
          <p:nvPr/>
        </p:nvPicPr>
        <p:blipFill>
          <a:blip r:embed="rId3"/>
          <a:stretch>
            <a:fillRect/>
          </a:stretch>
        </p:blipFill>
        <p:spPr>
          <a:xfrm>
            <a:off x="3243939" y="2368888"/>
            <a:ext cx="5437281" cy="845800"/>
          </a:xfrm>
          <a:prstGeom prst="rect">
            <a:avLst/>
          </a:prstGeom>
        </p:spPr>
      </p:pic>
    </p:spTree>
    <p:extLst>
      <p:ext uri="{BB962C8B-B14F-4D97-AF65-F5344CB8AC3E}">
        <p14:creationId xmlns:p14="http://schemas.microsoft.com/office/powerpoint/2010/main" val="40467038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341947"/>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delivery time </a:t>
            </a:r>
            <a:endParaRPr lang="bg-BG" sz="4400" dirty="0">
              <a:latin typeface="+mj-lt"/>
              <a:ea typeface="+mj-ea"/>
              <a:cs typeface="+mj-cs"/>
            </a:endParaRPr>
          </a:p>
        </p:txBody>
      </p:sp>
      <p:sp>
        <p:nvSpPr>
          <p:cNvPr id="5" name="Text Placeholder 4"/>
          <p:cNvSpPr>
            <a:spLocks noGrp="1"/>
          </p:cNvSpPr>
          <p:nvPr>
            <p:ph type="body" idx="10"/>
          </p:nvPr>
        </p:nvSpPr>
        <p:spPr>
          <a:xfrm>
            <a:off x="2135560" y="3170832"/>
            <a:ext cx="7560840" cy="2193677"/>
          </a:xfrm>
        </p:spPr>
        <p:txBody>
          <a:bodyPr/>
          <a:lstStyle/>
          <a:p>
            <a:pPr marL="0" indent="0">
              <a:buNone/>
            </a:pPr>
            <a:r>
              <a:rPr lang="en-US" dirty="0"/>
              <a:t>       are the work items delivered in the 1</a:t>
            </a:r>
            <a:r>
              <a:rPr lang="en-US" baseline="30000" dirty="0"/>
              <a:t>st</a:t>
            </a:r>
            <a:r>
              <a:rPr lang="en-US" dirty="0"/>
              <a:t> leg </a:t>
            </a:r>
          </a:p>
          <a:p>
            <a:pPr marL="0" indent="0">
              <a:buNone/>
            </a:pPr>
            <a:r>
              <a:rPr lang="en-US" dirty="0"/>
              <a:t>       is </a:t>
            </a:r>
            <a:r>
              <a:rPr lang="en-US" dirty="0" err="1"/>
              <a:t>Takt</a:t>
            </a:r>
            <a:r>
              <a:rPr lang="en-US" dirty="0"/>
              <a:t> Time for the 1</a:t>
            </a:r>
            <a:r>
              <a:rPr lang="en-US" baseline="30000" dirty="0"/>
              <a:t>st</a:t>
            </a:r>
            <a:r>
              <a:rPr lang="en-US" dirty="0"/>
              <a:t> leg of the Z-curve </a:t>
            </a:r>
          </a:p>
          <a:p>
            <a:pPr marL="0" indent="0">
              <a:buNone/>
            </a:pPr>
            <a:r>
              <a:rPr lang="en-US" dirty="0"/>
              <a:t>      are the work items delivered in the 2</a:t>
            </a:r>
            <a:r>
              <a:rPr lang="en-US" baseline="30000" dirty="0"/>
              <a:t>nd</a:t>
            </a:r>
            <a:r>
              <a:rPr lang="en-US" dirty="0"/>
              <a:t> leg</a:t>
            </a:r>
          </a:p>
          <a:p>
            <a:pPr marL="0" indent="0">
              <a:buNone/>
            </a:pPr>
            <a:r>
              <a:rPr lang="en-US" dirty="0"/>
              <a:t>       is </a:t>
            </a:r>
            <a:r>
              <a:rPr lang="en-US" dirty="0" err="1"/>
              <a:t>Takt</a:t>
            </a:r>
            <a:r>
              <a:rPr lang="en-US" dirty="0"/>
              <a:t> Time for the 2</a:t>
            </a:r>
            <a:r>
              <a:rPr lang="en-US" baseline="30000" dirty="0"/>
              <a:t>nd</a:t>
            </a:r>
            <a:r>
              <a:rPr lang="en-US" dirty="0"/>
              <a:t> leg of the Z-curve </a:t>
            </a:r>
          </a:p>
          <a:p>
            <a:pPr marL="0" indent="0">
              <a:buNone/>
            </a:pPr>
            <a:r>
              <a:rPr lang="en-US" dirty="0"/>
              <a:t>       are the work items delivered in the 3</a:t>
            </a:r>
            <a:r>
              <a:rPr lang="en-US" baseline="30000" dirty="0"/>
              <a:t>rd</a:t>
            </a:r>
            <a:r>
              <a:rPr lang="en-US" dirty="0"/>
              <a:t> leg</a:t>
            </a:r>
          </a:p>
          <a:p>
            <a:pPr marL="0" indent="0">
              <a:buNone/>
            </a:pPr>
            <a:r>
              <a:rPr lang="en-US" dirty="0"/>
              <a:t>       is </a:t>
            </a:r>
            <a:r>
              <a:rPr lang="en-US" dirty="0" err="1"/>
              <a:t>Takt</a:t>
            </a:r>
            <a:r>
              <a:rPr lang="en-US" dirty="0"/>
              <a:t> Time for the 3</a:t>
            </a:r>
            <a:r>
              <a:rPr lang="en-US" baseline="30000" dirty="0"/>
              <a:t>rd</a:t>
            </a:r>
            <a:r>
              <a:rPr lang="en-US" dirty="0"/>
              <a:t> leg of the Z-curve</a:t>
            </a:r>
          </a:p>
        </p:txBody>
      </p:sp>
      <p:pic>
        <p:nvPicPr>
          <p:cNvPr id="7" name="Picture 6"/>
          <p:cNvPicPr>
            <a:picLocks noChangeAspect="1"/>
          </p:cNvPicPr>
          <p:nvPr/>
        </p:nvPicPr>
        <p:blipFill>
          <a:blip r:embed="rId3"/>
          <a:stretch>
            <a:fillRect/>
          </a:stretch>
        </p:blipFill>
        <p:spPr>
          <a:xfrm>
            <a:off x="1882252" y="1627803"/>
            <a:ext cx="8785749" cy="732146"/>
          </a:xfrm>
          <a:prstGeom prst="rect">
            <a:avLst/>
          </a:prstGeom>
        </p:spPr>
      </p:pic>
      <p:pic>
        <p:nvPicPr>
          <p:cNvPr id="10" name="Picture 9"/>
          <p:cNvPicPr>
            <a:picLocks noChangeAspect="1"/>
          </p:cNvPicPr>
          <p:nvPr/>
        </p:nvPicPr>
        <p:blipFill>
          <a:blip r:embed="rId4"/>
          <a:stretch>
            <a:fillRect/>
          </a:stretch>
        </p:blipFill>
        <p:spPr>
          <a:xfrm>
            <a:off x="2135561" y="3222266"/>
            <a:ext cx="493117" cy="438326"/>
          </a:xfrm>
          <a:prstGeom prst="rect">
            <a:avLst/>
          </a:prstGeom>
        </p:spPr>
      </p:pic>
      <p:pic>
        <p:nvPicPr>
          <p:cNvPr id="11" name="Picture 10"/>
          <p:cNvPicPr>
            <a:picLocks noChangeAspect="1"/>
          </p:cNvPicPr>
          <p:nvPr/>
        </p:nvPicPr>
        <p:blipFill>
          <a:blip r:embed="rId5"/>
          <a:stretch>
            <a:fillRect/>
          </a:stretch>
        </p:blipFill>
        <p:spPr>
          <a:xfrm>
            <a:off x="2084126" y="3763980"/>
            <a:ext cx="669790" cy="372106"/>
          </a:xfrm>
          <a:prstGeom prst="rect">
            <a:avLst/>
          </a:prstGeom>
        </p:spPr>
      </p:pic>
      <p:pic>
        <p:nvPicPr>
          <p:cNvPr id="12" name="Picture 11"/>
          <p:cNvPicPr>
            <a:picLocks noChangeAspect="1"/>
          </p:cNvPicPr>
          <p:nvPr/>
        </p:nvPicPr>
        <p:blipFill>
          <a:blip r:embed="rId6"/>
          <a:stretch>
            <a:fillRect/>
          </a:stretch>
        </p:blipFill>
        <p:spPr>
          <a:xfrm>
            <a:off x="2084126" y="4205420"/>
            <a:ext cx="570562" cy="372106"/>
          </a:xfrm>
          <a:prstGeom prst="rect">
            <a:avLst/>
          </a:prstGeom>
        </p:spPr>
      </p:pic>
      <p:pic>
        <p:nvPicPr>
          <p:cNvPr id="13" name="Picture 12"/>
          <p:cNvPicPr>
            <a:picLocks noChangeAspect="1"/>
          </p:cNvPicPr>
          <p:nvPr/>
        </p:nvPicPr>
        <p:blipFill>
          <a:blip r:embed="rId7"/>
          <a:stretch>
            <a:fillRect/>
          </a:stretch>
        </p:blipFill>
        <p:spPr>
          <a:xfrm>
            <a:off x="2135560" y="4682014"/>
            <a:ext cx="669790" cy="372106"/>
          </a:xfrm>
          <a:prstGeom prst="rect">
            <a:avLst/>
          </a:prstGeom>
        </p:spPr>
      </p:pic>
      <p:pic>
        <p:nvPicPr>
          <p:cNvPr id="14" name="Picture 13"/>
          <p:cNvPicPr>
            <a:picLocks noChangeAspect="1"/>
          </p:cNvPicPr>
          <p:nvPr/>
        </p:nvPicPr>
        <p:blipFill>
          <a:blip r:embed="rId8"/>
          <a:stretch>
            <a:fillRect/>
          </a:stretch>
        </p:blipFill>
        <p:spPr>
          <a:xfrm>
            <a:off x="2084126" y="5165417"/>
            <a:ext cx="637896" cy="372106"/>
          </a:xfrm>
          <a:prstGeom prst="rect">
            <a:avLst/>
          </a:prstGeom>
        </p:spPr>
      </p:pic>
      <p:pic>
        <p:nvPicPr>
          <p:cNvPr id="15" name="Picture 14"/>
          <p:cNvPicPr>
            <a:picLocks noChangeAspect="1"/>
          </p:cNvPicPr>
          <p:nvPr/>
        </p:nvPicPr>
        <p:blipFill>
          <a:blip r:embed="rId9"/>
          <a:stretch>
            <a:fillRect/>
          </a:stretch>
        </p:blipFill>
        <p:spPr>
          <a:xfrm>
            <a:off x="2135561" y="5630347"/>
            <a:ext cx="643236" cy="381177"/>
          </a:xfrm>
          <a:prstGeom prst="rect">
            <a:avLst/>
          </a:prstGeom>
        </p:spPr>
      </p:pic>
    </p:spTree>
    <p:extLst>
      <p:ext uri="{BB962C8B-B14F-4D97-AF65-F5344CB8AC3E}">
        <p14:creationId xmlns:p14="http://schemas.microsoft.com/office/powerpoint/2010/main" val="54256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B1961-B2B4-2741-89FF-9F0A07AFC76F}"/>
              </a:ext>
            </a:extLst>
          </p:cNvPr>
          <p:cNvSpPr>
            <a:spLocks noGrp="1"/>
          </p:cNvSpPr>
          <p:nvPr>
            <p:ph type="title"/>
          </p:nvPr>
        </p:nvSpPr>
        <p:spPr/>
        <p:txBody>
          <a:bodyPr>
            <a:normAutofit fontScale="90000"/>
          </a:bodyPr>
          <a:lstStyle/>
          <a:p>
            <a:r>
              <a:rPr lang="en-US" altLang="en-US" dirty="0"/>
              <a:t>Monte Carlo simulation of Project Delivery Time (T)</a:t>
            </a:r>
            <a:r>
              <a:rPr lang="en-US" dirty="0"/>
              <a:t> based on Z-curve</a:t>
            </a:r>
          </a:p>
        </p:txBody>
      </p:sp>
      <p:sp>
        <p:nvSpPr>
          <p:cNvPr id="3" name="Text Placeholder 2"/>
          <p:cNvSpPr>
            <a:spLocks noGrp="1"/>
          </p:cNvSpPr>
          <p:nvPr>
            <p:ph idx="1"/>
          </p:nvPr>
        </p:nvSpPr>
        <p:spPr/>
        <p:txBody>
          <a:bodyPr>
            <a:normAutofit fontScale="92500" lnSpcReduction="20000"/>
          </a:bodyPr>
          <a:lstStyle/>
          <a:p>
            <a:pPr marL="530615" indent="-530615">
              <a:buFont typeface="+mj-lt"/>
              <a:buAutoNum type="arabicPeriod"/>
            </a:pPr>
            <a:r>
              <a:rPr lang="en-GB" altLang="en-US" dirty="0"/>
              <a:t>Have three </a:t>
            </a:r>
            <a:r>
              <a:rPr lang="en-GB" altLang="en-US" dirty="0" err="1"/>
              <a:t>Takt</a:t>
            </a:r>
            <a:r>
              <a:rPr lang="en-GB" altLang="en-US" dirty="0"/>
              <a:t> Time SIPs                                  each one of size n for each of the three legs of the Z-curve</a:t>
            </a:r>
          </a:p>
          <a:p>
            <a:pPr marL="530615" indent="-530615">
              <a:buFont typeface="+mj-lt"/>
              <a:buAutoNum type="arabicPeriod"/>
            </a:pPr>
            <a:r>
              <a:rPr lang="en-GB" altLang="en-US" dirty="0"/>
              <a:t>Have the number of work items                             to be delivered for each of the three legs of the Z-curve</a:t>
            </a:r>
          </a:p>
          <a:p>
            <a:pPr marL="530615" indent="-530615">
              <a:buFont typeface="+mj-lt"/>
              <a:buAutoNum type="arabicPeriod"/>
            </a:pPr>
            <a:r>
              <a:rPr lang="en-GB" altLang="en-US" dirty="0"/>
              <a:t>Draw one observation out of the n, with replacement (bootstrap) from each of </a:t>
            </a:r>
          </a:p>
          <a:p>
            <a:pPr marL="530615" indent="-530615">
              <a:buFont typeface="+mj-lt"/>
              <a:buAutoNum type="arabicPeriod"/>
            </a:pPr>
            <a:r>
              <a:rPr lang="en-GB" altLang="en-US" dirty="0"/>
              <a:t>Calculate Project Delivery time (T) for the sample from step 3 using  </a:t>
            </a:r>
          </a:p>
          <a:p>
            <a:pPr marL="530615" indent="-530615">
              <a:buFont typeface="+mj-lt"/>
              <a:buAutoNum type="arabicPeriod"/>
            </a:pPr>
            <a:r>
              <a:rPr lang="en-GB" altLang="en-US" dirty="0"/>
              <a:t>Repeat many times</a:t>
            </a:r>
          </a:p>
          <a:p>
            <a:pPr marL="530615" indent="-530615">
              <a:buFont typeface="+mj-lt"/>
              <a:buAutoNum type="arabicPeriod"/>
            </a:pPr>
            <a:r>
              <a:rPr lang="en-US" dirty="0"/>
              <a:t>Prepare Delivery time (T) probability distribution</a:t>
            </a:r>
            <a:endParaRPr lang="en-GB" altLang="en-US" dirty="0"/>
          </a:p>
        </p:txBody>
      </p:sp>
      <p:pic>
        <p:nvPicPr>
          <p:cNvPr id="4" name="Picture 3"/>
          <p:cNvPicPr>
            <a:picLocks noChangeAspect="1"/>
          </p:cNvPicPr>
          <p:nvPr/>
        </p:nvPicPr>
        <p:blipFill>
          <a:blip r:embed="rId2"/>
          <a:stretch>
            <a:fillRect/>
          </a:stretch>
        </p:blipFill>
        <p:spPr>
          <a:xfrm>
            <a:off x="5378806" y="1549326"/>
            <a:ext cx="2455879" cy="414245"/>
          </a:xfrm>
          <a:prstGeom prst="rect">
            <a:avLst/>
          </a:prstGeom>
        </p:spPr>
      </p:pic>
      <p:pic>
        <p:nvPicPr>
          <p:cNvPr id="5" name="Picture 4"/>
          <p:cNvPicPr>
            <a:picLocks noChangeAspect="1"/>
          </p:cNvPicPr>
          <p:nvPr/>
        </p:nvPicPr>
        <p:blipFill>
          <a:blip r:embed="rId3"/>
          <a:stretch>
            <a:fillRect/>
          </a:stretch>
        </p:blipFill>
        <p:spPr>
          <a:xfrm>
            <a:off x="6451759" y="2428174"/>
            <a:ext cx="2108629" cy="434129"/>
          </a:xfrm>
          <a:prstGeom prst="rect">
            <a:avLst/>
          </a:prstGeom>
        </p:spPr>
      </p:pic>
      <p:pic>
        <p:nvPicPr>
          <p:cNvPr id="6" name="Picture 5"/>
          <p:cNvPicPr>
            <a:picLocks noChangeAspect="1"/>
          </p:cNvPicPr>
          <p:nvPr/>
        </p:nvPicPr>
        <p:blipFill>
          <a:blip r:embed="rId2"/>
          <a:stretch>
            <a:fillRect/>
          </a:stretch>
        </p:blipFill>
        <p:spPr>
          <a:xfrm>
            <a:off x="3375131" y="3608800"/>
            <a:ext cx="2455879" cy="414245"/>
          </a:xfrm>
          <a:prstGeom prst="rect">
            <a:avLst/>
          </a:prstGeom>
        </p:spPr>
      </p:pic>
      <p:pic>
        <p:nvPicPr>
          <p:cNvPr id="7" name="Picture 6"/>
          <p:cNvPicPr>
            <a:picLocks noChangeAspect="1"/>
          </p:cNvPicPr>
          <p:nvPr/>
        </p:nvPicPr>
        <p:blipFill>
          <a:blip r:embed="rId4"/>
          <a:stretch>
            <a:fillRect/>
          </a:stretch>
        </p:blipFill>
        <p:spPr>
          <a:xfrm>
            <a:off x="2200196" y="4484600"/>
            <a:ext cx="5396737" cy="449729"/>
          </a:xfrm>
          <a:prstGeom prst="rect">
            <a:avLst/>
          </a:prstGeom>
        </p:spPr>
      </p:pic>
    </p:spTree>
    <p:extLst>
      <p:ext uri="{BB962C8B-B14F-4D97-AF65-F5344CB8AC3E}">
        <p14:creationId xmlns:p14="http://schemas.microsoft.com/office/powerpoint/2010/main" val="580123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15" y="1133476"/>
            <a:ext cx="9532489" cy="1397284"/>
          </a:xfrm>
        </p:spPr>
        <p:txBody>
          <a:bodyPr wrap="square" anchor="t">
            <a:spAutoFit/>
          </a:bodyPr>
          <a:lstStyle/>
          <a:p>
            <a:pPr algn="ctr"/>
            <a:r>
              <a:rPr lang="en-US" sz="4400" b="0" cap="none" dirty="0">
                <a:latin typeface="Arial" charset="0"/>
              </a:rPr>
              <a:t>Deterministic planning used these days forces certainty on uncertain situations and masks the uncertainty instead of highlighting it. </a:t>
            </a:r>
            <a:endParaRPr lang="bg-BG" sz="4400" b="0" cap="none" dirty="0">
              <a:latin typeface="Arial" charset="0"/>
            </a:endParaRPr>
          </a:p>
        </p:txBody>
      </p:sp>
    </p:spTree>
    <p:extLst>
      <p:ext uri="{BB962C8B-B14F-4D97-AF65-F5344CB8AC3E}">
        <p14:creationId xmlns:p14="http://schemas.microsoft.com/office/powerpoint/2010/main" val="31893428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Excel time!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21975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960156"/>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A New Project to be delivered</a:t>
            </a:r>
            <a:endParaRPr lang="bg-BG" sz="4400" dirty="0">
              <a:latin typeface="+mj-lt"/>
              <a:ea typeface="+mj-ea"/>
              <a:cs typeface="+mj-cs"/>
            </a:endParaRPr>
          </a:p>
        </p:txBody>
      </p:sp>
      <p:sp>
        <p:nvSpPr>
          <p:cNvPr id="5" name="Text Placeholder 2"/>
          <p:cNvSpPr>
            <a:spLocks noGrp="1"/>
          </p:cNvSpPr>
          <p:nvPr>
            <p:ph type="body" idx="10"/>
          </p:nvPr>
        </p:nvSpPr>
        <p:spPr>
          <a:xfrm>
            <a:off x="1826954" y="2040276"/>
            <a:ext cx="8692394" cy="2118785"/>
          </a:xfrm>
        </p:spPr>
        <p:txBody>
          <a:bodyPr/>
          <a:lstStyle/>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THE SAME Fortune 500 Staffing company</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THE SAME development organization</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THE SAME technology – Java; Spring; Oracle;</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Completely NEW PRODUCT to be delivered</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Delivery time </a:t>
            </a:r>
            <a:r>
              <a:rPr lang="en-US" b="1" i="1" dirty="0">
                <a:ea typeface="ＭＳ Ｐゴシック" charset="0"/>
              </a:rPr>
              <a:t>TO BE PREDICTED </a:t>
            </a:r>
          </a:p>
        </p:txBody>
      </p:sp>
    </p:spTree>
    <p:extLst>
      <p:ext uri="{BB962C8B-B14F-4D97-AF65-F5344CB8AC3E}">
        <p14:creationId xmlns:p14="http://schemas.microsoft.com/office/powerpoint/2010/main" val="8632209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684081"/>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scope</a:t>
            </a:r>
            <a:endParaRPr lang="bg-BG" sz="4400" dirty="0">
              <a:latin typeface="+mj-lt"/>
              <a:ea typeface="+mj-ea"/>
              <a:cs typeface="+mj-cs"/>
            </a:endParaRPr>
          </a:p>
        </p:txBody>
      </p:sp>
      <p:sp>
        <p:nvSpPr>
          <p:cNvPr id="3" name="Text Placeholder 2"/>
          <p:cNvSpPr>
            <a:spLocks noGrp="1"/>
          </p:cNvSpPr>
          <p:nvPr>
            <p:ph type="body" idx="10"/>
          </p:nvPr>
        </p:nvSpPr>
        <p:spPr>
          <a:xfrm>
            <a:off x="1878390" y="1885973"/>
            <a:ext cx="8538091" cy="2253887"/>
          </a:xfrm>
        </p:spPr>
        <p:txBody>
          <a:bodyPr/>
          <a:lstStyle/>
          <a:p>
            <a:pPr defTabSz="581636" fontAlgn="base">
              <a:lnSpc>
                <a:spcPct val="95000"/>
              </a:lnSpc>
              <a:spcBef>
                <a:spcPct val="50000"/>
              </a:spcBef>
              <a:spcAft>
                <a:spcPct val="0"/>
              </a:spcAft>
              <a:buClr>
                <a:srgbClr val="003399"/>
              </a:buClr>
              <a:buSzPct val="100000"/>
            </a:pPr>
            <a:r>
              <a:rPr lang="en-US" b="1" dirty="0">
                <a:ea typeface="ＭＳ Ｐゴシック" charset="0"/>
              </a:rPr>
              <a:t>After some analysis the team have broken down the requirements into user stories, accounting for Cost of Delay, added  work items for Dark matter and Failure load and decided that:</a:t>
            </a:r>
          </a:p>
          <a:p>
            <a:pPr defTabSz="581636" fontAlgn="base">
              <a:lnSpc>
                <a:spcPct val="95000"/>
              </a:lnSpc>
              <a:spcBef>
                <a:spcPct val="50000"/>
              </a:spcBef>
              <a:spcAft>
                <a:spcPct val="0"/>
              </a:spcAft>
              <a:buClr>
                <a:srgbClr val="003399"/>
              </a:buClr>
              <a:buSzPct val="100000"/>
            </a:pPr>
            <a:r>
              <a:rPr lang="en-US" b="1" dirty="0">
                <a:ea typeface="ＭＳ Ｐゴシック" charset="0"/>
              </a:rPr>
              <a:t>12 stories to be delivered in the 1st leg of Z-curve</a:t>
            </a:r>
          </a:p>
          <a:p>
            <a:pPr defTabSz="581636" fontAlgn="base">
              <a:lnSpc>
                <a:spcPct val="95000"/>
              </a:lnSpc>
              <a:spcBef>
                <a:spcPct val="50000"/>
              </a:spcBef>
              <a:spcAft>
                <a:spcPct val="0"/>
              </a:spcAft>
              <a:buClr>
                <a:srgbClr val="003399"/>
              </a:buClr>
              <a:buSzPct val="100000"/>
            </a:pPr>
            <a:r>
              <a:rPr lang="en-US" b="1" dirty="0">
                <a:ea typeface="ＭＳ Ｐゴシック" charset="0"/>
              </a:rPr>
              <a:t>70 stories to be delivered in the 2</a:t>
            </a:r>
            <a:r>
              <a:rPr lang="en-US" b="1" baseline="30000" dirty="0">
                <a:ea typeface="ＭＳ Ｐゴシック" charset="0"/>
              </a:rPr>
              <a:t>nd</a:t>
            </a:r>
            <a:r>
              <a:rPr lang="en-US" b="1" dirty="0">
                <a:ea typeface="ＭＳ Ｐゴシック" charset="0"/>
              </a:rPr>
              <a:t> leg of Z-curve</a:t>
            </a:r>
          </a:p>
          <a:p>
            <a:pPr defTabSz="581636" fontAlgn="base">
              <a:lnSpc>
                <a:spcPct val="95000"/>
              </a:lnSpc>
              <a:spcBef>
                <a:spcPct val="50000"/>
              </a:spcBef>
              <a:spcAft>
                <a:spcPct val="0"/>
              </a:spcAft>
              <a:buClr>
                <a:srgbClr val="003399"/>
              </a:buClr>
              <a:buSzPct val="100000"/>
            </a:pPr>
            <a:r>
              <a:rPr lang="en-US" b="1" dirty="0">
                <a:ea typeface="ＭＳ Ｐゴシック" charset="0"/>
              </a:rPr>
              <a:t>18 stories to be delivered in the 3</a:t>
            </a:r>
            <a:r>
              <a:rPr lang="en-US" b="1" baseline="30000" dirty="0">
                <a:ea typeface="ＭＳ Ｐゴシック" charset="0"/>
              </a:rPr>
              <a:t>rd</a:t>
            </a:r>
            <a:r>
              <a:rPr lang="en-US" b="1" dirty="0">
                <a:ea typeface="ＭＳ Ｐゴシック" charset="0"/>
              </a:rPr>
              <a:t> leg of Z-curve</a:t>
            </a:r>
          </a:p>
        </p:txBody>
      </p:sp>
    </p:spTree>
    <p:extLst>
      <p:ext uri="{BB962C8B-B14F-4D97-AF65-F5344CB8AC3E}">
        <p14:creationId xmlns:p14="http://schemas.microsoft.com/office/powerpoint/2010/main" val="31486896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31129" y="65891"/>
            <a:ext cx="8789611" cy="2433645"/>
          </a:xfrm>
        </p:spPr>
        <p:txBody>
          <a:bodyPr vert="horz" wrap="square" lIns="91440" tIns="45720" rIns="91440" bIns="45720" rtlCol="0" anchor="ctr">
            <a:normAutofit/>
          </a:bodyPr>
          <a:lstStyle/>
          <a:p>
            <a:pPr algn="ctr">
              <a:spcBef>
                <a:spcPct val="0"/>
              </a:spcBef>
              <a:buNone/>
            </a:pPr>
            <a:r>
              <a:rPr lang="en-GB" altLang="en-US" sz="4400" dirty="0">
                <a:latin typeface="+mj-lt"/>
                <a:ea typeface="+mj-ea"/>
                <a:cs typeface="+mj-cs"/>
              </a:rPr>
              <a:t>SIPs of </a:t>
            </a:r>
            <a:r>
              <a:rPr lang="en-GB" altLang="en-US" sz="4400" dirty="0" err="1">
                <a:latin typeface="+mj-lt"/>
                <a:ea typeface="+mj-ea"/>
                <a:cs typeface="+mj-cs"/>
              </a:rPr>
              <a:t>Takt</a:t>
            </a:r>
            <a:r>
              <a:rPr lang="en-GB" altLang="en-US" sz="4400" dirty="0">
                <a:latin typeface="+mj-lt"/>
                <a:ea typeface="+mj-ea"/>
                <a:cs typeface="+mj-cs"/>
              </a:rPr>
              <a:t> Time distributions </a:t>
            </a:r>
            <a:r>
              <a:rPr lang="en-US" sz="4400" dirty="0">
                <a:latin typeface="+mj-lt"/>
                <a:ea typeface="+mj-ea"/>
                <a:cs typeface="+mj-cs"/>
              </a:rPr>
              <a:t>for the three legs of Z-curve for the reference class</a:t>
            </a:r>
            <a:endParaRPr lang="bg-BG" sz="4400" dirty="0">
              <a:latin typeface="+mj-lt"/>
              <a:ea typeface="+mj-ea"/>
              <a:cs typeface="+mj-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127" y="2499535"/>
            <a:ext cx="2678109" cy="195959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998" y="3195211"/>
            <a:ext cx="2721656" cy="19595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6121" y="4326766"/>
            <a:ext cx="2721429" cy="1959429"/>
          </a:xfrm>
          <a:prstGeom prst="rect">
            <a:avLst/>
          </a:prstGeom>
        </p:spPr>
      </p:pic>
    </p:spTree>
    <p:extLst>
      <p:ext uri="{BB962C8B-B14F-4D97-AF65-F5344CB8AC3E}">
        <p14:creationId xmlns:p14="http://schemas.microsoft.com/office/powerpoint/2010/main" val="255477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89" y="555254"/>
            <a:ext cx="8640960" cy="1446550"/>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Monte Carlo simulated summation of…</a:t>
            </a:r>
            <a:endParaRPr lang="bg-BG" sz="4400" dirty="0">
              <a:latin typeface="+mj-lt"/>
              <a:ea typeface="+mj-ea"/>
              <a:cs typeface="+mj-cs"/>
            </a:endParaRPr>
          </a:p>
        </p:txBody>
      </p:sp>
      <p:sp>
        <p:nvSpPr>
          <p:cNvPr id="3" name="Text Placeholder 2"/>
          <p:cNvSpPr>
            <a:spLocks noGrp="1"/>
          </p:cNvSpPr>
          <p:nvPr>
            <p:ph type="body" idx="10"/>
          </p:nvPr>
        </p:nvSpPr>
        <p:spPr>
          <a:xfrm>
            <a:off x="1981257" y="5229201"/>
            <a:ext cx="8229486" cy="392543"/>
          </a:xfrm>
        </p:spPr>
        <p:txBody>
          <a:bodyPr/>
          <a:lstStyle/>
          <a:p>
            <a:pPr marL="0" indent="0">
              <a:buNone/>
            </a:pPr>
            <a:r>
              <a:rPr lang="en-US" dirty="0"/>
              <a:t>…will give us the time needed to deliver the project!</a:t>
            </a:r>
            <a:endParaRPr lang="bg-B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890" y="3161945"/>
            <a:ext cx="2192608" cy="160434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0144" y="3173888"/>
            <a:ext cx="2211673" cy="159240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9029" y="3173888"/>
            <a:ext cx="2211674" cy="1592405"/>
          </a:xfrm>
          <a:prstGeom prst="rect">
            <a:avLst/>
          </a:prstGeom>
        </p:spPr>
      </p:pic>
      <p:sp>
        <p:nvSpPr>
          <p:cNvPr id="9" name="TextBox 8"/>
          <p:cNvSpPr txBox="1"/>
          <p:nvPr/>
        </p:nvSpPr>
        <p:spPr>
          <a:xfrm>
            <a:off x="1929823" y="2143143"/>
            <a:ext cx="1979568" cy="450664"/>
          </a:xfrm>
          <a:prstGeom prst="rect">
            <a:avLst/>
          </a:prstGeom>
          <a:noFill/>
        </p:spPr>
        <p:txBody>
          <a:bodyPr wrap="none" lIns="65306" tIns="32653" rIns="65306" bIns="32653" rtlCol="0">
            <a:spAutoFit/>
          </a:bodyPr>
          <a:lstStyle/>
          <a:p>
            <a:r>
              <a:rPr lang="en-US" sz="2500" dirty="0"/>
              <a:t>12 work items</a:t>
            </a:r>
            <a:endParaRPr lang="bg-BG" sz="2500" dirty="0"/>
          </a:p>
        </p:txBody>
      </p:sp>
      <p:sp>
        <p:nvSpPr>
          <p:cNvPr id="10" name="TextBox 9"/>
          <p:cNvSpPr txBox="1"/>
          <p:nvPr/>
        </p:nvSpPr>
        <p:spPr>
          <a:xfrm>
            <a:off x="4702087" y="2143143"/>
            <a:ext cx="1979568" cy="450664"/>
          </a:xfrm>
          <a:prstGeom prst="rect">
            <a:avLst/>
          </a:prstGeom>
          <a:noFill/>
        </p:spPr>
        <p:txBody>
          <a:bodyPr wrap="none" lIns="65306" tIns="32653" rIns="65306" bIns="32653" rtlCol="0">
            <a:spAutoFit/>
          </a:bodyPr>
          <a:lstStyle/>
          <a:p>
            <a:r>
              <a:rPr lang="en-US" sz="2500" dirty="0"/>
              <a:t>70 work items</a:t>
            </a:r>
            <a:endParaRPr lang="bg-BG" sz="2500" dirty="0"/>
          </a:p>
        </p:txBody>
      </p:sp>
      <p:sp>
        <p:nvSpPr>
          <p:cNvPr id="11" name="TextBox 10"/>
          <p:cNvSpPr txBox="1"/>
          <p:nvPr/>
        </p:nvSpPr>
        <p:spPr>
          <a:xfrm>
            <a:off x="7633841" y="2194577"/>
            <a:ext cx="1979568" cy="450664"/>
          </a:xfrm>
          <a:prstGeom prst="rect">
            <a:avLst/>
          </a:prstGeom>
          <a:noFill/>
        </p:spPr>
        <p:txBody>
          <a:bodyPr wrap="none" lIns="65306" tIns="32653" rIns="65306" bIns="32653" rtlCol="0">
            <a:spAutoFit/>
          </a:bodyPr>
          <a:lstStyle/>
          <a:p>
            <a:r>
              <a:rPr lang="en-US" sz="2500" dirty="0"/>
              <a:t>18 work items</a:t>
            </a:r>
            <a:endParaRPr lang="bg-BG" sz="2500" dirty="0"/>
          </a:p>
        </p:txBody>
      </p:sp>
      <p:pic>
        <p:nvPicPr>
          <p:cNvPr id="1026" name="Picture 2" descr="http://www.clipartbest.com/cliparts/y9i/zE5/y9izE5E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130" y="3640251"/>
            <a:ext cx="360956" cy="359754"/>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http://www.clipartbest.com/cliparts/y9i/zE5/y9izE5E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686" y="3640251"/>
            <a:ext cx="360956" cy="359754"/>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4.bp.blogspot.com/-9nGsZSoLxIA/T-ze-3yzSgI/AAAAAAAAACQ/9HI7T67C7R0/s1600/blue-cross-m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2709" y="2645339"/>
            <a:ext cx="339654" cy="339654"/>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4" descr="http://4.bp.blogspot.com/-9nGsZSoLxIA/T-ze-3yzSgI/AAAAAAAAACQ/9HI7T67C7R0/s1600/blue-cross-m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5960" y="2657486"/>
            <a:ext cx="339654" cy="339654"/>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4.bp.blogspot.com/-9nGsZSoLxIA/T-ze-3yzSgI/AAAAAAAAACQ/9HI7T67C7R0/s1600/blue-cross-m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7714" y="2657486"/>
            <a:ext cx="339654" cy="33965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027433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929824" y="283450"/>
            <a:ext cx="8280919" cy="1420161"/>
          </a:xfrm>
          <a:prstGeom prst="rect">
            <a:avLst/>
          </a:prstGeom>
          <a:extLst/>
        </p:spPr>
        <p:txBody>
          <a:bodyPr vert="horz" wrap="square" lIns="91440" tIns="45720" rIns="91440" bIns="45720" rtlCol="0" anchor="ctr">
            <a:normAutofit lnSpcReduction="10000"/>
          </a:bodyPr>
          <a:lstStyle/>
          <a:p>
            <a:pPr marL="342900" indent="-342900" algn="ctr">
              <a:spcBef>
                <a:spcPct val="0"/>
              </a:spcBef>
            </a:pPr>
            <a:r>
              <a:rPr lang="en-US" altLang="en-US" sz="4400" dirty="0">
                <a:latin typeface="+mj-lt"/>
                <a:ea typeface="+mj-ea"/>
                <a:cs typeface="+mj-cs"/>
              </a:rPr>
              <a:t>Monte Carlo simulation of Project Delivery Time (T)</a:t>
            </a:r>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2649903" y="1749576"/>
            <a:ext cx="6840760" cy="4423349"/>
          </a:xfrm>
          <a:prstGeom prst="rect">
            <a:avLst/>
          </a:prstGeom>
          <a:noFill/>
        </p:spPr>
      </p:pic>
    </p:spTree>
    <p:extLst>
      <p:ext uri="{BB962C8B-B14F-4D97-AF65-F5344CB8AC3E}">
        <p14:creationId xmlns:p14="http://schemas.microsoft.com/office/powerpoint/2010/main" val="4014908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2032691" y="5573620"/>
            <a:ext cx="7920880" cy="384721"/>
          </a:xfrm>
        </p:spPr>
        <p:txBody>
          <a:bodyPr/>
          <a:lstStyle/>
          <a:p>
            <a:pPr marL="0" indent="0">
              <a:buNone/>
            </a:pPr>
            <a:r>
              <a:rPr lang="en-US" sz="1900" dirty="0"/>
              <a:t>Mode = 76 days; Median = 77 days; Mean = 78 days; </a:t>
            </a:r>
            <a:r>
              <a:rPr lang="en-US" sz="1900" b="1" dirty="0">
                <a:solidFill>
                  <a:srgbClr val="FF0000"/>
                </a:solidFill>
              </a:rPr>
              <a:t>85</a:t>
            </a:r>
            <a:r>
              <a:rPr lang="en-US" sz="1900" b="1" baseline="30000" dirty="0">
                <a:solidFill>
                  <a:srgbClr val="FF0000"/>
                </a:solidFill>
              </a:rPr>
              <a:t>th</a:t>
            </a:r>
            <a:r>
              <a:rPr lang="en-US" sz="1900" b="1" dirty="0">
                <a:solidFill>
                  <a:srgbClr val="FF0000"/>
                </a:solidFill>
              </a:rPr>
              <a:t> </a:t>
            </a:r>
            <a:r>
              <a:rPr lang="en-US" sz="1900" b="1" dirty="0" err="1">
                <a:solidFill>
                  <a:srgbClr val="FF0000"/>
                </a:solidFill>
              </a:rPr>
              <a:t>perc</a:t>
            </a:r>
            <a:r>
              <a:rPr lang="en-US" sz="1900" b="1" dirty="0">
                <a:solidFill>
                  <a:srgbClr val="FF0000"/>
                </a:solidFill>
              </a:rPr>
              <a:t> = 90 days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561" y="481624"/>
            <a:ext cx="7668641" cy="4930866"/>
          </a:xfrm>
          <a:prstGeom prst="rect">
            <a:avLst/>
          </a:prstGeom>
        </p:spPr>
      </p:pic>
    </p:spTree>
    <p:extLst>
      <p:ext uri="{BB962C8B-B14F-4D97-AF65-F5344CB8AC3E}">
        <p14:creationId xmlns:p14="http://schemas.microsoft.com/office/powerpoint/2010/main" val="5241269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63849"/>
            <a:ext cx="8229600" cy="1615827"/>
          </a:xfrm>
        </p:spPr>
        <p:txBody>
          <a:bodyPr vert="horz" wrap="square" lIns="91440" tIns="45720" rIns="91440" bIns="45720" rtlCol="0" anchor="ctr">
            <a:spAutoFit/>
          </a:bodyPr>
          <a:lstStyle/>
          <a:p>
            <a:r>
              <a:rPr lang="en-US" dirty="0"/>
              <a:t>How to predict delivery time for a new set of 237 user stories for the previous (reference) project with the same team?</a:t>
            </a:r>
          </a:p>
        </p:txBody>
      </p:sp>
    </p:spTree>
    <p:extLst>
      <p:ext uri="{BB962C8B-B14F-4D97-AF65-F5344CB8AC3E}">
        <p14:creationId xmlns:p14="http://schemas.microsoft.com/office/powerpoint/2010/main" val="11247342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rtlCol="0" anchor="ctr">
            <a:normAutofit fontScale="90000"/>
          </a:bodyPr>
          <a:lstStyle/>
          <a:p>
            <a:pPr marL="342900" indent="-342900">
              <a:buFont typeface="Arial"/>
            </a:pPr>
            <a:r>
              <a:rPr lang="en-US" dirty="0"/>
              <a:t>We use only the SIP for the 2nd leg of the Z-curve</a:t>
            </a:r>
          </a:p>
        </p:txBody>
      </p:sp>
      <p:sp>
        <p:nvSpPr>
          <p:cNvPr id="3" name="Content Placeholder 2"/>
          <p:cNvSpPr>
            <a:spLocks noGrp="1"/>
          </p:cNvSpPr>
          <p:nvPr>
            <p:ph idx="1"/>
          </p:nvPr>
        </p:nvSpPr>
        <p:spPr>
          <a:xfrm>
            <a:off x="609600" y="1600201"/>
            <a:ext cx="10722964" cy="4525963"/>
          </a:xfrm>
        </p:spPr>
        <p:txBody>
          <a:bodyPr>
            <a:normAutofit/>
          </a:bodyPr>
          <a:lstStyle/>
          <a:p>
            <a:r>
              <a:rPr lang="en-US" dirty="0"/>
              <a:t>Open </a:t>
            </a:r>
            <a:r>
              <a:rPr lang="en-US" sz="2800" dirty="0" err="1"/>
              <a:t>Probabilistic_Project_Planning_Continue_ReferenceProject.xlsx</a:t>
            </a:r>
            <a:endParaRPr lang="en-US" sz="2800" dirty="0"/>
          </a:p>
          <a:p>
            <a:r>
              <a:rPr lang="en-US" dirty="0"/>
              <a:t>Put 237 in “Total”</a:t>
            </a:r>
          </a:p>
          <a:p>
            <a:r>
              <a:rPr lang="en-US" dirty="0"/>
              <a:t>Put 0% for Number of work items for the 1</a:t>
            </a:r>
            <a:r>
              <a:rPr lang="en-US" baseline="30000" dirty="0"/>
              <a:t>st</a:t>
            </a:r>
            <a:r>
              <a:rPr lang="en-US" dirty="0"/>
              <a:t> leg</a:t>
            </a:r>
          </a:p>
          <a:p>
            <a:r>
              <a:rPr lang="en-US" dirty="0"/>
              <a:t>Put 0% for Number of work items for the 3</a:t>
            </a:r>
            <a:r>
              <a:rPr lang="en-US" baseline="30000" dirty="0"/>
              <a:t>rd</a:t>
            </a:r>
            <a:r>
              <a:rPr lang="en-US" dirty="0"/>
              <a:t> leg</a:t>
            </a:r>
          </a:p>
          <a:p>
            <a:r>
              <a:rPr lang="en-US" dirty="0"/>
              <a:t>Put 100% for the Number of work items for the 2</a:t>
            </a:r>
            <a:r>
              <a:rPr lang="en-US" baseline="30000" dirty="0"/>
              <a:t>nd</a:t>
            </a:r>
            <a:r>
              <a:rPr lang="en-US" dirty="0"/>
              <a:t> leg</a:t>
            </a:r>
          </a:p>
          <a:p>
            <a:endParaRPr lang="en-US" dirty="0"/>
          </a:p>
        </p:txBody>
      </p:sp>
    </p:spTree>
    <p:extLst>
      <p:ext uri="{BB962C8B-B14F-4D97-AF65-F5344CB8AC3E}">
        <p14:creationId xmlns:p14="http://schemas.microsoft.com/office/powerpoint/2010/main" val="38683522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3838909" y="429604"/>
              <a:ext cx="1534700"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RFC</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RFC in action</a:t>
              </a:r>
            </a:p>
          </p:txBody>
        </p:sp>
      </p:grpSp>
      <p:sp>
        <p:nvSpPr>
          <p:cNvPr id="73" name="Rectangle 72"/>
          <p:cNvSpPr/>
          <p:nvPr/>
        </p:nvSpPr>
        <p:spPr>
          <a:xfrm>
            <a:off x="5447638" y="135885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Lato" pitchFamily="34" charset="0"/>
            </a:endParaRPr>
          </a:p>
        </p:txBody>
      </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20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Introduction</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a:latin typeface="Lato Black" pitchFamily="34" charset="0"/>
              </a:rPr>
              <a:t>Excel</a:t>
            </a:r>
          </a:p>
          <a:p>
            <a:pPr>
              <a:lnSpc>
                <a:spcPct val="90000"/>
              </a:lnSpc>
            </a:pPr>
            <a:endParaRPr lang="en-US" sz="1333" dirty="0"/>
          </a:p>
        </p:txBody>
      </p:sp>
    </p:spTree>
    <p:extLst>
      <p:ext uri="{BB962C8B-B14F-4D97-AF65-F5344CB8AC3E}">
        <p14:creationId xmlns:p14="http://schemas.microsoft.com/office/powerpoint/2010/main" val="2298214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55"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300" fill="hold"/>
                                        <p:tgtEl>
                                          <p:spTgt spid="73"/>
                                        </p:tgtEl>
                                        <p:attrNameLst>
                                          <p:attrName>ppt_w</p:attrName>
                                        </p:attrNameLst>
                                      </p:cBhvr>
                                      <p:tavLst>
                                        <p:tav tm="0">
                                          <p:val>
                                            <p:strVal val="#ppt_w*0.70"/>
                                          </p:val>
                                        </p:tav>
                                        <p:tav tm="100000">
                                          <p:val>
                                            <p:strVal val="#ppt_w"/>
                                          </p:val>
                                        </p:tav>
                                      </p:tavLst>
                                    </p:anim>
                                    <p:anim calcmode="lin" valueType="num">
                                      <p:cBhvr>
                                        <p:cTn id="14" dur="300" fill="hold"/>
                                        <p:tgtEl>
                                          <p:spTgt spid="73"/>
                                        </p:tgtEl>
                                        <p:attrNameLst>
                                          <p:attrName>ppt_h</p:attrName>
                                        </p:attrNameLst>
                                      </p:cBhvr>
                                      <p:tavLst>
                                        <p:tav tm="0">
                                          <p:val>
                                            <p:strVal val="#ppt_h"/>
                                          </p:val>
                                        </p:tav>
                                        <p:tav tm="100000">
                                          <p:val>
                                            <p:strVal val="#ppt_h"/>
                                          </p:val>
                                        </p:tav>
                                      </p:tavLst>
                                    </p:anim>
                                    <p:animEffect transition="in" filter="fade">
                                      <p:cBhvr>
                                        <p:cTn id="15" dur="3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1"/>
                                        </p:tgtEl>
                                        <p:attrNameLst>
                                          <p:attrName>style.visibility</p:attrName>
                                        </p:attrNameLst>
                                      </p:cBhvr>
                                      <p:to>
                                        <p:strVal val="visible"/>
                                      </p:to>
                                    </p:set>
                                    <p:anim calcmode="lin" valueType="num">
                                      <p:cBhvr additive="base">
                                        <p:cTn id="72" dur="500" fill="hold"/>
                                        <p:tgtEl>
                                          <p:spTgt spid="181"/>
                                        </p:tgtEl>
                                        <p:attrNameLst>
                                          <p:attrName>ppt_x</p:attrName>
                                        </p:attrNameLst>
                                      </p:cBhvr>
                                      <p:tavLst>
                                        <p:tav tm="0">
                                          <p:val>
                                            <p:strVal val="#ppt_x"/>
                                          </p:val>
                                        </p:tav>
                                        <p:tav tm="100000">
                                          <p:val>
                                            <p:strVal val="#ppt_x"/>
                                          </p:val>
                                        </p:tav>
                                      </p:tavLst>
                                    </p:anim>
                                    <p:anim calcmode="lin" valueType="num">
                                      <p:cBhvr additive="base">
                                        <p:cTn id="73" dur="500" fill="hold"/>
                                        <p:tgtEl>
                                          <p:spTgt spid="18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2"/>
                                        </p:tgtEl>
                                        <p:attrNameLst>
                                          <p:attrName>style.visibility</p:attrName>
                                        </p:attrNameLst>
                                      </p:cBhvr>
                                      <p:to>
                                        <p:strVal val="visible"/>
                                      </p:to>
                                    </p:set>
                                    <p:anim calcmode="lin" valueType="num">
                                      <p:cBhvr additive="base">
                                        <p:cTn id="76" dur="500" fill="hold"/>
                                        <p:tgtEl>
                                          <p:spTgt spid="182"/>
                                        </p:tgtEl>
                                        <p:attrNameLst>
                                          <p:attrName>ppt_x</p:attrName>
                                        </p:attrNameLst>
                                      </p:cBhvr>
                                      <p:tavLst>
                                        <p:tav tm="0">
                                          <p:val>
                                            <p:strVal val="#ppt_x"/>
                                          </p:val>
                                        </p:tav>
                                        <p:tav tm="100000">
                                          <p:val>
                                            <p:strVal val="#ppt_x"/>
                                          </p:val>
                                        </p:tav>
                                      </p:tavLst>
                                    </p:anim>
                                    <p:anim calcmode="lin" valueType="num">
                                      <p:cBhvr additive="base">
                                        <p:cTn id="77" dur="500" fill="hold"/>
                                        <p:tgtEl>
                                          <p:spTgt spid="18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ppt_x"/>
                                          </p:val>
                                        </p:tav>
                                        <p:tav tm="100000">
                                          <p:val>
                                            <p:strVal val="#ppt_x"/>
                                          </p:val>
                                        </p:tav>
                                      </p:tavLst>
                                    </p:anim>
                                    <p:anim calcmode="lin" valueType="num">
                                      <p:cBhvr additive="base">
                                        <p:cTn id="81" dur="500" fill="hold"/>
                                        <p:tgtEl>
                                          <p:spTgt spid="16"/>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 calcmode="lin" valueType="num">
                                      <p:cBhvr additive="base">
                                        <p:cTn id="84" dur="500" fill="hold"/>
                                        <p:tgtEl>
                                          <p:spTgt spid="4"/>
                                        </p:tgtEl>
                                        <p:attrNameLst>
                                          <p:attrName>ppt_x</p:attrName>
                                        </p:attrNameLst>
                                      </p:cBhvr>
                                      <p:tavLst>
                                        <p:tav tm="0">
                                          <p:val>
                                            <p:strVal val="#ppt_x"/>
                                          </p:val>
                                        </p:tav>
                                        <p:tav tm="100000">
                                          <p:val>
                                            <p:strVal val="#ppt_x"/>
                                          </p:val>
                                        </p:tav>
                                      </p:tavLst>
                                    </p:anim>
                                    <p:anim calcmode="lin" valueType="num">
                                      <p:cBhvr additive="base">
                                        <p:cTn id="85" dur="500" fill="hold"/>
                                        <p:tgtEl>
                                          <p:spTgt spid="4"/>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fill="hold"/>
                                        <p:tgtEl>
                                          <p:spTgt spid="22"/>
                                        </p:tgtEl>
                                        <p:attrNameLst>
                                          <p:attrName>ppt_x</p:attrName>
                                        </p:attrNameLst>
                                      </p:cBhvr>
                                      <p:tavLst>
                                        <p:tav tm="0">
                                          <p:val>
                                            <p:strVal val="#ppt_x"/>
                                          </p:val>
                                        </p:tav>
                                        <p:tav tm="100000">
                                          <p:val>
                                            <p:strVal val="#ppt_x"/>
                                          </p:val>
                                        </p:tav>
                                      </p:tavLst>
                                    </p:anim>
                                    <p:anim calcmode="lin" valueType="num">
                                      <p:cBhvr additive="base">
                                        <p:cTn id="8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p:cTn id="94" dur="500" fill="hold"/>
                                        <p:tgtEl>
                                          <p:spTgt spid="28"/>
                                        </p:tgtEl>
                                        <p:attrNameLst>
                                          <p:attrName>ppt_w</p:attrName>
                                        </p:attrNameLst>
                                      </p:cBhvr>
                                      <p:tavLst>
                                        <p:tav tm="0">
                                          <p:val>
                                            <p:fltVal val="0"/>
                                          </p:val>
                                        </p:tav>
                                        <p:tav tm="100000">
                                          <p:val>
                                            <p:strVal val="#ppt_w"/>
                                          </p:val>
                                        </p:tav>
                                      </p:tavLst>
                                    </p:anim>
                                    <p:anim calcmode="lin" valueType="num">
                                      <p:cBhvr>
                                        <p:cTn id="95" dur="500" fill="hold"/>
                                        <p:tgtEl>
                                          <p:spTgt spid="28"/>
                                        </p:tgtEl>
                                        <p:attrNameLst>
                                          <p:attrName>ppt_h</p:attrName>
                                        </p:attrNameLst>
                                      </p:cBhvr>
                                      <p:tavLst>
                                        <p:tav tm="0">
                                          <p:val>
                                            <p:fltVal val="0"/>
                                          </p:val>
                                        </p:tav>
                                        <p:tav tm="100000">
                                          <p:val>
                                            <p:strVal val="#ppt_h"/>
                                          </p:val>
                                        </p:tav>
                                      </p:tavLst>
                                    </p:anim>
                                    <p:animEffect transition="in" filter="fade">
                                      <p:cBhvr>
                                        <p:cTn id="96" dur="500"/>
                                        <p:tgtEl>
                                          <p:spTgt spid="28"/>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79"/>
                                        </p:tgtEl>
                                        <p:attrNameLst>
                                          <p:attrName>style.visibility</p:attrName>
                                        </p:attrNameLst>
                                      </p:cBhvr>
                                      <p:to>
                                        <p:strVal val="visible"/>
                                      </p:to>
                                    </p:set>
                                    <p:animEffect transition="in" filter="fade">
                                      <p:cBhvr>
                                        <p:cTn id="100" dur="500"/>
                                        <p:tgtEl>
                                          <p:spTgt spid="179"/>
                                        </p:tgtEl>
                                      </p:cBhvr>
                                    </p:animEffect>
                                  </p:childTnLst>
                                </p:cTn>
                              </p:par>
                            </p:childTnLst>
                          </p:cTn>
                        </p:par>
                        <p:par>
                          <p:cTn id="101" fill="hold">
                            <p:stCondLst>
                              <p:cond delay="1000"/>
                            </p:stCondLst>
                            <p:childTnLst>
                              <p:par>
                                <p:cTn id="102" presetID="22" presetClass="entr" presetSubtype="1" fill="hold" grpId="0" nodeType="afterEffect">
                                  <p:stCondLst>
                                    <p:cond delay="0"/>
                                  </p:stCondLst>
                                  <p:childTnLst>
                                    <p:set>
                                      <p:cBhvr>
                                        <p:cTn id="103" dur="1" fill="hold">
                                          <p:stCondLst>
                                            <p:cond delay="0"/>
                                          </p:stCondLst>
                                        </p:cTn>
                                        <p:tgtEl>
                                          <p:spTgt spid="180"/>
                                        </p:tgtEl>
                                        <p:attrNameLst>
                                          <p:attrName>style.visibility</p:attrName>
                                        </p:attrNameLst>
                                      </p:cBhvr>
                                      <p:to>
                                        <p:strVal val="visible"/>
                                      </p:to>
                                    </p:set>
                                    <p:animEffect transition="in" filter="wipe(up)">
                                      <p:cBhvr>
                                        <p:cTn id="104"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890" y="1362076"/>
            <a:ext cx="9532489" cy="1397284"/>
          </a:xfrm>
        </p:spPr>
        <p:txBody>
          <a:bodyPr vert="horz" wrap="square" lIns="91440" tIns="45720" rIns="91440" bIns="45720" rtlCol="0" anchor="t">
            <a:spAutoFit/>
          </a:bodyPr>
          <a:lstStyle/>
          <a:p>
            <a:pPr algn="ctr"/>
            <a:r>
              <a:rPr lang="en-US" sz="4400" b="0" cap="none" dirty="0">
                <a:latin typeface="Arial" charset="0"/>
              </a:rPr>
              <a:t>To increase the chances of project success we need to incorporate the uncertainty in our planning and exploit it. </a:t>
            </a:r>
            <a:endParaRPr lang="bg-BG" sz="4400" b="0" cap="none" dirty="0">
              <a:latin typeface="Arial" charset="0"/>
            </a:endParaRPr>
          </a:p>
        </p:txBody>
      </p:sp>
    </p:spTree>
    <p:extLst>
      <p:ext uri="{BB962C8B-B14F-4D97-AF65-F5344CB8AC3E}">
        <p14:creationId xmlns:p14="http://schemas.microsoft.com/office/powerpoint/2010/main" val="14719016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Freeform 6"/>
          <p:cNvSpPr>
            <a:spLocks noEditPoints="1"/>
          </p:cNvSpPr>
          <p:nvPr/>
        </p:nvSpPr>
        <p:spPr bwMode="auto">
          <a:xfrm>
            <a:off x="8633479" y="2187834"/>
            <a:ext cx="1427439" cy="1617465"/>
          </a:xfrm>
          <a:custGeom>
            <a:avLst/>
            <a:gdLst>
              <a:gd name="T0" fmla="*/ 326 w 331"/>
              <a:gd name="T1" fmla="*/ 318 h 375"/>
              <a:gd name="T2" fmla="*/ 63 w 331"/>
              <a:gd name="T3" fmla="*/ 318 h 375"/>
              <a:gd name="T4" fmla="*/ 51 w 331"/>
              <a:gd name="T5" fmla="*/ 324 h 375"/>
              <a:gd name="T6" fmla="*/ 331 w 331"/>
              <a:gd name="T7" fmla="*/ 324 h 375"/>
              <a:gd name="T8" fmla="*/ 116 w 331"/>
              <a:gd name="T9" fmla="*/ 289 h 375"/>
              <a:gd name="T10" fmla="*/ 198 w 331"/>
              <a:gd name="T11" fmla="*/ 349 h 375"/>
              <a:gd name="T12" fmla="*/ 288 w 331"/>
              <a:gd name="T13" fmla="*/ 293 h 375"/>
              <a:gd name="T14" fmla="*/ 199 w 331"/>
              <a:gd name="T15" fmla="*/ 340 h 375"/>
              <a:gd name="T16" fmla="*/ 116 w 331"/>
              <a:gd name="T17" fmla="*/ 289 h 375"/>
              <a:gd name="T18" fmla="*/ 61 w 331"/>
              <a:gd name="T19" fmla="*/ 238 h 375"/>
              <a:gd name="T20" fmla="*/ 33 w 331"/>
              <a:gd name="T21" fmla="*/ 201 h 375"/>
              <a:gd name="T22" fmla="*/ 71 w 331"/>
              <a:gd name="T23" fmla="*/ 193 h 375"/>
              <a:gd name="T24" fmla="*/ 198 w 331"/>
              <a:gd name="T25" fmla="*/ 320 h 375"/>
              <a:gd name="T26" fmla="*/ 325 w 331"/>
              <a:gd name="T27" fmla="*/ 165 h 375"/>
              <a:gd name="T28" fmla="*/ 325 w 331"/>
              <a:gd name="T29" fmla="*/ 163 h 375"/>
              <a:gd name="T30" fmla="*/ 256 w 331"/>
              <a:gd name="T31" fmla="*/ 125 h 375"/>
              <a:gd name="T32" fmla="*/ 300 w 331"/>
              <a:gd name="T33" fmla="*/ 176 h 375"/>
              <a:gd name="T34" fmla="*/ 97 w 331"/>
              <a:gd name="T35" fmla="*/ 176 h 375"/>
              <a:gd name="T36" fmla="*/ 141 w 331"/>
              <a:gd name="T37" fmla="*/ 125 h 375"/>
              <a:gd name="T38" fmla="*/ 72 w 331"/>
              <a:gd name="T39" fmla="*/ 163 h 375"/>
              <a:gd name="T40" fmla="*/ 72 w 331"/>
              <a:gd name="T41" fmla="*/ 165 h 375"/>
              <a:gd name="T42" fmla="*/ 72 w 331"/>
              <a:gd name="T43" fmla="*/ 166 h 375"/>
              <a:gd name="T44" fmla="*/ 11 w 331"/>
              <a:gd name="T45" fmla="*/ 197 h 375"/>
              <a:gd name="T46" fmla="*/ 66 w 331"/>
              <a:gd name="T47" fmla="*/ 231 h 375"/>
              <a:gd name="T48" fmla="*/ 323 w 331"/>
              <a:gd name="T49" fmla="*/ 173 h 375"/>
              <a:gd name="T50" fmla="*/ 92 w 331"/>
              <a:gd name="T51" fmla="*/ 235 h 375"/>
              <a:gd name="T52" fmla="*/ 198 w 331"/>
              <a:gd name="T53" fmla="*/ 210 h 375"/>
              <a:gd name="T54" fmla="*/ 174 w 331"/>
              <a:gd name="T55" fmla="*/ 131 h 375"/>
              <a:gd name="T56" fmla="*/ 188 w 331"/>
              <a:gd name="T57" fmla="*/ 81 h 375"/>
              <a:gd name="T58" fmla="*/ 181 w 331"/>
              <a:gd name="T59" fmla="*/ 24 h 375"/>
              <a:gd name="T60" fmla="*/ 168 w 331"/>
              <a:gd name="T61" fmla="*/ 84 h 375"/>
              <a:gd name="T62" fmla="*/ 213 w 331"/>
              <a:gd name="T63" fmla="*/ 85 h 375"/>
              <a:gd name="T64" fmla="*/ 219 w 331"/>
              <a:gd name="T65" fmla="*/ 98 h 375"/>
              <a:gd name="T66" fmla="*/ 196 w 331"/>
              <a:gd name="T67" fmla="*/ 32 h 375"/>
              <a:gd name="T68" fmla="*/ 188 w 331"/>
              <a:gd name="T69" fmla="*/ 23 h 375"/>
              <a:gd name="T70" fmla="*/ 213 w 331"/>
              <a:gd name="T71" fmla="*/ 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375">
                <a:moveTo>
                  <a:pt x="322" y="306"/>
                </a:moveTo>
                <a:cubicBezTo>
                  <a:pt x="324" y="310"/>
                  <a:pt x="326" y="314"/>
                  <a:pt x="326" y="318"/>
                </a:cubicBezTo>
                <a:cubicBezTo>
                  <a:pt x="326" y="346"/>
                  <a:pt x="267" y="368"/>
                  <a:pt x="194" y="368"/>
                </a:cubicBezTo>
                <a:cubicBezTo>
                  <a:pt x="122" y="368"/>
                  <a:pt x="63" y="346"/>
                  <a:pt x="63" y="318"/>
                </a:cubicBezTo>
                <a:cubicBezTo>
                  <a:pt x="63" y="308"/>
                  <a:pt x="72" y="298"/>
                  <a:pt x="86" y="291"/>
                </a:cubicBezTo>
                <a:cubicBezTo>
                  <a:pt x="64" y="299"/>
                  <a:pt x="51" y="311"/>
                  <a:pt x="51" y="324"/>
                </a:cubicBezTo>
                <a:cubicBezTo>
                  <a:pt x="51" y="352"/>
                  <a:pt x="114" y="375"/>
                  <a:pt x="191" y="375"/>
                </a:cubicBezTo>
                <a:cubicBezTo>
                  <a:pt x="268" y="375"/>
                  <a:pt x="331" y="352"/>
                  <a:pt x="331" y="324"/>
                </a:cubicBezTo>
                <a:cubicBezTo>
                  <a:pt x="331" y="318"/>
                  <a:pt x="328" y="312"/>
                  <a:pt x="322" y="306"/>
                </a:cubicBezTo>
                <a:close/>
                <a:moveTo>
                  <a:pt x="116" y="289"/>
                </a:moveTo>
                <a:cubicBezTo>
                  <a:pt x="102" y="295"/>
                  <a:pt x="93" y="303"/>
                  <a:pt x="93" y="312"/>
                </a:cubicBezTo>
                <a:cubicBezTo>
                  <a:pt x="93" y="332"/>
                  <a:pt x="140" y="349"/>
                  <a:pt x="198" y="349"/>
                </a:cubicBezTo>
                <a:cubicBezTo>
                  <a:pt x="257" y="349"/>
                  <a:pt x="304" y="332"/>
                  <a:pt x="304" y="312"/>
                </a:cubicBezTo>
                <a:cubicBezTo>
                  <a:pt x="304" y="305"/>
                  <a:pt x="298" y="298"/>
                  <a:pt x="288" y="293"/>
                </a:cubicBezTo>
                <a:cubicBezTo>
                  <a:pt x="294" y="297"/>
                  <a:pt x="297" y="301"/>
                  <a:pt x="297" y="306"/>
                </a:cubicBezTo>
                <a:cubicBezTo>
                  <a:pt x="297" y="325"/>
                  <a:pt x="253" y="340"/>
                  <a:pt x="199" y="340"/>
                </a:cubicBezTo>
                <a:cubicBezTo>
                  <a:pt x="146" y="340"/>
                  <a:pt x="102" y="325"/>
                  <a:pt x="102" y="306"/>
                </a:cubicBezTo>
                <a:cubicBezTo>
                  <a:pt x="102" y="300"/>
                  <a:pt x="107" y="294"/>
                  <a:pt x="116" y="289"/>
                </a:cubicBezTo>
                <a:close/>
                <a:moveTo>
                  <a:pt x="66" y="231"/>
                </a:moveTo>
                <a:cubicBezTo>
                  <a:pt x="67" y="236"/>
                  <a:pt x="61" y="238"/>
                  <a:pt x="61" y="238"/>
                </a:cubicBezTo>
                <a:cubicBezTo>
                  <a:pt x="69" y="246"/>
                  <a:pt x="79" y="240"/>
                  <a:pt x="72" y="226"/>
                </a:cubicBezTo>
                <a:cubicBezTo>
                  <a:pt x="66" y="213"/>
                  <a:pt x="46" y="211"/>
                  <a:pt x="33" y="201"/>
                </a:cubicBezTo>
                <a:cubicBezTo>
                  <a:pt x="19" y="192"/>
                  <a:pt x="24" y="165"/>
                  <a:pt x="39" y="163"/>
                </a:cubicBezTo>
                <a:cubicBezTo>
                  <a:pt x="55" y="161"/>
                  <a:pt x="66" y="177"/>
                  <a:pt x="71" y="193"/>
                </a:cubicBezTo>
                <a:cubicBezTo>
                  <a:pt x="73" y="199"/>
                  <a:pt x="76" y="206"/>
                  <a:pt x="78" y="213"/>
                </a:cubicBezTo>
                <a:cubicBezTo>
                  <a:pt x="95" y="275"/>
                  <a:pt x="143" y="320"/>
                  <a:pt x="198" y="320"/>
                </a:cubicBezTo>
                <a:cubicBezTo>
                  <a:pt x="268" y="320"/>
                  <a:pt x="324" y="251"/>
                  <a:pt x="325" y="166"/>
                </a:cubicBezTo>
                <a:cubicBezTo>
                  <a:pt x="325" y="166"/>
                  <a:pt x="325" y="165"/>
                  <a:pt x="325" y="165"/>
                </a:cubicBezTo>
                <a:cubicBezTo>
                  <a:pt x="325" y="165"/>
                  <a:pt x="325" y="165"/>
                  <a:pt x="325" y="165"/>
                </a:cubicBezTo>
                <a:cubicBezTo>
                  <a:pt x="325" y="164"/>
                  <a:pt x="325" y="164"/>
                  <a:pt x="325" y="163"/>
                </a:cubicBezTo>
                <a:cubicBezTo>
                  <a:pt x="325" y="163"/>
                  <a:pt x="325" y="163"/>
                  <a:pt x="325" y="163"/>
                </a:cubicBezTo>
                <a:cubicBezTo>
                  <a:pt x="323" y="147"/>
                  <a:pt x="295" y="133"/>
                  <a:pt x="256" y="125"/>
                </a:cubicBezTo>
                <a:cubicBezTo>
                  <a:pt x="289" y="132"/>
                  <a:pt x="311" y="145"/>
                  <a:pt x="311" y="159"/>
                </a:cubicBezTo>
                <a:cubicBezTo>
                  <a:pt x="311" y="165"/>
                  <a:pt x="307" y="171"/>
                  <a:pt x="300" y="176"/>
                </a:cubicBezTo>
                <a:cubicBezTo>
                  <a:pt x="299" y="161"/>
                  <a:pt x="254" y="149"/>
                  <a:pt x="198" y="149"/>
                </a:cubicBezTo>
                <a:cubicBezTo>
                  <a:pt x="143" y="149"/>
                  <a:pt x="98" y="161"/>
                  <a:pt x="97" y="176"/>
                </a:cubicBezTo>
                <a:cubicBezTo>
                  <a:pt x="90" y="171"/>
                  <a:pt x="86" y="165"/>
                  <a:pt x="86" y="159"/>
                </a:cubicBezTo>
                <a:cubicBezTo>
                  <a:pt x="86" y="145"/>
                  <a:pt x="108" y="132"/>
                  <a:pt x="141" y="125"/>
                </a:cubicBezTo>
                <a:cubicBezTo>
                  <a:pt x="102" y="133"/>
                  <a:pt x="74" y="147"/>
                  <a:pt x="72" y="163"/>
                </a:cubicBezTo>
                <a:cubicBezTo>
                  <a:pt x="72" y="163"/>
                  <a:pt x="72" y="163"/>
                  <a:pt x="72" y="163"/>
                </a:cubicBezTo>
                <a:cubicBezTo>
                  <a:pt x="72" y="164"/>
                  <a:pt x="72" y="164"/>
                  <a:pt x="72" y="165"/>
                </a:cubicBezTo>
                <a:cubicBezTo>
                  <a:pt x="72" y="165"/>
                  <a:pt x="72" y="165"/>
                  <a:pt x="72" y="165"/>
                </a:cubicBezTo>
                <a:cubicBezTo>
                  <a:pt x="72" y="165"/>
                  <a:pt x="72" y="166"/>
                  <a:pt x="72" y="166"/>
                </a:cubicBezTo>
                <a:cubicBezTo>
                  <a:pt x="72" y="166"/>
                  <a:pt x="72" y="166"/>
                  <a:pt x="72" y="166"/>
                </a:cubicBezTo>
                <a:cubicBezTo>
                  <a:pt x="61" y="148"/>
                  <a:pt x="41" y="143"/>
                  <a:pt x="27" y="148"/>
                </a:cubicBezTo>
                <a:cubicBezTo>
                  <a:pt x="13" y="155"/>
                  <a:pt x="0" y="177"/>
                  <a:pt x="11" y="197"/>
                </a:cubicBezTo>
                <a:cubicBezTo>
                  <a:pt x="22" y="216"/>
                  <a:pt x="44" y="223"/>
                  <a:pt x="48" y="224"/>
                </a:cubicBezTo>
                <a:cubicBezTo>
                  <a:pt x="53" y="224"/>
                  <a:pt x="64" y="226"/>
                  <a:pt x="66" y="231"/>
                </a:cubicBezTo>
                <a:close/>
                <a:moveTo>
                  <a:pt x="198" y="210"/>
                </a:moveTo>
                <a:cubicBezTo>
                  <a:pt x="260" y="210"/>
                  <a:pt x="312" y="194"/>
                  <a:pt x="323" y="173"/>
                </a:cubicBezTo>
                <a:cubicBezTo>
                  <a:pt x="318" y="244"/>
                  <a:pt x="264" y="300"/>
                  <a:pt x="198" y="300"/>
                </a:cubicBezTo>
                <a:cubicBezTo>
                  <a:pt x="154" y="300"/>
                  <a:pt x="114" y="274"/>
                  <a:pt x="92" y="235"/>
                </a:cubicBezTo>
                <a:cubicBezTo>
                  <a:pt x="82" y="218"/>
                  <a:pt x="84" y="198"/>
                  <a:pt x="77" y="177"/>
                </a:cubicBezTo>
                <a:cubicBezTo>
                  <a:pt x="92" y="196"/>
                  <a:pt x="141" y="210"/>
                  <a:pt x="198" y="210"/>
                </a:cubicBezTo>
                <a:close/>
                <a:moveTo>
                  <a:pt x="182" y="108"/>
                </a:moveTo>
                <a:cubicBezTo>
                  <a:pt x="185" y="122"/>
                  <a:pt x="174" y="131"/>
                  <a:pt x="174" y="131"/>
                </a:cubicBezTo>
                <a:cubicBezTo>
                  <a:pt x="180" y="131"/>
                  <a:pt x="189" y="129"/>
                  <a:pt x="193" y="117"/>
                </a:cubicBezTo>
                <a:cubicBezTo>
                  <a:pt x="197" y="106"/>
                  <a:pt x="193" y="91"/>
                  <a:pt x="188" y="81"/>
                </a:cubicBezTo>
                <a:cubicBezTo>
                  <a:pt x="182" y="71"/>
                  <a:pt x="175" y="67"/>
                  <a:pt x="171" y="55"/>
                </a:cubicBezTo>
                <a:cubicBezTo>
                  <a:pt x="166" y="43"/>
                  <a:pt x="181" y="24"/>
                  <a:pt x="181" y="24"/>
                </a:cubicBezTo>
                <a:cubicBezTo>
                  <a:pt x="175" y="25"/>
                  <a:pt x="159" y="34"/>
                  <a:pt x="156" y="50"/>
                </a:cubicBezTo>
                <a:cubicBezTo>
                  <a:pt x="154" y="66"/>
                  <a:pt x="164" y="79"/>
                  <a:pt x="168" y="84"/>
                </a:cubicBezTo>
                <a:cubicBezTo>
                  <a:pt x="171" y="88"/>
                  <a:pt x="178" y="96"/>
                  <a:pt x="182" y="108"/>
                </a:cubicBezTo>
                <a:close/>
                <a:moveTo>
                  <a:pt x="213" y="85"/>
                </a:moveTo>
                <a:cubicBezTo>
                  <a:pt x="215" y="99"/>
                  <a:pt x="204" y="107"/>
                  <a:pt x="204" y="107"/>
                </a:cubicBezTo>
                <a:cubicBezTo>
                  <a:pt x="204" y="107"/>
                  <a:pt x="213" y="107"/>
                  <a:pt x="219" y="98"/>
                </a:cubicBezTo>
                <a:cubicBezTo>
                  <a:pt x="226" y="86"/>
                  <a:pt x="221" y="70"/>
                  <a:pt x="215" y="61"/>
                </a:cubicBezTo>
                <a:cubicBezTo>
                  <a:pt x="209" y="52"/>
                  <a:pt x="200" y="46"/>
                  <a:pt x="196" y="32"/>
                </a:cubicBezTo>
                <a:cubicBezTo>
                  <a:pt x="192" y="19"/>
                  <a:pt x="210" y="0"/>
                  <a:pt x="210" y="0"/>
                </a:cubicBezTo>
                <a:cubicBezTo>
                  <a:pt x="210" y="0"/>
                  <a:pt x="192" y="8"/>
                  <a:pt x="188" y="23"/>
                </a:cubicBezTo>
                <a:cubicBezTo>
                  <a:pt x="185" y="38"/>
                  <a:pt x="193" y="47"/>
                  <a:pt x="197" y="54"/>
                </a:cubicBezTo>
                <a:cubicBezTo>
                  <a:pt x="201" y="60"/>
                  <a:pt x="211" y="72"/>
                  <a:pt x="213" y="85"/>
                </a:cubicBezTo>
                <a:close/>
              </a:path>
            </a:pathLst>
          </a:custGeom>
          <a:gradFill flip="none" rotWithShape="1">
            <a:gsLst>
              <a:gs pos="21000">
                <a:schemeClr val="bg2"/>
              </a:gs>
              <a:gs pos="50000">
                <a:schemeClr val="bg2">
                  <a:lumMod val="60000"/>
                  <a:lumOff val="40000"/>
                </a:schemeClr>
              </a:gs>
              <a:gs pos="82000">
                <a:schemeClr val="bg2"/>
              </a:gs>
            </a:gsLst>
            <a:lin ang="0" scaled="1"/>
            <a:tileRect/>
          </a:gradFill>
          <a:ln>
            <a:noFill/>
          </a:ln>
        </p:spPr>
        <p:txBody>
          <a:bodyPr vert="horz" wrap="square" lIns="121920" tIns="60960" rIns="121920" bIns="60960" numCol="1" anchor="t" anchorCtr="0" compatLnSpc="1">
            <a:prstTxWarp prst="textNoShape">
              <a:avLst/>
            </a:prstTxWarp>
          </a:bodyPr>
          <a:lstStyle/>
          <a:p>
            <a:pPr algn="r"/>
            <a:endParaRPr lang="en-US" sz="2400">
              <a:solidFill>
                <a:prstClr val="white"/>
              </a:solidFill>
            </a:endParaRPr>
          </a:p>
        </p:txBody>
      </p:sp>
      <p:grpSp>
        <p:nvGrpSpPr>
          <p:cNvPr id="3" name="Group 2"/>
          <p:cNvGrpSpPr/>
          <p:nvPr/>
        </p:nvGrpSpPr>
        <p:grpSpPr>
          <a:xfrm>
            <a:off x="7721607" y="4887134"/>
            <a:ext cx="3251200" cy="1223876"/>
            <a:chOff x="5791200" y="3665348"/>
            <a:chExt cx="2438400" cy="917907"/>
          </a:xfrm>
        </p:grpSpPr>
        <p:sp>
          <p:nvSpPr>
            <p:cNvPr id="10" name="Rectangle 22"/>
            <p:cNvSpPr>
              <a:spLocks noChangeArrowheads="1"/>
            </p:cNvSpPr>
            <p:nvPr/>
          </p:nvSpPr>
          <p:spPr bwMode="auto">
            <a:xfrm>
              <a:off x="6107628" y="3867149"/>
              <a:ext cx="1855941"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lnSpc>
                  <a:spcPct val="85000"/>
                </a:lnSpc>
                <a:spcBef>
                  <a:spcPct val="0"/>
                </a:spcBef>
                <a:spcAft>
                  <a:spcPct val="0"/>
                </a:spcAft>
              </a:pPr>
              <a:r>
                <a:rPr lang="en-US" sz="3733" dirty="0">
                  <a:latin typeface="Lato Black" pitchFamily="34" charset="0"/>
                  <a:cs typeface="Arial" pitchFamily="34" charset="0"/>
                </a:rPr>
                <a:t>Coffee Break</a:t>
              </a:r>
              <a:endParaRPr lang="en-US" sz="1467" dirty="0">
                <a:latin typeface="Lato Black" pitchFamily="34" charset="0"/>
                <a:cs typeface="Arial" pitchFamily="34" charset="0"/>
              </a:endParaRPr>
            </a:p>
          </p:txBody>
        </p:sp>
        <p:sp>
          <p:nvSpPr>
            <p:cNvPr id="11" name="Rectangle 22"/>
            <p:cNvSpPr>
              <a:spLocks noChangeArrowheads="1"/>
            </p:cNvSpPr>
            <p:nvPr/>
          </p:nvSpPr>
          <p:spPr bwMode="auto">
            <a:xfrm>
              <a:off x="6378066" y="4257644"/>
              <a:ext cx="1315072" cy="153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1333" dirty="0">
                  <a:solidFill>
                    <a:prstClr val="white"/>
                  </a:solidFill>
                  <a:latin typeface="Lato" pitchFamily="34" charset="0"/>
                  <a:cs typeface="Arial" pitchFamily="34" charset="0"/>
                </a:rPr>
                <a:t>Come Back in 10 Minutes</a:t>
              </a: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7721598" y="4026001"/>
            <a:ext cx="3251200" cy="690846"/>
            <a:chOff x="5791200" y="3019501"/>
            <a:chExt cx="2438400" cy="518135"/>
          </a:xfrm>
        </p:grpSpPr>
        <p:sp>
          <p:nvSpPr>
            <p:cNvPr id="16" name="Rectangle 22"/>
            <p:cNvSpPr>
              <a:spLocks noChangeArrowheads="1"/>
            </p:cNvSpPr>
            <p:nvPr/>
          </p:nvSpPr>
          <p:spPr bwMode="auto">
            <a:xfrm>
              <a:off x="6316218" y="3092104"/>
              <a:ext cx="179284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3200" dirty="0">
                  <a:latin typeface="Lato Light" pitchFamily="34" charset="0"/>
                  <a:cs typeface="Arial" pitchFamily="34" charset="0"/>
                </a:rPr>
                <a:t>10:00 minutes</a:t>
              </a:r>
            </a:p>
          </p:txBody>
        </p:sp>
        <p:sp>
          <p:nvSpPr>
            <p:cNvPr id="7" name="Freeform 6"/>
            <p:cNvSpPr>
              <a:spLocks noEditPoints="1"/>
            </p:cNvSpPr>
            <p:nvPr/>
          </p:nvSpPr>
          <p:spPr bwMode="auto">
            <a:xfrm>
              <a:off x="5867400" y="3168828"/>
              <a:ext cx="233765" cy="233765"/>
            </a:xfrm>
            <a:custGeom>
              <a:avLst/>
              <a:gdLst>
                <a:gd name="T0" fmla="*/ 143 w 285"/>
                <a:gd name="T1" fmla="*/ 285 h 285"/>
                <a:gd name="T2" fmla="*/ 0 w 285"/>
                <a:gd name="T3" fmla="*/ 142 h 285"/>
                <a:gd name="T4" fmla="*/ 143 w 285"/>
                <a:gd name="T5" fmla="*/ 0 h 285"/>
                <a:gd name="T6" fmla="*/ 285 w 285"/>
                <a:gd name="T7" fmla="*/ 142 h 285"/>
                <a:gd name="T8" fmla="*/ 143 w 285"/>
                <a:gd name="T9" fmla="*/ 285 h 285"/>
                <a:gd name="T10" fmla="*/ 143 w 285"/>
                <a:gd name="T11" fmla="*/ 41 h 285"/>
                <a:gd name="T12" fmla="*/ 42 w 285"/>
                <a:gd name="T13" fmla="*/ 142 h 285"/>
                <a:gd name="T14" fmla="*/ 143 w 285"/>
                <a:gd name="T15" fmla="*/ 243 h 285"/>
                <a:gd name="T16" fmla="*/ 244 w 285"/>
                <a:gd name="T17" fmla="*/ 142 h 285"/>
                <a:gd name="T18" fmla="*/ 143 w 285"/>
                <a:gd name="T19" fmla="*/ 41 h 285"/>
                <a:gd name="T20" fmla="*/ 166 w 285"/>
                <a:gd name="T21" fmla="*/ 160 h 285"/>
                <a:gd name="T22" fmla="*/ 161 w 285"/>
                <a:gd name="T23" fmla="*/ 166 h 285"/>
                <a:gd name="T24" fmla="*/ 101 w 285"/>
                <a:gd name="T25" fmla="*/ 166 h 285"/>
                <a:gd name="T26" fmla="*/ 95 w 285"/>
                <a:gd name="T27" fmla="*/ 160 h 285"/>
                <a:gd name="T28" fmla="*/ 95 w 285"/>
                <a:gd name="T29" fmla="*/ 148 h 285"/>
                <a:gd name="T30" fmla="*/ 101 w 285"/>
                <a:gd name="T31" fmla="*/ 142 h 285"/>
                <a:gd name="T32" fmla="*/ 143 w 285"/>
                <a:gd name="T33" fmla="*/ 142 h 285"/>
                <a:gd name="T34" fmla="*/ 143 w 285"/>
                <a:gd name="T35" fmla="*/ 77 h 285"/>
                <a:gd name="T36" fmla="*/ 149 w 285"/>
                <a:gd name="T37" fmla="*/ 71 h 285"/>
                <a:gd name="T38" fmla="*/ 161 w 285"/>
                <a:gd name="T39" fmla="*/ 71 h 285"/>
                <a:gd name="T40" fmla="*/ 166 w 285"/>
                <a:gd name="T41" fmla="*/ 77 h 285"/>
                <a:gd name="T42" fmla="*/ 166 w 285"/>
                <a:gd name="T43" fmla="*/ 16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85">
                  <a:moveTo>
                    <a:pt x="143" y="285"/>
                  </a:moveTo>
                  <a:cubicBezTo>
                    <a:pt x="64" y="285"/>
                    <a:pt x="0" y="221"/>
                    <a:pt x="0" y="142"/>
                  </a:cubicBezTo>
                  <a:cubicBezTo>
                    <a:pt x="0" y="64"/>
                    <a:pt x="64" y="0"/>
                    <a:pt x="143" y="0"/>
                  </a:cubicBezTo>
                  <a:cubicBezTo>
                    <a:pt x="221" y="0"/>
                    <a:pt x="285" y="64"/>
                    <a:pt x="285" y="142"/>
                  </a:cubicBezTo>
                  <a:cubicBezTo>
                    <a:pt x="285" y="221"/>
                    <a:pt x="221" y="285"/>
                    <a:pt x="143" y="285"/>
                  </a:cubicBezTo>
                  <a:close/>
                  <a:moveTo>
                    <a:pt x="143" y="41"/>
                  </a:moveTo>
                  <a:cubicBezTo>
                    <a:pt x="87" y="41"/>
                    <a:pt x="42" y="87"/>
                    <a:pt x="42" y="142"/>
                  </a:cubicBezTo>
                  <a:cubicBezTo>
                    <a:pt x="42" y="198"/>
                    <a:pt x="87" y="243"/>
                    <a:pt x="143" y="243"/>
                  </a:cubicBezTo>
                  <a:cubicBezTo>
                    <a:pt x="198" y="243"/>
                    <a:pt x="244" y="198"/>
                    <a:pt x="244" y="142"/>
                  </a:cubicBezTo>
                  <a:cubicBezTo>
                    <a:pt x="244" y="87"/>
                    <a:pt x="198" y="41"/>
                    <a:pt x="143" y="41"/>
                  </a:cubicBezTo>
                  <a:close/>
                  <a:moveTo>
                    <a:pt x="166" y="160"/>
                  </a:moveTo>
                  <a:cubicBezTo>
                    <a:pt x="166" y="164"/>
                    <a:pt x="164" y="166"/>
                    <a:pt x="161" y="166"/>
                  </a:cubicBezTo>
                  <a:cubicBezTo>
                    <a:pt x="101" y="166"/>
                    <a:pt x="101" y="166"/>
                    <a:pt x="101" y="166"/>
                  </a:cubicBezTo>
                  <a:cubicBezTo>
                    <a:pt x="98" y="166"/>
                    <a:pt x="95" y="164"/>
                    <a:pt x="95" y="160"/>
                  </a:cubicBezTo>
                  <a:cubicBezTo>
                    <a:pt x="95" y="148"/>
                    <a:pt x="95" y="148"/>
                    <a:pt x="95" y="148"/>
                  </a:cubicBezTo>
                  <a:cubicBezTo>
                    <a:pt x="95" y="145"/>
                    <a:pt x="98" y="142"/>
                    <a:pt x="101" y="142"/>
                  </a:cubicBezTo>
                  <a:cubicBezTo>
                    <a:pt x="143" y="142"/>
                    <a:pt x="143" y="142"/>
                    <a:pt x="143" y="142"/>
                  </a:cubicBezTo>
                  <a:cubicBezTo>
                    <a:pt x="143" y="77"/>
                    <a:pt x="143" y="77"/>
                    <a:pt x="143" y="77"/>
                  </a:cubicBezTo>
                  <a:cubicBezTo>
                    <a:pt x="143" y="74"/>
                    <a:pt x="145" y="71"/>
                    <a:pt x="149" y="71"/>
                  </a:cubicBezTo>
                  <a:cubicBezTo>
                    <a:pt x="161" y="71"/>
                    <a:pt x="161" y="71"/>
                    <a:pt x="161" y="71"/>
                  </a:cubicBezTo>
                  <a:cubicBezTo>
                    <a:pt x="164" y="71"/>
                    <a:pt x="166" y="74"/>
                    <a:pt x="166" y="77"/>
                  </a:cubicBezTo>
                  <a:lnTo>
                    <a:pt x="166" y="160"/>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p:nvPr/>
          </p:nvSpPr>
          <p:spPr>
            <a:xfrm>
              <a:off x="5791200" y="3019501"/>
              <a:ext cx="2438400" cy="5181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778300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Much? </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42139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6956" y="76098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Little’s Law for production systems</a:t>
            </a:r>
          </a:p>
        </p:txBody>
      </p:sp>
      <p:graphicFrame>
        <p:nvGraphicFramePr>
          <p:cNvPr id="4" name="Object 3"/>
          <p:cNvGraphicFramePr>
            <a:graphicFrameLocks noChangeAspect="1"/>
          </p:cNvGraphicFramePr>
          <p:nvPr>
            <p:extLst>
              <p:ext uri="{D42A27DB-BD31-4B8C-83A1-F6EECF244321}">
                <p14:modId xmlns:p14="http://schemas.microsoft.com/office/powerpoint/2010/main" val="548441284"/>
              </p:ext>
            </p:extLst>
          </p:nvPr>
        </p:nvGraphicFramePr>
        <p:xfrm>
          <a:off x="1869322" y="4858805"/>
          <a:ext cx="8627431" cy="1501249"/>
        </p:xfrm>
        <a:graphic>
          <a:graphicData uri="http://schemas.openxmlformats.org/presentationml/2006/ole">
            <mc:AlternateContent xmlns:mc="http://schemas.openxmlformats.org/markup-compatibility/2006">
              <mc:Choice xmlns:v="urn:schemas-microsoft-com:vml" Requires="v">
                <p:oleObj spid="_x0000_s4521" name="Document" r:id="rId4" imgW="5765800" imgH="1003300" progId="Word.Document.12">
                  <p:embed/>
                </p:oleObj>
              </mc:Choice>
              <mc:Fallback>
                <p:oleObj name="Document" r:id="rId4" imgW="5765800" imgH="1003300" progId="Word.Document.12">
                  <p:embed/>
                  <p:pic>
                    <p:nvPicPr>
                      <p:cNvPr id="0" name=""/>
                      <p:cNvPicPr/>
                      <p:nvPr/>
                    </p:nvPicPr>
                    <p:blipFill>
                      <a:blip r:embed="rId5"/>
                      <a:stretch>
                        <a:fillRect/>
                      </a:stretch>
                    </p:blipFill>
                    <p:spPr>
                      <a:xfrm>
                        <a:off x="1869322" y="4858805"/>
                        <a:ext cx="8627431" cy="150124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91E44AD-0F65-0244-A74A-9429F2B7FAFD}"/>
                  </a:ext>
                </a:extLst>
              </p:cNvPr>
              <p:cNvSpPr/>
              <p:nvPr/>
            </p:nvSpPr>
            <p:spPr>
              <a:xfrm>
                <a:off x="2484201" y="1768839"/>
                <a:ext cx="7200799" cy="28515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8800" i="1" smtClean="0">
                              <a:latin typeface="Cambria Math" panose="02040503050406030204" pitchFamily="18" charset="0"/>
                            </a:rPr>
                          </m:ctrlPr>
                        </m:accPr>
                        <m:e>
                          <m:r>
                            <m:rPr>
                              <m:sty m:val="p"/>
                            </m:rPr>
                            <a:rPr lang="en-US" sz="8800">
                              <a:latin typeface="Cambria Math"/>
                            </a:rPr>
                            <m:t>TH</m:t>
                          </m:r>
                        </m:e>
                      </m:acc>
                      <m:r>
                        <a:rPr lang="en-US" sz="8800">
                          <a:latin typeface="Cambria Math"/>
                        </a:rPr>
                        <m:t>=</m:t>
                      </m:r>
                      <m:f>
                        <m:fPr>
                          <m:ctrlPr>
                            <a:rPr lang="en-US" sz="8800" i="1">
                              <a:latin typeface="Cambria Math" panose="02040503050406030204" pitchFamily="18" charset="0"/>
                            </a:rPr>
                          </m:ctrlPr>
                        </m:fPr>
                        <m:num>
                          <m:acc>
                            <m:accPr>
                              <m:chr m:val="̅"/>
                              <m:ctrlPr>
                                <a:rPr lang="en-US" sz="8800" i="1">
                                  <a:latin typeface="Cambria Math" panose="02040503050406030204" pitchFamily="18" charset="0"/>
                                </a:rPr>
                              </m:ctrlPr>
                            </m:accPr>
                            <m:e>
                              <m:r>
                                <m:rPr>
                                  <m:sty m:val="p"/>
                                </m:rPr>
                                <a:rPr lang="en-US" sz="8800">
                                  <a:latin typeface="Cambria Math"/>
                                </a:rPr>
                                <m:t>WIP</m:t>
                              </m:r>
                            </m:e>
                          </m:acc>
                        </m:num>
                        <m:den>
                          <m:acc>
                            <m:accPr>
                              <m:chr m:val="̅"/>
                              <m:ctrlPr>
                                <a:rPr lang="en-US" sz="8800" i="1">
                                  <a:latin typeface="Cambria Math" panose="02040503050406030204" pitchFamily="18" charset="0"/>
                                </a:rPr>
                              </m:ctrlPr>
                            </m:accPr>
                            <m:e>
                              <m:r>
                                <m:rPr>
                                  <m:sty m:val="p"/>
                                </m:rPr>
                                <a:rPr lang="en-US" sz="8800" b="0" i="0" smtClean="0">
                                  <a:latin typeface="Cambria Math"/>
                                </a:rPr>
                                <m:t>LT</m:t>
                              </m:r>
                            </m:e>
                          </m:acc>
                        </m:den>
                      </m:f>
                    </m:oMath>
                  </m:oMathPara>
                </a14:m>
                <a:endParaRPr lang="en-US" sz="8800" dirty="0"/>
              </a:p>
            </p:txBody>
          </p:sp>
        </mc:Choice>
        <mc:Fallback xmlns="">
          <p:sp>
            <p:nvSpPr>
              <p:cNvPr id="6" name="Rectangle 5">
                <a:extLst>
                  <a:ext uri="{FF2B5EF4-FFF2-40B4-BE49-F238E27FC236}">
                    <a16:creationId xmlns:a16="http://schemas.microsoft.com/office/drawing/2014/main" id="{B91E44AD-0F65-0244-A74A-9429F2B7FAFD}"/>
                  </a:ext>
                </a:extLst>
              </p:cNvPr>
              <p:cNvSpPr>
                <a:spLocks noRot="1" noChangeAspect="1" noMove="1" noResize="1" noEditPoints="1" noAdjustHandles="1" noChangeArrowheads="1" noChangeShapeType="1" noTextEdit="1"/>
              </p:cNvSpPr>
              <p:nvPr/>
            </p:nvSpPr>
            <p:spPr>
              <a:xfrm>
                <a:off x="2484201" y="1768839"/>
                <a:ext cx="7200799" cy="2851550"/>
              </a:xfrm>
              <a:prstGeom prst="rect">
                <a:avLst/>
              </a:prstGeom>
              <a:blipFill>
                <a:blip r:embed="rId6"/>
                <a:stretch>
                  <a:fillRect b="-9292"/>
                </a:stretch>
              </a:blipFill>
            </p:spPr>
            <p:txBody>
              <a:bodyPr/>
              <a:lstStyle/>
              <a:p>
                <a:r>
                  <a:rPr lang="en-US">
                    <a:noFill/>
                  </a:rPr>
                  <a:t> </a:t>
                </a:r>
              </a:p>
            </p:txBody>
          </p:sp>
        </mc:Fallback>
      </mc:AlternateContent>
    </p:spTree>
    <p:extLst>
      <p:ext uri="{BB962C8B-B14F-4D97-AF65-F5344CB8AC3E}">
        <p14:creationId xmlns:p14="http://schemas.microsoft.com/office/powerpoint/2010/main" val="162242364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116589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Little’s Law holds in case of a project</a:t>
            </a:r>
            <a:endParaRPr lang="bg-BG" sz="4400" dirty="0">
              <a:latin typeface="+mj-lt"/>
              <a:ea typeface="+mj-ea"/>
              <a:cs typeface="+mj-cs"/>
            </a:endParaRPr>
          </a:p>
        </p:txBody>
      </p:sp>
      <p:sp>
        <p:nvSpPr>
          <p:cNvPr id="3" name="Text Placeholder 2"/>
          <p:cNvSpPr>
            <a:spLocks noGrp="1"/>
          </p:cNvSpPr>
          <p:nvPr>
            <p:ph type="body" idx="10"/>
          </p:nvPr>
        </p:nvSpPr>
        <p:spPr>
          <a:xfrm>
            <a:off x="1775521" y="2657486"/>
            <a:ext cx="8538091" cy="3098284"/>
          </a:xfrm>
        </p:spPr>
        <p:txBody>
          <a:bodyPr/>
          <a:lstStyle/>
          <a:p>
            <a:pPr lvl="0"/>
            <a:r>
              <a:rPr lang="en-US" dirty="0"/>
              <a:t>We must have conservation of Flow</a:t>
            </a:r>
          </a:p>
          <a:p>
            <a:pPr lvl="1"/>
            <a:r>
              <a:rPr lang="en-US" sz="2400" dirty="0"/>
              <a:t>	The average output or departure rate (TH) equals the average input or arrival rate (λ)</a:t>
            </a:r>
          </a:p>
          <a:p>
            <a:pPr lvl="1"/>
            <a:r>
              <a:rPr lang="en-US" sz="2400" dirty="0"/>
              <a:t>	There are no work items that get lost or never depart from the system</a:t>
            </a:r>
          </a:p>
          <a:p>
            <a:pPr lvl="0"/>
            <a:r>
              <a:rPr lang="en-US" dirty="0"/>
              <a:t>The system must occasionally empty, i.e., WIP = 0</a:t>
            </a:r>
          </a:p>
          <a:p>
            <a:pPr marL="408165" indent="-408165">
              <a:buFont typeface="Arial" panose="020B0604020202020204" pitchFamily="34" charset="0"/>
              <a:buChar char="•"/>
            </a:pPr>
            <a:endParaRPr lang="en-US" dirty="0"/>
          </a:p>
          <a:p>
            <a:endParaRPr lang="bg-BG" dirty="0"/>
          </a:p>
        </p:txBody>
      </p:sp>
    </p:spTree>
    <p:extLst>
      <p:ext uri="{BB962C8B-B14F-4D97-AF65-F5344CB8AC3E}">
        <p14:creationId xmlns:p14="http://schemas.microsoft.com/office/powerpoint/2010/main" val="36395697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1" y="1217326"/>
            <a:ext cx="8515291" cy="4533549"/>
          </a:xfrm>
        </p:spPr>
        <p:txBody>
          <a:bodyPr/>
          <a:lstStyle/>
          <a:p>
            <a:r>
              <a:rPr lang="en-US" dirty="0"/>
              <a:t>Little’s Law </a:t>
            </a:r>
            <a:r>
              <a:rPr lang="en-US" kern="1200" dirty="0">
                <a:solidFill>
                  <a:schemeClr val="tx1"/>
                </a:solidFill>
              </a:rPr>
              <a:t>can help us calculate the average Lead Time for a work item. </a:t>
            </a:r>
          </a:p>
          <a:p>
            <a:endParaRPr lang="en-US" kern="1200" dirty="0">
              <a:solidFill>
                <a:schemeClr val="tx1"/>
              </a:solidFill>
            </a:endParaRPr>
          </a:p>
          <a:p>
            <a:r>
              <a:rPr lang="en-US" kern="1200" dirty="0">
                <a:solidFill>
                  <a:schemeClr val="tx1"/>
                </a:solidFill>
              </a:rPr>
              <a:t>But we need a relationship between the average Lead Time for a work item and the finite time period over which the project will be delivered!</a:t>
            </a:r>
            <a:r>
              <a:rPr lang="en-US" dirty="0"/>
              <a:t> </a:t>
            </a:r>
            <a:endParaRPr lang="bg-BG" dirty="0"/>
          </a:p>
        </p:txBody>
      </p:sp>
    </p:spTree>
    <p:extLst>
      <p:ext uri="{BB962C8B-B14F-4D97-AF65-F5344CB8AC3E}">
        <p14:creationId xmlns:p14="http://schemas.microsoft.com/office/powerpoint/2010/main" val="12387270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1834537"/>
            <a:ext cx="8515291" cy="2123658"/>
          </a:xfrm>
        </p:spPr>
        <p:txBody>
          <a:bodyPr vert="horz" wrap="square" lIns="91440" tIns="45720" rIns="91440" bIns="45720" rtlCol="0" anchor="ctr">
            <a:spAutoFit/>
          </a:bodyPr>
          <a:lstStyle/>
          <a:p>
            <a:pPr algn="ctr">
              <a:spcBef>
                <a:spcPct val="0"/>
              </a:spcBef>
              <a:buNone/>
            </a:pPr>
            <a:r>
              <a:rPr lang="en-US" sz="4400" dirty="0">
                <a:latin typeface="+mj-lt"/>
                <a:ea typeface="+mj-ea"/>
                <a:cs typeface="+mj-cs"/>
              </a:rPr>
              <a:t>Little’s Law applies to any system, and particularly, it applies to systems within systems</a:t>
            </a:r>
            <a:endParaRPr lang="bg-BG" sz="4400" dirty="0">
              <a:latin typeface="+mj-lt"/>
              <a:ea typeface="+mj-ea"/>
              <a:cs typeface="+mj-cs"/>
            </a:endParaRPr>
          </a:p>
        </p:txBody>
      </p:sp>
    </p:spTree>
    <p:extLst>
      <p:ext uri="{BB962C8B-B14F-4D97-AF65-F5344CB8AC3E}">
        <p14:creationId xmlns:p14="http://schemas.microsoft.com/office/powerpoint/2010/main" val="39779320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89" y="381000"/>
            <a:ext cx="10972800" cy="1143000"/>
          </a:xfrm>
        </p:spPr>
        <p:txBody>
          <a:bodyPr/>
          <a:lstStyle/>
          <a:p>
            <a:r>
              <a:rPr lang="en-US" dirty="0"/>
              <a:t>Project delivery system</a:t>
            </a:r>
            <a:endParaRPr lang="bg-BG" dirty="0"/>
          </a:p>
        </p:txBody>
      </p:sp>
      <p:sp>
        <p:nvSpPr>
          <p:cNvPr id="7" name="Oval 6"/>
          <p:cNvSpPr/>
          <p:nvPr/>
        </p:nvSpPr>
        <p:spPr>
          <a:xfrm>
            <a:off x="8511821" y="3690401"/>
            <a:ext cx="711200" cy="6477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a:solidFill>
                  <a:schemeClr val="tx1"/>
                </a:solidFill>
              </a:rPr>
              <a:t>S2</a:t>
            </a:r>
            <a:endParaRPr lang="bg-BG" sz="1867" dirty="0">
              <a:solidFill>
                <a:schemeClr val="tx1"/>
              </a:solidFill>
            </a:endParaRPr>
          </a:p>
        </p:txBody>
      </p:sp>
      <p:sp>
        <p:nvSpPr>
          <p:cNvPr id="8" name="Oval 7"/>
          <p:cNvSpPr/>
          <p:nvPr/>
        </p:nvSpPr>
        <p:spPr>
          <a:xfrm>
            <a:off x="5142089" y="3690400"/>
            <a:ext cx="762000" cy="59689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rPr>
              <a:t>S1</a:t>
            </a:r>
            <a:endParaRPr lang="bg-BG" sz="1867" dirty="0">
              <a:solidFill>
                <a:schemeClr val="tx1"/>
              </a:solidFill>
            </a:endParaRPr>
          </a:p>
        </p:txBody>
      </p:sp>
      <mc:AlternateContent xmlns:mc="http://schemas.openxmlformats.org/markup-compatibility/2006" xmlns:a14="http://schemas.microsoft.com/office/drawing/2010/main">
        <mc:Choice Requires="a14">
          <p:sp>
            <p:nvSpPr>
              <p:cNvPr id="9" name="Rectangle 8"/>
              <p:cNvSpPr/>
              <p:nvPr/>
            </p:nvSpPr>
            <p:spPr>
              <a:xfrm>
                <a:off x="6172200" y="3753900"/>
                <a:ext cx="2082800" cy="482600"/>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867" dirty="0">
                    <a:solidFill>
                      <a:schemeClr val="tx1"/>
                    </a:solidFill>
                  </a:rPr>
                  <a:t>Dev </a:t>
                </a:r>
                <a14:m>
                  <m:oMath xmlns:m="http://schemas.openxmlformats.org/officeDocument/2006/math">
                    <m:sSub>
                      <m:sSubPr>
                        <m:ctrlPr>
                          <a:rPr lang="en-GB" sz="2400" b="1" i="1">
                            <a:solidFill>
                              <a:schemeClr val="tx1"/>
                            </a:solidFill>
                            <a:latin typeface="Cambria Math" panose="02040503050406030204" pitchFamily="18" charset="0"/>
                            <a:ea typeface="Times New Roman" charset="0"/>
                            <a:cs typeface="Times New Roman" charset="0"/>
                          </a:rPr>
                        </m:ctrlPr>
                      </m:sSubPr>
                      <m:e>
                        <m:acc>
                          <m:accPr>
                            <m:chr m:val="̅"/>
                            <m:ctrlPr>
                              <a:rPr lang="en-GB" sz="2400" b="1" i="1">
                                <a:solidFill>
                                  <a:schemeClr val="tx1"/>
                                </a:solidFill>
                                <a:latin typeface="Cambria Math" panose="02040503050406030204" pitchFamily="18" charset="0"/>
                                <a:ea typeface="Times New Roman" charset="0"/>
                                <a:cs typeface="Times New Roman" charset="0"/>
                              </a:rPr>
                            </m:ctrlPr>
                          </m:accPr>
                          <m:e>
                            <m:r>
                              <a:rPr lang="en-US" sz="2400" b="1" i="1">
                                <a:solidFill>
                                  <a:schemeClr val="tx1"/>
                                </a:solidFill>
                                <a:latin typeface="Cambria Math" charset="0"/>
                                <a:ea typeface="Times New Roman" charset="0"/>
                                <a:cs typeface="Times New Roman" charset="0"/>
                              </a:rPr>
                              <m:t>𝑾𝑰𝑷</m:t>
                            </m:r>
                          </m:e>
                        </m:acc>
                      </m:e>
                      <m:sub>
                        <m:r>
                          <a:rPr lang="en-US" sz="2400" b="1" i="1">
                            <a:solidFill>
                              <a:schemeClr val="tx1"/>
                            </a:solidFill>
                            <a:latin typeface="Cambria Math" charset="0"/>
                            <a:ea typeface="Times New Roman" charset="0"/>
                            <a:cs typeface="Times New Roman" charset="0"/>
                          </a:rPr>
                          <m:t>𝒕</m:t>
                        </m:r>
                      </m:sub>
                    </m:sSub>
                  </m:oMath>
                </a14:m>
                <a:endParaRPr lang="bg-BG" sz="2400" b="1"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172200" y="3753900"/>
                <a:ext cx="2082800" cy="482600"/>
              </a:xfrm>
              <a:prstGeom prst="rect">
                <a:avLst/>
              </a:prstGeom>
              <a:blipFill>
                <a:blip r:embed="rId3"/>
                <a:stretch>
                  <a:fillRect b="-10000"/>
                </a:stretch>
              </a:blipFill>
              <a:ln w="9525"/>
            </p:spPr>
            <p:txBody>
              <a:bodyPr/>
              <a:lstStyle/>
              <a:p>
                <a:r>
                  <a:rPr lang="en-US">
                    <a:noFill/>
                  </a:rPr>
                  <a:t> </a:t>
                </a:r>
              </a:p>
            </p:txBody>
          </p:sp>
        </mc:Fallback>
      </mc:AlternateContent>
      <p:sp>
        <p:nvSpPr>
          <p:cNvPr id="10" name="Rectangle 9"/>
          <p:cNvSpPr/>
          <p:nvPr/>
        </p:nvSpPr>
        <p:spPr>
          <a:xfrm>
            <a:off x="2336800" y="3753900"/>
            <a:ext cx="2463800" cy="482600"/>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867" dirty="0">
                <a:solidFill>
                  <a:schemeClr val="tx1"/>
                </a:solidFill>
              </a:rPr>
              <a:t>Project backlog  </a:t>
            </a:r>
            <a:r>
              <a:rPr lang="en-US" sz="2400" b="1" dirty="0">
                <a:solidFill>
                  <a:schemeClr val="tx1"/>
                </a:solidFill>
              </a:rPr>
              <a:t>N</a:t>
            </a:r>
            <a:endParaRPr lang="bg-BG" sz="2400" b="1" dirty="0">
              <a:solidFill>
                <a:schemeClr val="tx1"/>
              </a:solidFill>
            </a:endParaRPr>
          </a:p>
        </p:txBody>
      </p:sp>
      <p:cxnSp>
        <p:nvCxnSpPr>
          <p:cNvPr id="12" name="Straight Arrow Connector 11"/>
          <p:cNvCxnSpPr>
            <a:stCxn id="10" idx="3"/>
            <a:endCxn id="8" idx="2"/>
          </p:cNvCxnSpPr>
          <p:nvPr/>
        </p:nvCxnSpPr>
        <p:spPr>
          <a:xfrm flipV="1">
            <a:off x="4800601" y="3988850"/>
            <a:ext cx="341489" cy="6351"/>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5856112" y="4039650"/>
            <a:ext cx="341489" cy="6351"/>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8229601" y="4039650"/>
            <a:ext cx="341489" cy="6351"/>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9245600" y="4046001"/>
            <a:ext cx="1016000" cy="5643"/>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044224" y="4039649"/>
            <a:ext cx="1292577" cy="11995"/>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45225" y="3429000"/>
            <a:ext cx="1204176" cy="379656"/>
          </a:xfrm>
          <a:prstGeom prst="rect">
            <a:avLst/>
          </a:prstGeom>
          <a:noFill/>
        </p:spPr>
        <p:txBody>
          <a:bodyPr wrap="none" rtlCol="0">
            <a:spAutoFit/>
          </a:bodyPr>
          <a:lstStyle/>
          <a:p>
            <a:r>
              <a:rPr lang="en-US" sz="1867"/>
              <a:t>New Work</a:t>
            </a:r>
            <a:endParaRPr lang="bg-BG" sz="1867" dirty="0"/>
          </a:p>
        </p:txBody>
      </p:sp>
      <p:sp>
        <p:nvSpPr>
          <p:cNvPr id="20" name="TextBox 19"/>
          <p:cNvSpPr txBox="1"/>
          <p:nvPr/>
        </p:nvSpPr>
        <p:spPr>
          <a:xfrm>
            <a:off x="10235843" y="3548715"/>
            <a:ext cx="1181587" cy="666977"/>
          </a:xfrm>
          <a:prstGeom prst="rect">
            <a:avLst/>
          </a:prstGeom>
          <a:noFill/>
        </p:spPr>
        <p:txBody>
          <a:bodyPr wrap="square" rtlCol="0">
            <a:spAutoFit/>
          </a:bodyPr>
          <a:lstStyle/>
          <a:p>
            <a:r>
              <a:rPr lang="en-US" sz="1867" dirty="0"/>
              <a:t>Delivered Work</a:t>
            </a:r>
            <a:endParaRPr lang="bg-BG" sz="1867" dirty="0"/>
          </a:p>
        </p:txBody>
      </p:sp>
      <p:cxnSp>
        <p:nvCxnSpPr>
          <p:cNvPr id="22" name="Straight Connector 21"/>
          <p:cNvCxnSpPr/>
          <p:nvPr/>
        </p:nvCxnSpPr>
        <p:spPr>
          <a:xfrm>
            <a:off x="6172200" y="4236500"/>
            <a:ext cx="0" cy="9144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0261600" y="4048824"/>
            <a:ext cx="0" cy="171697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97600" y="4846100"/>
            <a:ext cx="4064000" cy="0"/>
          </a:xfrm>
          <a:prstGeom prst="straightConnector1">
            <a:avLst/>
          </a:prstGeom>
          <a:ln w="95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8025798" y="4377629"/>
                <a:ext cx="7280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b="1" i="1">
                              <a:latin typeface="Cambria Math" panose="02040503050406030204" pitchFamily="18" charset="0"/>
                              <a:ea typeface="Times New Roman" charset="0"/>
                              <a:cs typeface="Times New Roman" charset="0"/>
                            </a:rPr>
                          </m:ctrlPr>
                        </m:sSubPr>
                        <m:e>
                          <m:acc>
                            <m:accPr>
                              <m:chr m:val="̅"/>
                              <m:ctrlPr>
                                <a:rPr lang="en-GB" sz="2400" b="1" i="1">
                                  <a:latin typeface="Cambria Math" panose="02040503050406030204" pitchFamily="18" charset="0"/>
                                  <a:ea typeface="Times New Roman" charset="0"/>
                                  <a:cs typeface="Times New Roman" charset="0"/>
                                </a:rPr>
                              </m:ctrlPr>
                            </m:accPr>
                            <m:e>
                              <m:r>
                                <a:rPr lang="en-US" sz="2400" b="1" i="1">
                                  <a:latin typeface="Cambria Math" charset="0"/>
                                  <a:ea typeface="Times New Roman" charset="0"/>
                                  <a:cs typeface="Times New Roman" charset="0"/>
                                </a:rPr>
                                <m:t>𝑳𝑻</m:t>
                              </m:r>
                            </m:e>
                          </m:acc>
                        </m:e>
                        <m:sub>
                          <m:r>
                            <a:rPr lang="en-US" sz="2400" b="1" i="1">
                              <a:latin typeface="Cambria Math" charset="0"/>
                              <a:ea typeface="Times New Roman" charset="0"/>
                              <a:cs typeface="Times New Roman" charset="0"/>
                            </a:rPr>
                            <m:t>𝒕</m:t>
                          </m:r>
                        </m:sub>
                      </m:sSub>
                    </m:oMath>
                  </m:oMathPara>
                </a14:m>
                <a:endParaRPr lang="bg-BG" sz="2400" b="1" dirty="0"/>
              </a:p>
            </p:txBody>
          </p:sp>
        </mc:Choice>
        <mc:Fallback xmlns="">
          <p:sp>
            <p:nvSpPr>
              <p:cNvPr id="27" name="Rectangle 26"/>
              <p:cNvSpPr>
                <a:spLocks noRot="1" noChangeAspect="1" noMove="1" noResize="1" noEditPoints="1" noAdjustHandles="1" noChangeArrowheads="1" noChangeShapeType="1" noTextEdit="1"/>
              </p:cNvSpPr>
              <p:nvPr/>
            </p:nvSpPr>
            <p:spPr>
              <a:xfrm>
                <a:off x="8025798" y="4377629"/>
                <a:ext cx="728020" cy="461665"/>
              </a:xfrm>
              <a:prstGeom prst="rect">
                <a:avLst/>
              </a:prstGeom>
              <a:blipFill>
                <a:blip r:embed="rId4"/>
                <a:stretch>
                  <a:fillRect b="-2703"/>
                </a:stretch>
              </a:blipFill>
            </p:spPr>
            <p:txBody>
              <a:bodyPr/>
              <a:lstStyle/>
              <a:p>
                <a:r>
                  <a:rPr lang="en-US">
                    <a:noFill/>
                  </a:rPr>
                  <a:t> </a:t>
                </a:r>
              </a:p>
            </p:txBody>
          </p:sp>
        </mc:Fallback>
      </mc:AlternateContent>
      <p:cxnSp>
        <p:nvCxnSpPr>
          <p:cNvPr id="28" name="Straight Connector 27"/>
          <p:cNvCxnSpPr/>
          <p:nvPr/>
        </p:nvCxnSpPr>
        <p:spPr>
          <a:xfrm>
            <a:off x="2336801" y="4236501"/>
            <a:ext cx="10225" cy="15293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372426" y="5461000"/>
            <a:ext cx="7889175" cy="0"/>
          </a:xfrm>
          <a:prstGeom prst="straightConnector1">
            <a:avLst/>
          </a:prstGeom>
          <a:ln w="95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4810826" y="4968558"/>
            <a:ext cx="336952" cy="461665"/>
          </a:xfrm>
          <a:prstGeom prst="rect">
            <a:avLst/>
          </a:prstGeom>
        </p:spPr>
        <p:txBody>
          <a:bodyPr wrap="none">
            <a:spAutoFit/>
          </a:bodyPr>
          <a:lstStyle/>
          <a:p>
            <a:r>
              <a:rPr lang="en-US" sz="2400" b="1">
                <a:latin typeface="Calibri" charset="0"/>
                <a:ea typeface="Times New Roman" charset="0"/>
                <a:cs typeface="Times New Roman" charset="0"/>
              </a:rPr>
              <a:t>T</a:t>
            </a:r>
            <a:endParaRPr lang="bg-BG" sz="2400" b="1" dirty="0"/>
          </a:p>
        </p:txBody>
      </p:sp>
      <p:sp>
        <p:nvSpPr>
          <p:cNvPr id="36" name="Oval 35"/>
          <p:cNvSpPr/>
          <p:nvPr/>
        </p:nvSpPr>
        <p:spPr>
          <a:xfrm>
            <a:off x="5995681" y="3022600"/>
            <a:ext cx="4199945" cy="2010861"/>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sz="2400"/>
          </a:p>
        </p:txBody>
      </p:sp>
      <p:sp>
        <p:nvSpPr>
          <p:cNvPr id="37" name="Oval 36"/>
          <p:cNvSpPr/>
          <p:nvPr/>
        </p:nvSpPr>
        <p:spPr>
          <a:xfrm>
            <a:off x="1976846" y="2311400"/>
            <a:ext cx="8218780" cy="3657600"/>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sz="2400"/>
          </a:p>
        </p:txBody>
      </p:sp>
      <p:sp>
        <p:nvSpPr>
          <p:cNvPr id="38" name="TextBox 37"/>
          <p:cNvSpPr txBox="1"/>
          <p:nvPr/>
        </p:nvSpPr>
        <p:spPr>
          <a:xfrm>
            <a:off x="7393353" y="3168431"/>
            <a:ext cx="1444178" cy="420564"/>
          </a:xfrm>
          <a:prstGeom prst="rect">
            <a:avLst/>
          </a:prstGeom>
          <a:noFill/>
        </p:spPr>
        <p:txBody>
          <a:bodyPr wrap="none" rtlCol="0">
            <a:spAutoFit/>
          </a:bodyPr>
          <a:lstStyle/>
          <a:p>
            <a:r>
              <a:rPr lang="en-US" sz="2133"/>
              <a:t>Dev system</a:t>
            </a:r>
            <a:endParaRPr lang="bg-BG" sz="2133" dirty="0"/>
          </a:p>
        </p:txBody>
      </p:sp>
      <p:sp>
        <p:nvSpPr>
          <p:cNvPr id="39" name="TextBox 38"/>
          <p:cNvSpPr txBox="1"/>
          <p:nvPr/>
        </p:nvSpPr>
        <p:spPr>
          <a:xfrm>
            <a:off x="5061663" y="2498417"/>
            <a:ext cx="1801775" cy="420564"/>
          </a:xfrm>
          <a:prstGeom prst="rect">
            <a:avLst/>
          </a:prstGeom>
          <a:noFill/>
        </p:spPr>
        <p:txBody>
          <a:bodyPr wrap="none" rtlCol="0">
            <a:spAutoFit/>
          </a:bodyPr>
          <a:lstStyle/>
          <a:p>
            <a:r>
              <a:rPr lang="en-US" sz="2133" dirty="0"/>
              <a:t>Project system</a:t>
            </a:r>
            <a:endParaRPr lang="bg-BG" sz="2133" dirty="0"/>
          </a:p>
        </p:txBody>
      </p:sp>
    </p:spTree>
    <p:extLst>
      <p:ext uri="{BB962C8B-B14F-4D97-AF65-F5344CB8AC3E}">
        <p14:creationId xmlns:p14="http://schemas.microsoft.com/office/powerpoint/2010/main" val="31611835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E53D62-E671-444B-A996-C4F32B4D3460}"/>
              </a:ext>
            </a:extLst>
          </p:cNvPr>
          <p:cNvSpPr>
            <a:spLocks noGrp="1"/>
          </p:cNvSpPr>
          <p:nvPr>
            <p:ph type="title"/>
          </p:nvPr>
        </p:nvSpPr>
        <p:spPr/>
        <p:txBody>
          <a:bodyPr/>
          <a:lstStyle/>
          <a:p>
            <a:r>
              <a:rPr lang="en-US" dirty="0"/>
              <a:t>Visual </a:t>
            </a:r>
            <a:r>
              <a:rPr lang="en-US" dirty="0" err="1"/>
              <a:t>kanban</a:t>
            </a:r>
            <a:r>
              <a:rPr lang="en-US" dirty="0"/>
              <a:t> system</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514" y="3021649"/>
            <a:ext cx="8949566" cy="251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554"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514"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709" y="495706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366"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1457"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417" y="495706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943"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9"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903"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429"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1"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954"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2"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0284" y="44182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1187" y="397198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4"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554" y="401694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5"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429" y="402641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6"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419" y="43801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7"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419" y="3952875"/>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8"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152" y="43801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9"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152" y="392571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8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589" y="430257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81"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274" y="390128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2"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241" y="453390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3"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412" y="449580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4"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2790" y="395559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5"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554" y="430257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6"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4844" y="4363924"/>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7"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9942" y="4248263"/>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8"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412" y="4178754"/>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9"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827" y="3888978"/>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412" y="385082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1"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0516" y="4539343"/>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2"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9189" y="453526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3"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9189" y="423596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4"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7794" y="42277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5"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834" y="424707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6"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6440" y="4212885"/>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7"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9189" y="394505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8"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7794" y="395559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9"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834" y="393943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10"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6440" y="395559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428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7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07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06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06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06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6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6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06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6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06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0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08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08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7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07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07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076"/>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07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072"/>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074"/>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0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9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9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9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9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9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207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09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092"/>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09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09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09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099"/>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10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09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93"/>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210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10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10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11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10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0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10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10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EAEA5-8D11-A84A-A1D4-3E21053A62C8}"/>
              </a:ext>
            </a:extLst>
          </p:cNvPr>
          <p:cNvSpPr>
            <a:spLocks noGrp="1"/>
          </p:cNvSpPr>
          <p:nvPr>
            <p:ph type="title"/>
          </p:nvPr>
        </p:nvSpPr>
        <p:spPr/>
        <p:txBody>
          <a:bodyPr>
            <a:normAutofit fontScale="90000"/>
          </a:bodyPr>
          <a:lstStyle/>
          <a:p>
            <a:r>
              <a:rPr lang="en-US" dirty="0"/>
              <a:t>Average throughput of the project system equals the average throughput of the development system!</a:t>
            </a:r>
          </a:p>
        </p:txBody>
      </p:sp>
    </p:spTree>
    <p:extLst>
      <p:ext uri="{BB962C8B-B14F-4D97-AF65-F5344CB8AC3E}">
        <p14:creationId xmlns:p14="http://schemas.microsoft.com/office/powerpoint/2010/main" val="38740020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219BF-0811-F64E-8983-BD716129CD44}"/>
              </a:ext>
            </a:extLst>
          </p:cNvPr>
          <p:cNvSpPr>
            <a:spLocks noGrp="1"/>
          </p:cNvSpPr>
          <p:nvPr>
            <p:ph type="title"/>
          </p:nvPr>
        </p:nvSpPr>
        <p:spPr/>
        <p:txBody>
          <a:bodyPr/>
          <a:lstStyle/>
          <a:p>
            <a:r>
              <a:rPr lang="en-US" dirty="0"/>
              <a:t>Proof using mathematical notation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22C46AD-A08A-1749-A4CE-46CD4275B2F5}"/>
                  </a:ext>
                </a:extLst>
              </p:cNvPr>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𝑡</m:t>
                          </m:r>
                        </m:sub>
                      </m:sSub>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r>
                        <a:rPr lang="en-US" i="1">
                          <a:latin typeface="Cambria Math"/>
                        </a:rPr>
                        <m:t>=</m:t>
                      </m:r>
                      <m:f>
                        <m:fPr>
                          <m:ctrlPr>
                            <a:rPr lang="en-US" i="1">
                              <a:latin typeface="Cambria Math" panose="02040503050406030204" pitchFamily="18" charset="0"/>
                            </a:rPr>
                          </m:ctrlPr>
                        </m:fPr>
                        <m:num>
                          <m:r>
                            <a:rPr lang="en-US" i="1">
                              <a:latin typeface="Cambria Math"/>
                            </a:rPr>
                            <m:t>𝑁</m:t>
                          </m:r>
                        </m:num>
                        <m:den>
                          <m:r>
                            <a:rPr lang="en-US" i="1">
                              <a:latin typeface="Cambria Math"/>
                            </a:rPr>
                            <m:t>𝑇</m:t>
                          </m:r>
                        </m:den>
                      </m:f>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i="1">
                          <a:latin typeface="Cambria Math"/>
                        </a:rPr>
                        <m:t>𝑇</m:t>
                      </m:r>
                      <m:r>
                        <a:rPr lang="en-US" i="1">
                          <a:latin typeface="Cambria Math"/>
                        </a:rPr>
                        <m:t>=</m:t>
                      </m:r>
                      <m:f>
                        <m:fPr>
                          <m:ctrlPr>
                            <a:rPr lang="en-US" i="1">
                              <a:latin typeface="Cambria Math" panose="02040503050406030204" pitchFamily="18" charset="0"/>
                            </a:rPr>
                          </m:ctrlPr>
                        </m:fPr>
                        <m:num>
                          <m:r>
                            <a:rPr lang="en-US" i="1">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r>
                        <a:rPr lang="en-US" i="1">
                          <a:latin typeface="Cambria Math"/>
                        </a:rPr>
                        <m:t>=</m:t>
                      </m:r>
                      <m:f>
                        <m:fPr>
                          <m:ctrlPr>
                            <a:rPr lang="en-US" i="1">
                              <a:latin typeface="Cambria Math" panose="02040503050406030204" pitchFamily="18" charset="0"/>
                            </a:rPr>
                          </m:ctrlPr>
                        </m:fPr>
                        <m:num>
                          <m:r>
                            <a:rPr lang="en-US" i="1">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𝑡</m:t>
                              </m:r>
                            </m:sub>
                          </m:sSub>
                        </m:den>
                      </m:f>
                      <m:r>
                        <a:rPr lang="en-US" i="1">
                          <a:latin typeface="Cambria Math"/>
                        </a:rPr>
                        <m:t>=</m:t>
                      </m:r>
                      <m:f>
                        <m:fPr>
                          <m:ctrlPr>
                            <a:rPr lang="en-US" i="1">
                              <a:latin typeface="Cambria Math" panose="02040503050406030204" pitchFamily="18" charset="0"/>
                            </a:rPr>
                          </m:ctrlPr>
                        </m:fPr>
                        <m:num>
                          <m:r>
                            <a:rPr lang="en-US" i="1">
                              <a:latin typeface="Cambria Math"/>
                            </a:rPr>
                            <m:t>𝑁</m:t>
                          </m:r>
                        </m:num>
                        <m:den>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𝑊𝐼𝑃</m:t>
                                      </m:r>
                                    </m:e>
                                  </m:acc>
                                </m:e>
                                <m:sub>
                                  <m:r>
                                    <a:rPr lang="en-US" i="1">
                                      <a:latin typeface="Cambria Math"/>
                                    </a:rPr>
                                    <m:t>𝑡</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𝐿𝑇</m:t>
                                      </m:r>
                                    </m:e>
                                  </m:acc>
                                </m:e>
                                <m:sub>
                                  <m:r>
                                    <a:rPr lang="en-US" i="1">
                                      <a:latin typeface="Cambria Math"/>
                                    </a:rPr>
                                    <m:t>𝑡</m:t>
                                  </m:r>
                                </m:sub>
                              </m:sSub>
                            </m:den>
                          </m:f>
                        </m:den>
                      </m:f>
                      <m:r>
                        <a:rPr lang="en-US" i="1">
                          <a:latin typeface="Cambria Math"/>
                        </a:rPr>
                        <m:t>=</m:t>
                      </m:r>
                      <m:f>
                        <m:fPr>
                          <m:ctrlPr>
                            <a:rPr lang="en-US" i="1">
                              <a:latin typeface="Cambria Math" panose="02040503050406030204" pitchFamily="18" charset="0"/>
                            </a:rPr>
                          </m:ctrlPr>
                        </m:fPr>
                        <m:num>
                          <m:r>
                            <a:rPr lang="en-US" i="1">
                              <a:latin typeface="Cambria Math"/>
                            </a:rPr>
                            <m:t>𝑁</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𝐿𝑇</m:t>
                                  </m:r>
                                </m:e>
                              </m:acc>
                            </m:e>
                            <m:sub>
                              <m:r>
                                <a:rPr lang="en-US" i="1">
                                  <a:latin typeface="Cambria Math"/>
                                </a:rPr>
                                <m:t>𝑡</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𝑊𝐼𝑃</m:t>
                                  </m:r>
                                </m:e>
                              </m:acc>
                            </m:e>
                            <m:sub>
                              <m:r>
                                <a:rPr lang="en-US" i="1">
                                  <a:latin typeface="Cambria Math"/>
                                </a:rPr>
                                <m:t>𝑡</m:t>
                              </m:r>
                            </m:sub>
                          </m:sSub>
                        </m:den>
                      </m:f>
                    </m:oMath>
                  </m:oMathPara>
                </a14:m>
                <a:endParaRPr lang="en-US" dirty="0"/>
              </a:p>
            </p:txBody>
          </p:sp>
        </mc:Choice>
        <mc:Fallback xmlns="">
          <p:sp>
            <p:nvSpPr>
              <p:cNvPr id="5" name="Content Placeholder 4">
                <a:extLst>
                  <a:ext uri="{FF2B5EF4-FFF2-40B4-BE49-F238E27FC236}">
                    <a16:creationId xmlns:a16="http://schemas.microsoft.com/office/drawing/2014/main" id="{C22C46AD-A08A-1749-A4CE-46CD4275B2F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712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453" y="120706"/>
            <a:ext cx="10282042" cy="6060762"/>
          </a:xfrm>
        </p:spPr>
        <p:txBody>
          <a:bodyPr vert="horz" wrap="square" lIns="91440" tIns="45720" rIns="91440" bIns="45720" rtlCol="0" anchor="t">
            <a:spAutoFit/>
          </a:bodyPr>
          <a:lstStyle/>
          <a:p>
            <a:r>
              <a:rPr lang="en-US" sz="4400" b="0" cap="none" dirty="0">
                <a:latin typeface="Arial" charset="0"/>
              </a:rPr>
              <a:t>If we have </a:t>
            </a:r>
            <a:r>
              <a:rPr lang="en-US" sz="4400" cap="none" dirty="0">
                <a:latin typeface="Arial" charset="0"/>
              </a:rPr>
              <a:t>a lot of uncertainty</a:t>
            </a:r>
            <a:r>
              <a:rPr lang="en-US" sz="4400" b="0" cap="none" dirty="0">
                <a:latin typeface="Arial" charset="0"/>
              </a:rPr>
              <a:t> now, we </a:t>
            </a:r>
            <a:r>
              <a:rPr lang="en-US" sz="4400" cap="none" dirty="0">
                <a:latin typeface="Arial" charset="0"/>
              </a:rPr>
              <a:t>don’t need much data</a:t>
            </a:r>
            <a:r>
              <a:rPr lang="en-US" sz="4400" b="0" cap="none" dirty="0">
                <a:latin typeface="Arial" charset="0"/>
              </a:rPr>
              <a:t> to reduce uncertainty significantly.</a:t>
            </a:r>
            <a:br>
              <a:rPr lang="en-US" sz="4400" b="0" cap="none" dirty="0">
                <a:latin typeface="Arial" charset="0"/>
              </a:rPr>
            </a:br>
            <a:r>
              <a:rPr lang="en-US" sz="4400" b="0" cap="none" dirty="0">
                <a:latin typeface="Arial" charset="0"/>
              </a:rPr>
              <a:t>When we already have </a:t>
            </a:r>
            <a:r>
              <a:rPr lang="en-US" sz="4400" cap="none" dirty="0">
                <a:latin typeface="Arial" charset="0"/>
              </a:rPr>
              <a:t>a lot of certainty</a:t>
            </a:r>
            <a:r>
              <a:rPr lang="en-US" sz="4400" b="0" cap="none" dirty="0">
                <a:latin typeface="Arial" charset="0"/>
              </a:rPr>
              <a:t>, then we need </a:t>
            </a:r>
            <a:r>
              <a:rPr lang="en-US" sz="4400" cap="none" dirty="0">
                <a:latin typeface="Arial" charset="0"/>
              </a:rPr>
              <a:t>a lot of data </a:t>
            </a:r>
            <a:r>
              <a:rPr lang="en-US" sz="4400" b="0" dirty="0">
                <a:latin typeface="Arial" charset="0"/>
              </a:rPr>
              <a:t>to reduce uncertainty significantly.</a:t>
            </a:r>
            <a:endParaRPr lang="bg-BG" sz="4400" b="0" cap="none" dirty="0">
              <a:latin typeface="Arial" charset="0"/>
            </a:endParaRPr>
          </a:p>
        </p:txBody>
      </p:sp>
    </p:spTree>
    <p:extLst>
      <p:ext uri="{BB962C8B-B14F-4D97-AF65-F5344CB8AC3E}">
        <p14:creationId xmlns:p14="http://schemas.microsoft.com/office/powerpoint/2010/main" val="370130970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98322" y="881280"/>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Anderson’s Formula</a:t>
            </a:r>
            <a:endParaRPr lang="bg-BG" sz="4400" dirty="0">
              <a:latin typeface="+mj-lt"/>
              <a:ea typeface="+mj-ea"/>
              <a:cs typeface="+mj-cs"/>
            </a:endParaRP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7FD4BF7-5866-3A4C-AB51-29F1667E20ED}"/>
                  </a:ext>
                </a:extLst>
              </p:cNvPr>
              <p:cNvSpPr txBox="1">
                <a:spLocks/>
              </p:cNvSpPr>
              <p:nvPr/>
            </p:nvSpPr>
            <p:spPr>
              <a:xfrm>
                <a:off x="2655757" y="2353457"/>
                <a:ext cx="7657856" cy="2355512"/>
              </a:xfrm>
              <a:prstGeom prst="rect">
                <a:avLst/>
              </a:prstGeom>
            </p:spPr>
            <p:txBody>
              <a:bodyPr vert="horz" lIns="91440" tIns="45720" rIns="91440" bIns="45720" rtlCol="0">
                <a:normAutofit/>
              </a:bodyPr>
              <a:lst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6" indent="-285721"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3" indent="-228577"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39" indent="-228577"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1" indent="-228577"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5" indent="-228577"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498" indent="-228577"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2" indent="-228577"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04" indent="-228577" algn="l" defTabSz="457154"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14:m>
                  <m:oMathPara xmlns:m="http://schemas.openxmlformats.org/officeDocument/2006/math">
                    <m:oMathParaPr>
                      <m:jc m:val="centerGroup"/>
                    </m:oMathParaPr>
                    <m:oMath xmlns:m="http://schemas.openxmlformats.org/officeDocument/2006/math">
                      <m:r>
                        <a:rPr lang="en-US" sz="6000" i="1" smtClean="0">
                          <a:latin typeface="Cambria Math"/>
                        </a:rPr>
                        <m:t>𝑇</m:t>
                      </m:r>
                      <m:r>
                        <a:rPr lang="en-US" sz="6000">
                          <a:latin typeface="Cambria Math"/>
                        </a:rPr>
                        <m:t>= </m:t>
                      </m:r>
                      <m:r>
                        <a:rPr lang="en-US" sz="6000" i="1">
                          <a:latin typeface="Cambria Math"/>
                        </a:rPr>
                        <m:t>𝑁</m:t>
                      </m:r>
                      <m:f>
                        <m:fPr>
                          <m:ctrlPr>
                            <a:rPr lang="en-US" sz="6000" i="1">
                              <a:latin typeface="Cambria Math" panose="02040503050406030204" pitchFamily="18" charset="0"/>
                            </a:rPr>
                          </m:ctrlPr>
                        </m:fPr>
                        <m:num>
                          <m:sSub>
                            <m:sSubPr>
                              <m:ctrlPr>
                                <a:rPr lang="en-US" sz="6000" i="1">
                                  <a:latin typeface="Cambria Math" panose="02040503050406030204" pitchFamily="18" charset="0"/>
                                </a:rPr>
                              </m:ctrlPr>
                            </m:sSubPr>
                            <m:e>
                              <m:acc>
                                <m:accPr>
                                  <m:chr m:val="̅"/>
                                  <m:ctrlPr>
                                    <a:rPr lang="en-US" sz="6000" i="1">
                                      <a:latin typeface="Cambria Math" panose="02040503050406030204" pitchFamily="18" charset="0"/>
                                    </a:rPr>
                                  </m:ctrlPr>
                                </m:accPr>
                                <m:e>
                                  <m:r>
                                    <a:rPr lang="en-US" sz="6000" i="1">
                                      <a:latin typeface="Cambria Math"/>
                                    </a:rPr>
                                    <m:t>𝐿𝑇</m:t>
                                  </m:r>
                                </m:e>
                              </m:acc>
                            </m:e>
                            <m:sub>
                              <m:r>
                                <a:rPr lang="en-US" sz="6000" i="1" smtClean="0">
                                  <a:latin typeface="Cambria Math"/>
                                </a:rPr>
                                <m:t>𝑡</m:t>
                              </m:r>
                            </m:sub>
                          </m:sSub>
                        </m:num>
                        <m:den>
                          <m:sSub>
                            <m:sSubPr>
                              <m:ctrlPr>
                                <a:rPr lang="en-US" sz="6000" i="1">
                                  <a:latin typeface="Cambria Math" panose="02040503050406030204" pitchFamily="18" charset="0"/>
                                </a:rPr>
                              </m:ctrlPr>
                            </m:sSubPr>
                            <m:e>
                              <m:acc>
                                <m:accPr>
                                  <m:chr m:val="̅"/>
                                  <m:ctrlPr>
                                    <a:rPr lang="en-US" sz="6000" i="1">
                                      <a:latin typeface="Cambria Math" panose="02040503050406030204" pitchFamily="18" charset="0"/>
                                    </a:rPr>
                                  </m:ctrlPr>
                                </m:accPr>
                                <m:e>
                                  <m:r>
                                    <a:rPr lang="en-US" sz="6000" i="1">
                                      <a:latin typeface="Cambria Math"/>
                                    </a:rPr>
                                    <m:t>𝑊𝐼𝑃</m:t>
                                  </m:r>
                                </m:e>
                              </m:acc>
                            </m:e>
                            <m:sub>
                              <m:r>
                                <a:rPr lang="en-US" sz="6000" i="1">
                                  <a:latin typeface="Cambria Math"/>
                                </a:rPr>
                                <m:t>𝑡</m:t>
                              </m:r>
                            </m:sub>
                          </m:sSub>
                        </m:den>
                      </m:f>
                    </m:oMath>
                  </m:oMathPara>
                </a14:m>
                <a:endParaRPr lang="en-US" sz="6000" dirty="0"/>
              </a:p>
              <a:p>
                <a:pPr marL="0" indent="0" algn="ctr">
                  <a:buFont typeface="Arial"/>
                  <a:buNone/>
                </a:pPr>
                <a:endParaRPr lang="bg-BG" sz="6000" dirty="0"/>
              </a:p>
            </p:txBody>
          </p:sp>
        </mc:Choice>
        <mc:Fallback xmlns="">
          <p:sp>
            <p:nvSpPr>
              <p:cNvPr id="4" name="Text Placeholder 3">
                <a:extLst>
                  <a:ext uri="{FF2B5EF4-FFF2-40B4-BE49-F238E27FC236}">
                    <a16:creationId xmlns:a16="http://schemas.microsoft.com/office/drawing/2014/main" id="{47FD4BF7-5866-3A4C-AB51-29F1667E20ED}"/>
                  </a:ext>
                </a:extLst>
              </p:cNvPr>
              <p:cNvSpPr txBox="1">
                <a:spLocks noRot="1" noChangeAspect="1" noMove="1" noResize="1" noEditPoints="1" noAdjustHandles="1" noChangeArrowheads="1" noChangeShapeType="1" noTextEdit="1"/>
              </p:cNvSpPr>
              <p:nvPr/>
            </p:nvSpPr>
            <p:spPr>
              <a:xfrm>
                <a:off x="2655757" y="2353457"/>
                <a:ext cx="7657856" cy="235551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072572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98322" y="80585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Budgeting a project </a:t>
            </a:r>
            <a:endParaRPr lang="bg-BG" sz="4400" dirty="0">
              <a:latin typeface="+mj-lt"/>
              <a:ea typeface="+mj-ea"/>
              <a:cs typeface="+mj-cs"/>
            </a:endParaRPr>
          </a:p>
        </p:txBody>
      </p:sp>
      <p:sp>
        <p:nvSpPr>
          <p:cNvPr id="4" name="Text Placeholder 3"/>
          <p:cNvSpPr>
            <a:spLocks noGrp="1"/>
          </p:cNvSpPr>
          <p:nvPr>
            <p:ph type="body" idx="10"/>
          </p:nvPr>
        </p:nvSpPr>
        <p:spPr>
          <a:xfrm>
            <a:off x="1775521" y="1937407"/>
            <a:ext cx="8538091" cy="1838726"/>
          </a:xfrm>
        </p:spPr>
        <p:txBody>
          <a:bodyPr/>
          <a:lstStyle/>
          <a:p>
            <a:pPr marL="408165" indent="-408165">
              <a:buFont typeface="Arial" panose="020B0604020202020204" pitchFamily="34" charset="0"/>
              <a:buChar char="•"/>
            </a:pPr>
            <a:r>
              <a:rPr lang="en-US" dirty="0"/>
              <a:t>Major project with 2200 user stories to be delivered</a:t>
            </a:r>
          </a:p>
          <a:p>
            <a:pPr marL="408165" indent="-408165">
              <a:buFont typeface="Arial" panose="020B0604020202020204" pitchFamily="34" charset="0"/>
              <a:buChar char="•"/>
            </a:pPr>
            <a:r>
              <a:rPr lang="en-US" dirty="0"/>
              <a:t>Business needs the project delivered in 10 months</a:t>
            </a:r>
          </a:p>
          <a:p>
            <a:pPr marL="408165" indent="-408165">
              <a:buFont typeface="Arial" panose="020B0604020202020204" pitchFamily="34" charset="0"/>
              <a:buChar char="•"/>
            </a:pPr>
            <a:r>
              <a:rPr lang="en-US" kern="1200" dirty="0">
                <a:solidFill>
                  <a:schemeClr val="tx1"/>
                </a:solidFill>
              </a:rPr>
              <a:t>Average lead time for the development organization is 0.4 weeks</a:t>
            </a:r>
            <a:endParaRPr lang="en-US" dirty="0"/>
          </a:p>
          <a:p>
            <a:endParaRPr lang="en-US" dirty="0"/>
          </a:p>
          <a:p>
            <a:endParaRPr lang="bg-BG" dirty="0"/>
          </a:p>
        </p:txBody>
      </p:sp>
    </p:spTree>
    <p:extLst>
      <p:ext uri="{BB962C8B-B14F-4D97-AF65-F5344CB8AC3E}">
        <p14:creationId xmlns:p14="http://schemas.microsoft.com/office/powerpoint/2010/main" val="36123332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727548062"/>
              </p:ext>
            </p:extLst>
          </p:nvPr>
        </p:nvGraphicFramePr>
        <p:xfrm>
          <a:off x="1826356" y="4453904"/>
          <a:ext cx="8639161" cy="1693580"/>
        </p:xfrm>
        <a:graphic>
          <a:graphicData uri="http://schemas.openxmlformats.org/presentationml/2006/ole">
            <mc:AlternateContent xmlns:mc="http://schemas.openxmlformats.org/markup-compatibility/2006">
              <mc:Choice xmlns:v="urn:schemas-microsoft-com:vml" Requires="v">
                <p:oleObj spid="_x0000_s7556" name="Document" r:id="rId4" imgW="5765800" imgH="1130300" progId="Word.Document.12">
                  <p:embed/>
                </p:oleObj>
              </mc:Choice>
              <mc:Fallback>
                <p:oleObj name="Document" r:id="rId4" imgW="5765800" imgH="1130300" progId="Word.Document.12">
                  <p:embed/>
                  <p:pic>
                    <p:nvPicPr>
                      <p:cNvPr id="0" name=""/>
                      <p:cNvPicPr/>
                      <p:nvPr/>
                    </p:nvPicPr>
                    <p:blipFill>
                      <a:blip r:embed="rId5"/>
                      <a:stretch>
                        <a:fillRect/>
                      </a:stretch>
                    </p:blipFill>
                    <p:spPr>
                      <a:xfrm>
                        <a:off x="1826356" y="4453904"/>
                        <a:ext cx="8639161" cy="1693580"/>
                      </a:xfrm>
                      <a:prstGeom prst="rect">
                        <a:avLst/>
                      </a:prstGeom>
                    </p:spPr>
                  </p:pic>
                </p:oleObj>
              </mc:Fallback>
            </mc:AlternateContent>
          </a:graphicData>
        </a:graphic>
      </p:graphicFrame>
      <p:pic>
        <p:nvPicPr>
          <p:cNvPr id="3" name="Picture 2" descr="Forecast_1.t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9207" y="2371025"/>
            <a:ext cx="8251593" cy="1142266"/>
          </a:xfrm>
          <a:prstGeom prst="rect">
            <a:avLst/>
          </a:prstGeom>
        </p:spPr>
      </p:pic>
      <p:sp>
        <p:nvSpPr>
          <p:cNvPr id="4" name="Rectangle 3"/>
          <p:cNvSpPr/>
          <p:nvPr/>
        </p:nvSpPr>
        <p:spPr>
          <a:xfrm>
            <a:off x="1959207" y="468677"/>
            <a:ext cx="8105943" cy="1446550"/>
          </a:xfrm>
          <a:prstGeom prst="rect">
            <a:avLst/>
          </a:prstGeom>
        </p:spPr>
        <p:txBody>
          <a:bodyPr vert="horz" wrap="square" lIns="91440" tIns="45720" rIns="91440" bIns="45720" rtlCol="0" anchor="ctr">
            <a:normAutofit/>
          </a:bodyPr>
          <a:lstStyle/>
          <a:p>
            <a:pPr marL="342900" indent="-342900" algn="ctr">
              <a:spcBef>
                <a:spcPct val="0"/>
              </a:spcBef>
            </a:pPr>
            <a:r>
              <a:rPr lang="en-US" sz="4400" dirty="0">
                <a:latin typeface="+mj-lt"/>
                <a:ea typeface="+mj-ea"/>
                <a:cs typeface="+mj-cs"/>
              </a:rPr>
              <a:t>Forecasting project staffing </a:t>
            </a:r>
          </a:p>
        </p:txBody>
      </p:sp>
    </p:spTree>
    <p:extLst>
      <p:ext uri="{BB962C8B-B14F-4D97-AF65-F5344CB8AC3E}">
        <p14:creationId xmlns:p14="http://schemas.microsoft.com/office/powerpoint/2010/main" val="1769382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Lead time for the project</a:t>
            </a:r>
            <a:endParaRPr lang="bg-BG" dirty="0"/>
          </a:p>
        </p:txBody>
      </p:sp>
      <mc:AlternateContent xmlns:mc="http://schemas.openxmlformats.org/markup-compatibility/2006" xmlns:a14="http://schemas.microsoft.com/office/drawing/2010/main">
        <mc:Choice Requires="a14">
          <p:sp>
            <p:nvSpPr>
              <p:cNvPr id="4" name="Text Placeholder 3"/>
              <p:cNvSpPr>
                <a:spLocks noGrp="1"/>
              </p:cNvSpPr>
              <p:nvPr>
                <p:ph type="body" idx="4294967295"/>
              </p:nvPr>
            </p:nvSpPr>
            <p:spPr>
              <a:xfrm>
                <a:off x="1422401" y="2413001"/>
                <a:ext cx="8538633" cy="2046817"/>
              </a:xfrm>
            </p:spPr>
            <p:txBody>
              <a:bodyPr/>
              <a:lstStyle/>
              <a:p>
                <a:pPr marL="0" indent="0" algn="ctr">
                  <a:buNone/>
                </a:pPr>
                <a14:m>
                  <m:oMathPara xmlns:m="http://schemas.openxmlformats.org/officeDocument/2006/math">
                    <m:oMathParaPr>
                      <m:jc m:val="centerGroup"/>
                    </m:oMathParaPr>
                    <m:oMath xmlns:m="http://schemas.openxmlformats.org/officeDocument/2006/math">
                      <m:r>
                        <a:rPr lang="en-US" sz="5715" i="1">
                          <a:latin typeface="Cambria Math"/>
                        </a:rPr>
                        <m:t>𝑇</m:t>
                      </m:r>
                      <m:r>
                        <a:rPr lang="en-US" sz="5715">
                          <a:latin typeface="Cambria Math"/>
                        </a:rPr>
                        <m:t>= </m:t>
                      </m:r>
                      <m:r>
                        <a:rPr lang="en-US" sz="5715" i="1">
                          <a:latin typeface="Cambria Math"/>
                        </a:rPr>
                        <m:t>𝑁</m:t>
                      </m:r>
                      <m:f>
                        <m:fPr>
                          <m:ctrlPr>
                            <a:rPr lang="en-US" sz="5715" i="1">
                              <a:latin typeface="Cambria Math" panose="02040503050406030204" pitchFamily="18" charset="0"/>
                            </a:rPr>
                          </m:ctrlPr>
                        </m:fPr>
                        <m:num>
                          <m:sSub>
                            <m:sSubPr>
                              <m:ctrlPr>
                                <a:rPr lang="en-US" sz="5715" i="1">
                                  <a:latin typeface="Cambria Math" panose="02040503050406030204" pitchFamily="18" charset="0"/>
                                </a:rPr>
                              </m:ctrlPr>
                            </m:sSubPr>
                            <m:e>
                              <m:acc>
                                <m:accPr>
                                  <m:chr m:val="̅"/>
                                  <m:ctrlPr>
                                    <a:rPr lang="en-US" sz="5715" i="1">
                                      <a:latin typeface="Cambria Math" panose="02040503050406030204" pitchFamily="18" charset="0"/>
                                    </a:rPr>
                                  </m:ctrlPr>
                                </m:accPr>
                                <m:e>
                                  <m:r>
                                    <a:rPr lang="en-US" sz="5715" i="1">
                                      <a:latin typeface="Cambria Math"/>
                                    </a:rPr>
                                    <m:t>𝐿𝑇</m:t>
                                  </m:r>
                                </m:e>
                              </m:acc>
                            </m:e>
                            <m:sub>
                              <m:r>
                                <a:rPr lang="en-US" sz="5715" i="1">
                                  <a:latin typeface="Cambria Math"/>
                                </a:rPr>
                                <m:t>𝑡</m:t>
                              </m:r>
                            </m:sub>
                          </m:sSub>
                        </m:num>
                        <m:den>
                          <m:sSub>
                            <m:sSubPr>
                              <m:ctrlPr>
                                <a:rPr lang="en-US" sz="5715" i="1">
                                  <a:latin typeface="Cambria Math" panose="02040503050406030204" pitchFamily="18" charset="0"/>
                                </a:rPr>
                              </m:ctrlPr>
                            </m:sSubPr>
                            <m:e>
                              <m:acc>
                                <m:accPr>
                                  <m:chr m:val="̅"/>
                                  <m:ctrlPr>
                                    <a:rPr lang="en-US" sz="5715" i="1">
                                      <a:latin typeface="Cambria Math" panose="02040503050406030204" pitchFamily="18" charset="0"/>
                                    </a:rPr>
                                  </m:ctrlPr>
                                </m:accPr>
                                <m:e>
                                  <m:r>
                                    <a:rPr lang="en-US" sz="5715" i="1">
                                      <a:latin typeface="Cambria Math"/>
                                    </a:rPr>
                                    <m:t>𝑊𝐼𝑃</m:t>
                                  </m:r>
                                </m:e>
                              </m:acc>
                            </m:e>
                            <m:sub>
                              <m:r>
                                <a:rPr lang="en-US" sz="5715" i="1">
                                  <a:latin typeface="Cambria Math"/>
                                </a:rPr>
                                <m:t>𝑡</m:t>
                              </m:r>
                            </m:sub>
                          </m:sSub>
                        </m:den>
                      </m:f>
                    </m:oMath>
                  </m:oMathPara>
                </a14:m>
                <a:endParaRPr lang="en-US" sz="5715" dirty="0"/>
              </a:p>
              <a:p>
                <a:pPr marL="0" indent="0" algn="ctr">
                  <a:buNone/>
                </a:pPr>
                <a:endParaRPr lang="bg-BG" dirty="0"/>
              </a:p>
            </p:txBody>
          </p:sp>
        </mc:Choice>
        <mc:Fallback xmlns="">
          <p:sp>
            <p:nvSpPr>
              <p:cNvPr id="4" name="Text Placeholder 3"/>
              <p:cNvSpPr>
                <a:spLocks noGrp="1" noRot="1" noChangeAspect="1" noMove="1" noResize="1" noEditPoints="1" noAdjustHandles="1" noChangeArrowheads="1" noChangeShapeType="1" noTextEdit="1"/>
              </p:cNvSpPr>
              <p:nvPr>
                <p:ph type="body" idx="4294967295"/>
              </p:nvPr>
            </p:nvSpPr>
            <p:spPr>
              <a:xfrm>
                <a:off x="1422401" y="2413001"/>
                <a:ext cx="8538633" cy="2046817"/>
              </a:xfrm>
              <a:blipFill>
                <a:blip r:embed="rId3"/>
                <a:stretch>
                  <a:fillRect b="-4321"/>
                </a:stretch>
              </a:blipFill>
            </p:spPr>
            <p:txBody>
              <a:bodyPr/>
              <a:lstStyle/>
              <a:p>
                <a:r>
                  <a:rPr lang="en-US">
                    <a:noFill/>
                  </a:rPr>
                  <a:t> </a:t>
                </a:r>
              </a:p>
            </p:txBody>
          </p:sp>
        </mc:Fallback>
      </mc:AlternateContent>
    </p:spTree>
    <p:extLst>
      <p:ext uri="{BB962C8B-B14F-4D97-AF65-F5344CB8AC3E}">
        <p14:creationId xmlns:p14="http://schemas.microsoft.com/office/powerpoint/2010/main" val="26532844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Calculating delivery date</a:t>
            </a:r>
            <a:br>
              <a:rPr lang="bg-BG" dirty="0"/>
            </a:br>
            <a:endParaRPr lang="bg-BG" dirty="0"/>
          </a:p>
        </p:txBody>
      </p:sp>
      <mc:AlternateContent xmlns:mc="http://schemas.openxmlformats.org/markup-compatibility/2006" xmlns:a14="http://schemas.microsoft.com/office/drawing/2010/main">
        <mc:Choice Requires="a14">
          <p:sp>
            <p:nvSpPr>
              <p:cNvPr id="4" name="Text Placeholder 3"/>
              <p:cNvSpPr>
                <a:spLocks noGrp="1"/>
              </p:cNvSpPr>
              <p:nvPr>
                <p:ph type="body" idx="4294967295"/>
              </p:nvPr>
            </p:nvSpPr>
            <p:spPr>
              <a:xfrm>
                <a:off x="1219201" y="1417638"/>
                <a:ext cx="8538633" cy="4121151"/>
              </a:xfrm>
            </p:spPr>
            <p:txBody>
              <a:bodyPr>
                <a:normAutofit fontScale="92500" lnSpcReduction="10000"/>
              </a:bodyPr>
              <a:lstStyle/>
              <a:p>
                <a:r>
                  <a:rPr lang="en-US" dirty="0"/>
                  <a:t>Major project with 2200 user stories </a:t>
                </a:r>
              </a:p>
              <a:p>
                <a:r>
                  <a:rPr lang="en-US" kern="1200" dirty="0">
                    <a:solidFill>
                      <a:schemeClr val="tx1"/>
                    </a:solidFill>
                  </a:rPr>
                  <a:t>Average lead time for the development organization is 0.4 weeks</a:t>
                </a:r>
              </a:p>
              <a:p>
                <a:r>
                  <a:rPr lang="en-US" kern="1200" dirty="0">
                    <a:solidFill>
                      <a:schemeClr val="tx1"/>
                    </a:solidFill>
                  </a:rPr>
                  <a:t>Average work in process which is 22 user stories</a:t>
                </a:r>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latin typeface="Cambria Math"/>
                        </a:rPr>
                        <m:t>𝑻</m:t>
                      </m:r>
                      <m:r>
                        <a:rPr lang="en-US" b="1" i="1">
                          <a:latin typeface="Cambria Math"/>
                        </a:rPr>
                        <m:t>=</m:t>
                      </m:r>
                      <m:r>
                        <a:rPr lang="en-US" b="1" i="1">
                          <a:latin typeface="Cambria Math"/>
                        </a:rPr>
                        <m:t>𝑵</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smtClean="0">
                                      <a:latin typeface="Cambria Math"/>
                                    </a:rPr>
                                    <m:t>𝑳</m:t>
                                  </m:r>
                                  <m:r>
                                    <a:rPr lang="en-US" b="1" i="1">
                                      <a:latin typeface="Cambria Math"/>
                                    </a:rPr>
                                    <m:t>𝑻</m:t>
                                  </m:r>
                                </m:e>
                              </m:acc>
                            </m:e>
                            <m:sub>
                              <m:r>
                                <a:rPr lang="en-US" b="1" i="1">
                                  <a:latin typeface="Cambria Math"/>
                                </a:rPr>
                                <m:t>𝒕</m:t>
                              </m:r>
                            </m:sub>
                          </m:sSub>
                        </m:num>
                        <m:den>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a:rPr>
                                    <m:t>𝑾𝑰𝑷</m:t>
                                  </m:r>
                                </m:e>
                              </m:acc>
                            </m:e>
                            <m:sub>
                              <m:r>
                                <a:rPr lang="en-US" b="1" i="1">
                                  <a:latin typeface="Cambria Math"/>
                                </a:rPr>
                                <m:t>𝒕</m:t>
                              </m:r>
                            </m:sub>
                          </m:sSub>
                        </m:den>
                      </m:f>
                      <m:r>
                        <a:rPr lang="en-US" b="1" i="1">
                          <a:latin typeface="Cambria Math"/>
                        </a:rPr>
                        <m:t>=</m:t>
                      </m:r>
                      <m:r>
                        <a:rPr lang="en-US" b="1" i="1">
                          <a:latin typeface="Cambria Math"/>
                        </a:rPr>
                        <m:t>𝟐𝟐𝟎𝟎</m:t>
                      </m:r>
                      <m:f>
                        <m:fPr>
                          <m:ctrlPr>
                            <a:rPr lang="en-US" b="1" i="1">
                              <a:latin typeface="Cambria Math" panose="02040503050406030204" pitchFamily="18" charset="0"/>
                            </a:rPr>
                          </m:ctrlPr>
                        </m:fPr>
                        <m:num>
                          <m:r>
                            <a:rPr lang="en-US" b="1" i="1">
                              <a:latin typeface="Cambria Math"/>
                            </a:rPr>
                            <m:t>𝟎</m:t>
                          </m:r>
                          <m:r>
                            <a:rPr lang="en-US" b="1" i="1">
                              <a:latin typeface="Cambria Math"/>
                            </a:rPr>
                            <m:t>.</m:t>
                          </m:r>
                          <m:r>
                            <a:rPr lang="en-US" b="1" i="1">
                              <a:latin typeface="Cambria Math"/>
                            </a:rPr>
                            <m:t>𝟒</m:t>
                          </m:r>
                        </m:num>
                        <m:den>
                          <m:r>
                            <a:rPr lang="en-US" b="1" i="1">
                              <a:latin typeface="Cambria Math"/>
                            </a:rPr>
                            <m:t>𝟐𝟐</m:t>
                          </m:r>
                        </m:den>
                      </m:f>
                      <m:r>
                        <a:rPr lang="en-US" b="1" i="1">
                          <a:latin typeface="Cambria Math"/>
                        </a:rPr>
                        <m:t>=</m:t>
                      </m:r>
                      <m:r>
                        <a:rPr lang="en-US" b="1" i="1">
                          <a:latin typeface="Cambria Math"/>
                        </a:rPr>
                        <m:t>𝟒𝟎</m:t>
                      </m:r>
                      <m:r>
                        <a:rPr lang="en-US" b="1" i="1">
                          <a:latin typeface="Cambria Math"/>
                        </a:rPr>
                        <m:t> </m:t>
                      </m:r>
                      <m:r>
                        <a:rPr lang="en-US" b="1" i="1">
                          <a:latin typeface="Cambria Math"/>
                        </a:rPr>
                        <m:t>𝒘𝒆𝒆𝒌𝒔</m:t>
                      </m:r>
                    </m:oMath>
                  </m:oMathPara>
                </a14:m>
                <a:endParaRPr lang="en-US" b="1" dirty="0"/>
              </a:p>
              <a:p>
                <a:pPr marL="0" indent="0">
                  <a:buNone/>
                </a:pPr>
                <a:endParaRPr lang="bg-BG" dirty="0"/>
              </a:p>
            </p:txBody>
          </p:sp>
        </mc:Choice>
        <mc:Fallback xmlns="">
          <p:sp>
            <p:nvSpPr>
              <p:cNvPr id="4" name="Text Placeholder 3"/>
              <p:cNvSpPr>
                <a:spLocks noGrp="1" noRot="1" noChangeAspect="1" noMove="1" noResize="1" noEditPoints="1" noAdjustHandles="1" noChangeArrowheads="1" noChangeShapeType="1" noTextEdit="1"/>
              </p:cNvSpPr>
              <p:nvPr>
                <p:ph type="body" idx="4294967295"/>
              </p:nvPr>
            </p:nvSpPr>
            <p:spPr>
              <a:xfrm>
                <a:off x="1219201" y="1417638"/>
                <a:ext cx="8538633" cy="4121151"/>
              </a:xfrm>
              <a:blipFill>
                <a:blip r:embed="rId3"/>
                <a:stretch>
                  <a:fillRect l="-1637" t="-3077"/>
                </a:stretch>
              </a:blipFill>
            </p:spPr>
            <p:txBody>
              <a:bodyPr/>
              <a:lstStyle/>
              <a:p>
                <a:r>
                  <a:rPr lang="en-US">
                    <a:noFill/>
                  </a:rPr>
                  <a:t> </a:t>
                </a:r>
              </a:p>
            </p:txBody>
          </p:sp>
        </mc:Fallback>
      </mc:AlternateContent>
    </p:spTree>
    <p:extLst>
      <p:ext uri="{BB962C8B-B14F-4D97-AF65-F5344CB8AC3E}">
        <p14:creationId xmlns:p14="http://schemas.microsoft.com/office/powerpoint/2010/main" val="10842811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3D20F-7737-614A-883F-C0C1E6511CFC}"/>
              </a:ext>
            </a:extLst>
          </p:cNvPr>
          <p:cNvSpPr>
            <a:spLocks noGrp="1"/>
          </p:cNvSpPr>
          <p:nvPr>
            <p:ph type="title"/>
          </p:nvPr>
        </p:nvSpPr>
        <p:spPr/>
        <p:txBody>
          <a:bodyPr/>
          <a:lstStyle/>
          <a:p>
            <a:r>
              <a:rPr lang="en-US" dirty="0"/>
              <a:t>Calculating WIP Limits</a:t>
            </a:r>
          </a:p>
        </p:txBody>
      </p:sp>
      <p:sp>
        <p:nvSpPr>
          <p:cNvPr id="3" name="Text Placeholder 2">
            <a:extLst>
              <a:ext uri="{FF2B5EF4-FFF2-40B4-BE49-F238E27FC236}">
                <a16:creationId xmlns:a16="http://schemas.microsoft.com/office/drawing/2014/main" id="{526202D7-8AA3-CC43-A172-7102AC9B90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3829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Managing and tracking project performance using a Project Buffer</a:t>
            </a:r>
          </a:p>
        </p:txBody>
      </p:sp>
      <p:sp>
        <p:nvSpPr>
          <p:cNvPr id="4" name="Text Placeholder 3">
            <a:extLst>
              <a:ext uri="{FF2B5EF4-FFF2-40B4-BE49-F238E27FC236}">
                <a16:creationId xmlns:a16="http://schemas.microsoft.com/office/drawing/2014/main" id="{F791BC6C-3492-B547-91B5-AC3DFFC994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95546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74FB36-94F9-4648-A608-1F26EF0C18DB}"/>
              </a:ext>
            </a:extLst>
          </p:cNvPr>
          <p:cNvSpPr>
            <a:spLocks noGrp="1"/>
          </p:cNvSpPr>
          <p:nvPr>
            <p:ph type="title"/>
          </p:nvPr>
        </p:nvSpPr>
        <p:spPr/>
        <p:txBody>
          <a:bodyPr>
            <a:normAutofit fontScale="90000"/>
          </a:bodyPr>
          <a:lstStyle/>
          <a:p>
            <a:r>
              <a:rPr lang="en-US" dirty="0"/>
              <a:t>Planned Project lead time is the sum of the calculated project length and a project buffer</a:t>
            </a:r>
          </a:p>
        </p:txBody>
      </p:sp>
    </p:spTree>
    <p:extLst>
      <p:ext uri="{BB962C8B-B14F-4D97-AF65-F5344CB8AC3E}">
        <p14:creationId xmlns:p14="http://schemas.microsoft.com/office/powerpoint/2010/main" val="37044031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670973" y="5682882"/>
            <a:ext cx="4424559" cy="384721"/>
          </a:xfrm>
        </p:spPr>
        <p:txBody>
          <a:bodyPr/>
          <a:lstStyle/>
          <a:p>
            <a:pPr marL="0" indent="0">
              <a:buNone/>
            </a:pPr>
            <a:r>
              <a:rPr lang="en-US" sz="1900" dirty="0"/>
              <a:t>Median = 78 days; </a:t>
            </a:r>
            <a:r>
              <a:rPr lang="en-US" sz="1900" b="1" dirty="0">
                <a:solidFill>
                  <a:srgbClr val="FF0000"/>
                </a:solidFill>
              </a:rPr>
              <a:t>95</a:t>
            </a:r>
            <a:r>
              <a:rPr lang="en-US" sz="1900" b="1" baseline="30000" dirty="0">
                <a:solidFill>
                  <a:srgbClr val="FF0000"/>
                </a:solidFill>
              </a:rPr>
              <a:t>th</a:t>
            </a:r>
            <a:r>
              <a:rPr lang="en-US" sz="1900" b="1" dirty="0">
                <a:solidFill>
                  <a:srgbClr val="FF0000"/>
                </a:solidFill>
              </a:rPr>
              <a:t> </a:t>
            </a:r>
            <a:r>
              <a:rPr lang="en-US" sz="1900" b="1" dirty="0" err="1">
                <a:solidFill>
                  <a:srgbClr val="FF0000"/>
                </a:solidFill>
              </a:rPr>
              <a:t>perc</a:t>
            </a:r>
            <a:r>
              <a:rPr lang="en-US" sz="1900" b="1" dirty="0">
                <a:solidFill>
                  <a:srgbClr val="FF0000"/>
                </a:solidFill>
              </a:rPr>
              <a:t> = 98 days</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812536" y="570541"/>
            <a:ext cx="6755607" cy="4969232"/>
          </a:xfrm>
          <a:prstGeom prst="rect">
            <a:avLst/>
          </a:prstGeom>
          <a:noFill/>
          <a:ln>
            <a:noFill/>
          </a:ln>
        </p:spPr>
      </p:pic>
    </p:spTree>
    <p:extLst>
      <p:ext uri="{BB962C8B-B14F-4D97-AF65-F5344CB8AC3E}">
        <p14:creationId xmlns:p14="http://schemas.microsoft.com/office/powerpoint/2010/main" val="6138556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823261"/>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Buffer length calculation</a:t>
            </a:r>
            <a:endParaRPr lang="bg-BG" sz="4400" dirty="0">
              <a:latin typeface="+mj-lt"/>
              <a:ea typeface="+mj-ea"/>
              <a:cs typeface="+mj-cs"/>
            </a:endParaRPr>
          </a:p>
        </p:txBody>
      </p:sp>
      <p:pic>
        <p:nvPicPr>
          <p:cNvPr id="5" name="Picture 4" descr="PB_calc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504" y="2232717"/>
            <a:ext cx="8432109" cy="1558877"/>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4060996558"/>
              </p:ext>
            </p:extLst>
          </p:nvPr>
        </p:nvGraphicFramePr>
        <p:xfrm>
          <a:off x="1881503" y="4108932"/>
          <a:ext cx="8356230" cy="1693333"/>
        </p:xfrm>
        <a:graphic>
          <a:graphicData uri="http://schemas.openxmlformats.org/presentationml/2006/ole">
            <mc:AlternateContent xmlns:mc="http://schemas.openxmlformats.org/markup-compatibility/2006">
              <mc:Choice xmlns:v="urn:schemas-microsoft-com:vml" Requires="v">
                <p:oleObj spid="_x0000_s1471" name="Document" r:id="rId5" imgW="5765800" imgH="1168400" progId="Word.Document.12">
                  <p:embed/>
                </p:oleObj>
              </mc:Choice>
              <mc:Fallback>
                <p:oleObj name="Document" r:id="rId5" imgW="5765800" imgH="1168400" progId="Word.Document.12">
                  <p:embed/>
                  <p:pic>
                    <p:nvPicPr>
                      <p:cNvPr id="0" name=""/>
                      <p:cNvPicPr/>
                      <p:nvPr/>
                    </p:nvPicPr>
                    <p:blipFill>
                      <a:blip r:embed="rId6"/>
                      <a:stretch>
                        <a:fillRect/>
                      </a:stretch>
                    </p:blipFill>
                    <p:spPr>
                      <a:xfrm>
                        <a:off x="1881503" y="4108932"/>
                        <a:ext cx="8356230" cy="1693333"/>
                      </a:xfrm>
                      <a:prstGeom prst="rect">
                        <a:avLst/>
                      </a:prstGeom>
                    </p:spPr>
                  </p:pic>
                </p:oleObj>
              </mc:Fallback>
            </mc:AlternateContent>
          </a:graphicData>
        </a:graphic>
      </p:graphicFrame>
    </p:spTree>
    <p:extLst>
      <p:ext uri="{BB962C8B-B14F-4D97-AF65-F5344CB8AC3E}">
        <p14:creationId xmlns:p14="http://schemas.microsoft.com/office/powerpoint/2010/main" val="1404997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t">
            <a:spAutoFit/>
          </a:bodyPr>
          <a:lstStyle/>
          <a:p>
            <a:pPr algn="ctr"/>
            <a:r>
              <a:rPr lang="en-US" sz="4400" b="0" cap="none" dirty="0">
                <a:latin typeface="Arial" charset="0"/>
              </a:rPr>
              <a:t>Probabilistic forecasting reduces uncertainty about decisions that have economic consequences.</a:t>
            </a:r>
            <a:endParaRPr lang="bg-BG" sz="4400" b="0" cap="none" dirty="0">
              <a:latin typeface="Arial" charset="0"/>
            </a:endParaRPr>
          </a:p>
        </p:txBody>
      </p:sp>
    </p:spTree>
    <p:extLst>
      <p:ext uri="{BB962C8B-B14F-4D97-AF65-F5344CB8AC3E}">
        <p14:creationId xmlns:p14="http://schemas.microsoft.com/office/powerpoint/2010/main" val="18277717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1CE5D6-55F6-3749-9E9A-E827334F8B4B}"/>
              </a:ext>
            </a:extLst>
          </p:cNvPr>
          <p:cNvSpPr>
            <a:spLocks noGrp="1"/>
          </p:cNvSpPr>
          <p:nvPr>
            <p:ph type="title"/>
          </p:nvPr>
        </p:nvSpPr>
        <p:spPr/>
        <p:txBody>
          <a:bodyPr>
            <a:normAutofit fontScale="90000"/>
          </a:bodyPr>
          <a:lstStyle/>
          <a:p>
            <a:r>
              <a:rPr lang="en-US" dirty="0"/>
              <a:t>The two essential measurements of project performance are the percentage of the project completed and the amount of the project buffer consumed.</a:t>
            </a:r>
          </a:p>
        </p:txBody>
      </p:sp>
      <p:sp>
        <p:nvSpPr>
          <p:cNvPr id="2" name="Text Placeholder 1"/>
          <p:cNvSpPr>
            <a:spLocks noGrp="1"/>
          </p:cNvSpPr>
          <p:nvPr>
            <p:ph type="body" idx="4294967295"/>
          </p:nvPr>
        </p:nvSpPr>
        <p:spPr>
          <a:xfrm>
            <a:off x="0" y="2571750"/>
            <a:ext cx="8515350" cy="769938"/>
          </a:xfrm>
        </p:spPr>
        <p:txBody>
          <a:bodyPr vert="horz" wrap="square" lIns="91440" tIns="45720" rIns="91440" bIns="45720" rtlCol="0" anchor="ctr">
            <a:spAutoFit/>
          </a:bodyPr>
          <a:lstStyle/>
          <a:p>
            <a:pPr algn="ctr">
              <a:spcBef>
                <a:spcPct val="0"/>
              </a:spcBef>
              <a:buNone/>
            </a:pPr>
            <a:r>
              <a:rPr lang="en-US" sz="4400" dirty="0">
                <a:latin typeface="+mj-lt"/>
                <a:ea typeface="+mj-ea"/>
                <a:cs typeface="+mj-cs"/>
              </a:rPr>
              <a:t> </a:t>
            </a:r>
            <a:endParaRPr lang="bg-BG" sz="4400" dirty="0">
              <a:latin typeface="+mj-lt"/>
              <a:ea typeface="+mj-ea"/>
              <a:cs typeface="+mj-cs"/>
            </a:endParaRPr>
          </a:p>
        </p:txBody>
      </p:sp>
    </p:spTree>
    <p:extLst>
      <p:ext uri="{BB962C8B-B14F-4D97-AF65-F5344CB8AC3E}">
        <p14:creationId xmlns:p14="http://schemas.microsoft.com/office/powerpoint/2010/main" val="17229598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260307" y="515332"/>
            <a:ext cx="7455099" cy="5079659"/>
          </a:xfrm>
          <a:prstGeom prst="rect">
            <a:avLst/>
          </a:prstGeom>
          <a:noFill/>
          <a:ln>
            <a:noFill/>
          </a:ln>
        </p:spPr>
      </p:pic>
    </p:spTree>
    <p:extLst>
      <p:ext uri="{BB962C8B-B14F-4D97-AF65-F5344CB8AC3E}">
        <p14:creationId xmlns:p14="http://schemas.microsoft.com/office/powerpoint/2010/main" val="11423324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52625" y="621802"/>
            <a:ext cx="8515291" cy="542456"/>
          </a:xfrm>
        </p:spPr>
        <p:txBody>
          <a:bodyPr/>
          <a:lstStyle/>
          <a:p>
            <a:pPr marL="0" indent="0" algn="ctr">
              <a:buNone/>
            </a:pPr>
            <a:r>
              <a:rPr lang="en-US" dirty="0"/>
              <a:t>Z-curve</a:t>
            </a:r>
            <a:endParaRPr lang="bg-B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97" y="1496184"/>
            <a:ext cx="8312219" cy="4175174"/>
          </a:xfrm>
          <a:prstGeom prst="rect">
            <a:avLst/>
          </a:prstGeom>
        </p:spPr>
      </p:pic>
    </p:spTree>
    <p:extLst>
      <p:ext uri="{BB962C8B-B14F-4D97-AF65-F5344CB8AC3E}">
        <p14:creationId xmlns:p14="http://schemas.microsoft.com/office/powerpoint/2010/main" val="12740040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490442"/>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An uncertain number of work items</a:t>
            </a:r>
            <a:endParaRPr lang="bg-BG" sz="4400" dirty="0">
              <a:latin typeface="+mj-lt"/>
              <a:ea typeface="+mj-ea"/>
              <a:cs typeface="+mj-cs"/>
            </a:endParaRPr>
          </a:p>
        </p:txBody>
      </p:sp>
      <p:sp>
        <p:nvSpPr>
          <p:cNvPr id="3" name="Text Placeholder 2"/>
          <p:cNvSpPr>
            <a:spLocks noGrp="1"/>
          </p:cNvSpPr>
          <p:nvPr>
            <p:ph type="body" idx="10"/>
          </p:nvPr>
        </p:nvSpPr>
        <p:spPr>
          <a:xfrm>
            <a:off x="1798322" y="2162865"/>
            <a:ext cx="8538091" cy="1112997"/>
          </a:xfrm>
        </p:spPr>
        <p:txBody>
          <a:bodyPr/>
          <a:lstStyle/>
          <a:p>
            <a:pPr marL="408165" indent="-408165">
              <a:buFont typeface="Arial" panose="020B0604020202020204" pitchFamily="34" charset="0"/>
              <a:buChar char="•"/>
            </a:pPr>
            <a:r>
              <a:rPr lang="en-US" dirty="0"/>
              <a:t>Account for the other two legs of the Z-curve</a:t>
            </a:r>
          </a:p>
          <a:p>
            <a:pPr marL="408165" indent="-408165">
              <a:buFont typeface="Arial" panose="020B0604020202020204" pitchFamily="34" charset="0"/>
              <a:buChar char="•"/>
            </a:pPr>
            <a:r>
              <a:rPr lang="en-US" dirty="0"/>
              <a:t>Account for Dark Matter</a:t>
            </a:r>
          </a:p>
          <a:p>
            <a:pPr marL="408165" indent="-408165">
              <a:buFont typeface="Arial" panose="020B0604020202020204" pitchFamily="34" charset="0"/>
              <a:buChar char="•"/>
            </a:pPr>
            <a:r>
              <a:rPr lang="en-US" dirty="0"/>
              <a:t>Account for Failure load</a:t>
            </a:r>
          </a:p>
        </p:txBody>
      </p:sp>
      <p:pic>
        <p:nvPicPr>
          <p:cNvPr id="4" name="Picture 3" descr="N_adjus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462" y="4380282"/>
            <a:ext cx="7395287" cy="1251510"/>
          </a:xfrm>
          <a:prstGeom prst="rect">
            <a:avLst/>
          </a:prstGeom>
        </p:spPr>
      </p:pic>
    </p:spTree>
    <p:extLst>
      <p:ext uri="{BB962C8B-B14F-4D97-AF65-F5344CB8AC3E}">
        <p14:creationId xmlns:p14="http://schemas.microsoft.com/office/powerpoint/2010/main" val="41219865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551582"/>
            <a:ext cx="8515291" cy="1446550"/>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Percentage of the project completed</a:t>
            </a:r>
            <a:endParaRPr lang="bg-BG" sz="4400" dirty="0">
              <a:latin typeface="+mj-lt"/>
              <a:ea typeface="+mj-ea"/>
              <a:cs typeface="+mj-cs"/>
            </a:endParaRPr>
          </a:p>
        </p:txBody>
      </p:sp>
      <p:sp>
        <p:nvSpPr>
          <p:cNvPr id="3" name="Text Placeholder 2"/>
          <p:cNvSpPr>
            <a:spLocks noGrp="1"/>
          </p:cNvSpPr>
          <p:nvPr>
            <p:ph type="body" idx="10"/>
          </p:nvPr>
        </p:nvSpPr>
        <p:spPr>
          <a:xfrm>
            <a:off x="1905179" y="5009348"/>
            <a:ext cx="8538091" cy="752770"/>
          </a:xfrm>
        </p:spPr>
        <p:txBody>
          <a:bodyPr/>
          <a:lstStyle/>
          <a:p>
            <a:pPr marL="0" indent="0">
              <a:buNone/>
            </a:pPr>
            <a:r>
              <a:rPr lang="en-US" dirty="0"/>
              <a:t>is percent of work items delivered out of total work items to be delivered at time t</a:t>
            </a:r>
          </a:p>
          <a:p>
            <a:pPr marL="0" indent="0">
              <a:buNone/>
            </a:pPr>
            <a:endParaRPr lang="bg-BG" dirty="0"/>
          </a:p>
        </p:txBody>
      </p:sp>
      <p:pic>
        <p:nvPicPr>
          <p:cNvPr id="6" name="Picture 5" descr="PC_T_cal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068" y="1998133"/>
            <a:ext cx="4481870" cy="2894541"/>
          </a:xfrm>
          <a:prstGeom prst="rect">
            <a:avLst/>
          </a:prstGeom>
        </p:spPr>
      </p:pic>
    </p:spTree>
    <p:extLst>
      <p:ext uri="{BB962C8B-B14F-4D97-AF65-F5344CB8AC3E}">
        <p14:creationId xmlns:p14="http://schemas.microsoft.com/office/powerpoint/2010/main" val="25360127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16855" y="44283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buffer consumption</a:t>
            </a:r>
            <a:endParaRPr lang="bg-BG" sz="4400" dirty="0">
              <a:latin typeface="+mj-lt"/>
              <a:ea typeface="+mj-ea"/>
              <a:cs typeface="+mj-cs"/>
            </a:endParaRPr>
          </a:p>
        </p:txBody>
      </p:sp>
      <p:sp>
        <p:nvSpPr>
          <p:cNvPr id="5" name="Text Placeholder 2"/>
          <p:cNvSpPr>
            <a:spLocks noGrp="1"/>
          </p:cNvSpPr>
          <p:nvPr>
            <p:ph type="body" idx="10"/>
          </p:nvPr>
        </p:nvSpPr>
        <p:spPr>
          <a:xfrm>
            <a:off x="1835496" y="5081544"/>
            <a:ext cx="8538091" cy="392543"/>
          </a:xfrm>
        </p:spPr>
        <p:txBody>
          <a:bodyPr/>
          <a:lstStyle/>
          <a:p>
            <a:pPr marL="0" indent="0">
              <a:buNone/>
            </a:pPr>
            <a:r>
              <a:rPr lang="en-US" dirty="0"/>
              <a:t>is the percent of the Project Buffer consumed at time </a:t>
            </a:r>
            <a:r>
              <a:rPr lang="en-US" b="1" i="1" dirty="0"/>
              <a:t>t</a:t>
            </a:r>
            <a:r>
              <a:rPr lang="en-US" dirty="0"/>
              <a:t> where</a:t>
            </a:r>
          </a:p>
        </p:txBody>
      </p:sp>
      <p:pic>
        <p:nvPicPr>
          <p:cNvPr id="3" name="Picture 2" descr="PBU_t_cal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281" y="2269169"/>
            <a:ext cx="7431098" cy="1535167"/>
          </a:xfrm>
          <a:prstGeom prst="rect">
            <a:avLst/>
          </a:prstGeom>
        </p:spPr>
      </p:pic>
    </p:spTree>
    <p:extLst>
      <p:ext uri="{BB962C8B-B14F-4D97-AF65-F5344CB8AC3E}">
        <p14:creationId xmlns:p14="http://schemas.microsoft.com/office/powerpoint/2010/main" val="30999108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850301189"/>
              </p:ext>
            </p:extLst>
          </p:nvPr>
        </p:nvGraphicFramePr>
        <p:xfrm>
          <a:off x="1623999" y="3911374"/>
          <a:ext cx="8976702" cy="2174972"/>
        </p:xfrm>
        <a:graphic>
          <a:graphicData uri="http://schemas.openxmlformats.org/presentationml/2006/ole">
            <mc:AlternateContent xmlns:mc="http://schemas.openxmlformats.org/markup-compatibility/2006">
              <mc:Choice xmlns:v="urn:schemas-microsoft-com:vml" Requires="v">
                <p:oleObj spid="_x0000_s2494" name="Document" r:id="rId3" imgW="5765800" imgH="1397000" progId="Word.Document.12">
                  <p:embed/>
                </p:oleObj>
              </mc:Choice>
              <mc:Fallback>
                <p:oleObj name="Document" r:id="rId3" imgW="5765800" imgH="1397000" progId="Word.Document.12">
                  <p:embed/>
                  <p:pic>
                    <p:nvPicPr>
                      <p:cNvPr id="0" name=""/>
                      <p:cNvPicPr/>
                      <p:nvPr/>
                    </p:nvPicPr>
                    <p:blipFill>
                      <a:blip r:embed="rId4"/>
                      <a:stretch>
                        <a:fillRect/>
                      </a:stretch>
                    </p:blipFill>
                    <p:spPr>
                      <a:xfrm>
                        <a:off x="1623999" y="3911374"/>
                        <a:ext cx="8976702" cy="2174972"/>
                      </a:xfrm>
                      <a:prstGeom prst="rect">
                        <a:avLst/>
                      </a:prstGeom>
                    </p:spPr>
                  </p:pic>
                </p:oleObj>
              </mc:Fallback>
            </mc:AlternateContent>
          </a:graphicData>
        </a:graphic>
      </p:graphicFrame>
      <p:pic>
        <p:nvPicPr>
          <p:cNvPr id="4" name="Picture 3" descr="ALT_t_cal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0818" y="877762"/>
            <a:ext cx="4296122" cy="910591"/>
          </a:xfrm>
          <a:prstGeom prst="rect">
            <a:avLst/>
          </a:prstGeom>
        </p:spPr>
      </p:pic>
      <p:pic>
        <p:nvPicPr>
          <p:cNvPr id="5" name="Picture 4" descr="PLT_t_cal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8576" y="1880377"/>
            <a:ext cx="4158160" cy="2239010"/>
          </a:xfrm>
          <a:prstGeom prst="rect">
            <a:avLst/>
          </a:prstGeom>
        </p:spPr>
      </p:pic>
    </p:spTree>
    <p:extLst>
      <p:ext uri="{BB962C8B-B14F-4D97-AF65-F5344CB8AC3E}">
        <p14:creationId xmlns:p14="http://schemas.microsoft.com/office/powerpoint/2010/main" val="12721551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225480497"/>
              </p:ext>
            </p:extLst>
          </p:nvPr>
        </p:nvGraphicFramePr>
        <p:xfrm>
          <a:off x="2039414" y="460115"/>
          <a:ext cx="8209812" cy="59078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57759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3215406" y="429604"/>
              <a:ext cx="2781724"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Project Buffer</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RFC in action</a:t>
              </a:r>
            </a:p>
          </p:txBody>
        </p:sp>
      </p:grpSp>
      <p:sp>
        <p:nvSpPr>
          <p:cNvPr id="73" name="Rectangle 72"/>
          <p:cNvSpPr/>
          <p:nvPr/>
        </p:nvSpPr>
        <p:spPr>
          <a:xfrm>
            <a:off x="5447638" y="135885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Lato" pitchFamily="34" charset="0"/>
            </a:endParaRPr>
          </a:p>
        </p:txBody>
      </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90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808106"/>
          </a:xfrm>
          <a:prstGeom prst="rect">
            <a:avLst/>
          </a:prstGeom>
          <a:noFill/>
        </p:spPr>
        <p:txBody>
          <a:bodyPr wrap="square" rtlCol="0">
            <a:spAutoFit/>
          </a:bodyPr>
          <a:lstStyle/>
          <a:p>
            <a:r>
              <a:rPr lang="en-US" sz="1867" dirty="0">
                <a:solidFill>
                  <a:prstClr val="white"/>
                </a:solidFill>
                <a:latin typeface="Lato Black" pitchFamily="34" charset="0"/>
              </a:rPr>
              <a:t>Introduction</a:t>
            </a:r>
          </a:p>
          <a:p>
            <a:pPr>
              <a:lnSpc>
                <a:spcPct val="120000"/>
              </a:lnSpc>
            </a:pPr>
            <a:endParaRPr lang="en-US" sz="1200" dirty="0">
              <a:solidFill>
                <a:prstClr val="white"/>
              </a:solidFill>
              <a:latin typeface="Lato" pitchFamily="34" charset="0"/>
            </a:endParaRPr>
          </a:p>
          <a:p>
            <a:pPr>
              <a:lnSpc>
                <a:spcPct val="120000"/>
              </a:lnSpc>
            </a:pPr>
            <a:r>
              <a:rPr lang="en-US" sz="1200" dirty="0">
                <a:solidFill>
                  <a:prstClr val="white"/>
                </a:solidFill>
                <a:latin typeface="Lato" pitchFamily="34" charset="0"/>
              </a:rPr>
              <a:t>Brief overview on how to play.</a:t>
            </a:r>
          </a:p>
        </p:txBody>
      </p:sp>
      <p:sp>
        <p:nvSpPr>
          <p:cNvPr id="182" name="TextBox 181"/>
          <p:cNvSpPr txBox="1"/>
          <p:nvPr/>
        </p:nvSpPr>
        <p:spPr>
          <a:xfrm>
            <a:off x="7315205" y="3014667"/>
            <a:ext cx="4271433" cy="748859"/>
          </a:xfrm>
          <a:prstGeom prst="rect">
            <a:avLst/>
          </a:prstGeom>
          <a:noFill/>
        </p:spPr>
        <p:txBody>
          <a:bodyPr wrap="square" rtlCol="0">
            <a:spAutoFit/>
          </a:bodyPr>
          <a:lstStyle/>
          <a:p>
            <a:r>
              <a:rPr lang="en-US" sz="1867" dirty="0">
                <a:latin typeface="Lato Black" pitchFamily="34" charset="0"/>
              </a:rPr>
              <a:t>Game Play</a:t>
            </a:r>
          </a:p>
          <a:p>
            <a:pPr>
              <a:lnSpc>
                <a:spcPct val="90000"/>
              </a:lnSpc>
            </a:pPr>
            <a:endParaRPr lang="en-US" sz="1333" dirty="0"/>
          </a:p>
          <a:p>
            <a:pPr>
              <a:lnSpc>
                <a:spcPct val="90000"/>
              </a:lnSpc>
            </a:pPr>
            <a:r>
              <a:rPr lang="en-US" sz="1333" dirty="0"/>
              <a:t>Teams play three iterations.</a:t>
            </a:r>
          </a:p>
        </p:txBody>
      </p:sp>
      <p:sp>
        <p:nvSpPr>
          <p:cNvPr id="184" name="TextBox 183"/>
          <p:cNvSpPr txBox="1"/>
          <p:nvPr/>
        </p:nvSpPr>
        <p:spPr>
          <a:xfrm>
            <a:off x="7721600" y="4038020"/>
            <a:ext cx="4267200" cy="720134"/>
          </a:xfrm>
          <a:prstGeom prst="rect">
            <a:avLst/>
          </a:prstGeom>
          <a:noFill/>
        </p:spPr>
        <p:txBody>
          <a:bodyPr wrap="square" rtlCol="0">
            <a:spAutoFit/>
          </a:bodyPr>
          <a:lstStyle/>
          <a:p>
            <a:pPr>
              <a:lnSpc>
                <a:spcPct val="90000"/>
              </a:lnSpc>
            </a:pPr>
            <a:r>
              <a:rPr lang="en-US" sz="1867" dirty="0">
                <a:solidFill>
                  <a:srgbClr val="FFFFFF"/>
                </a:solidFill>
                <a:latin typeface="Lato"/>
              </a:rPr>
              <a:t>Retrospective</a:t>
            </a:r>
          </a:p>
          <a:p>
            <a:pPr>
              <a:lnSpc>
                <a:spcPct val="90000"/>
              </a:lnSpc>
            </a:pPr>
            <a:endParaRPr lang="en-US" sz="1333" dirty="0">
              <a:solidFill>
                <a:srgbClr val="FFFFFF"/>
              </a:solidFill>
            </a:endParaRPr>
          </a:p>
          <a:p>
            <a:pPr>
              <a:lnSpc>
                <a:spcPct val="90000"/>
              </a:lnSpc>
            </a:pPr>
            <a:r>
              <a:rPr lang="en-US" sz="1333" dirty="0">
                <a:solidFill>
                  <a:srgbClr val="FFFFFF"/>
                </a:solidFill>
              </a:rPr>
              <a:t>Observations and learnings from the experience.</a:t>
            </a:r>
          </a:p>
        </p:txBody>
      </p:sp>
    </p:spTree>
    <p:extLst>
      <p:ext uri="{BB962C8B-B14F-4D97-AF65-F5344CB8AC3E}">
        <p14:creationId xmlns:p14="http://schemas.microsoft.com/office/powerpoint/2010/main" val="2281908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55"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300" fill="hold"/>
                                        <p:tgtEl>
                                          <p:spTgt spid="73"/>
                                        </p:tgtEl>
                                        <p:attrNameLst>
                                          <p:attrName>ppt_w</p:attrName>
                                        </p:attrNameLst>
                                      </p:cBhvr>
                                      <p:tavLst>
                                        <p:tav tm="0">
                                          <p:val>
                                            <p:strVal val="#ppt_w*0.70"/>
                                          </p:val>
                                        </p:tav>
                                        <p:tav tm="100000">
                                          <p:val>
                                            <p:strVal val="#ppt_w"/>
                                          </p:val>
                                        </p:tav>
                                      </p:tavLst>
                                    </p:anim>
                                    <p:anim calcmode="lin" valueType="num">
                                      <p:cBhvr>
                                        <p:cTn id="14" dur="300" fill="hold"/>
                                        <p:tgtEl>
                                          <p:spTgt spid="73"/>
                                        </p:tgtEl>
                                        <p:attrNameLst>
                                          <p:attrName>ppt_h</p:attrName>
                                        </p:attrNameLst>
                                      </p:cBhvr>
                                      <p:tavLst>
                                        <p:tav tm="0">
                                          <p:val>
                                            <p:strVal val="#ppt_h"/>
                                          </p:val>
                                        </p:tav>
                                        <p:tav tm="100000">
                                          <p:val>
                                            <p:strVal val="#ppt_h"/>
                                          </p:val>
                                        </p:tav>
                                      </p:tavLst>
                                    </p:anim>
                                    <p:animEffect transition="in" filter="fade">
                                      <p:cBhvr>
                                        <p:cTn id="15" dur="3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1"/>
                                        </p:tgtEl>
                                        <p:attrNameLst>
                                          <p:attrName>style.visibility</p:attrName>
                                        </p:attrNameLst>
                                      </p:cBhvr>
                                      <p:to>
                                        <p:strVal val="visible"/>
                                      </p:to>
                                    </p:set>
                                    <p:anim calcmode="lin" valueType="num">
                                      <p:cBhvr additive="base">
                                        <p:cTn id="72" dur="500" fill="hold"/>
                                        <p:tgtEl>
                                          <p:spTgt spid="181"/>
                                        </p:tgtEl>
                                        <p:attrNameLst>
                                          <p:attrName>ppt_x</p:attrName>
                                        </p:attrNameLst>
                                      </p:cBhvr>
                                      <p:tavLst>
                                        <p:tav tm="0">
                                          <p:val>
                                            <p:strVal val="#ppt_x"/>
                                          </p:val>
                                        </p:tav>
                                        <p:tav tm="100000">
                                          <p:val>
                                            <p:strVal val="#ppt_x"/>
                                          </p:val>
                                        </p:tav>
                                      </p:tavLst>
                                    </p:anim>
                                    <p:anim calcmode="lin" valueType="num">
                                      <p:cBhvr additive="base">
                                        <p:cTn id="73" dur="500" fill="hold"/>
                                        <p:tgtEl>
                                          <p:spTgt spid="18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2"/>
                                        </p:tgtEl>
                                        <p:attrNameLst>
                                          <p:attrName>style.visibility</p:attrName>
                                        </p:attrNameLst>
                                      </p:cBhvr>
                                      <p:to>
                                        <p:strVal val="visible"/>
                                      </p:to>
                                    </p:set>
                                    <p:anim calcmode="lin" valueType="num">
                                      <p:cBhvr additive="base">
                                        <p:cTn id="76" dur="500" fill="hold"/>
                                        <p:tgtEl>
                                          <p:spTgt spid="182"/>
                                        </p:tgtEl>
                                        <p:attrNameLst>
                                          <p:attrName>ppt_x</p:attrName>
                                        </p:attrNameLst>
                                      </p:cBhvr>
                                      <p:tavLst>
                                        <p:tav tm="0">
                                          <p:val>
                                            <p:strVal val="#ppt_x"/>
                                          </p:val>
                                        </p:tav>
                                        <p:tav tm="100000">
                                          <p:val>
                                            <p:strVal val="#ppt_x"/>
                                          </p:val>
                                        </p:tav>
                                      </p:tavLst>
                                    </p:anim>
                                    <p:anim calcmode="lin" valueType="num">
                                      <p:cBhvr additive="base">
                                        <p:cTn id="77" dur="500" fill="hold"/>
                                        <p:tgtEl>
                                          <p:spTgt spid="18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84"/>
                                        </p:tgtEl>
                                        <p:attrNameLst>
                                          <p:attrName>style.visibility</p:attrName>
                                        </p:attrNameLst>
                                      </p:cBhvr>
                                      <p:to>
                                        <p:strVal val="visible"/>
                                      </p:to>
                                    </p:set>
                                    <p:anim calcmode="lin" valueType="num">
                                      <p:cBhvr additive="base">
                                        <p:cTn id="80" dur="500" fill="hold"/>
                                        <p:tgtEl>
                                          <p:spTgt spid="184"/>
                                        </p:tgtEl>
                                        <p:attrNameLst>
                                          <p:attrName>ppt_x</p:attrName>
                                        </p:attrNameLst>
                                      </p:cBhvr>
                                      <p:tavLst>
                                        <p:tav tm="0">
                                          <p:val>
                                            <p:strVal val="#ppt_x"/>
                                          </p:val>
                                        </p:tav>
                                        <p:tav tm="100000">
                                          <p:val>
                                            <p:strVal val="#ppt_x"/>
                                          </p:val>
                                        </p:tav>
                                      </p:tavLst>
                                    </p:anim>
                                    <p:anim calcmode="lin" valueType="num">
                                      <p:cBhvr additive="base">
                                        <p:cTn id="81" dur="500" fill="hold"/>
                                        <p:tgtEl>
                                          <p:spTgt spid="184"/>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additive="base">
                                        <p:cTn id="84" dur="500" fill="hold"/>
                                        <p:tgtEl>
                                          <p:spTgt spid="16"/>
                                        </p:tgtEl>
                                        <p:attrNameLst>
                                          <p:attrName>ppt_x</p:attrName>
                                        </p:attrNameLst>
                                      </p:cBhvr>
                                      <p:tavLst>
                                        <p:tav tm="0">
                                          <p:val>
                                            <p:strVal val="#ppt_x"/>
                                          </p:val>
                                        </p:tav>
                                        <p:tav tm="100000">
                                          <p:val>
                                            <p:strVal val="#ppt_x"/>
                                          </p:val>
                                        </p:tav>
                                      </p:tavLst>
                                    </p:anim>
                                    <p:anim calcmode="lin" valueType="num">
                                      <p:cBhvr additive="base">
                                        <p:cTn id="85" dur="500" fill="hold"/>
                                        <p:tgtEl>
                                          <p:spTgt spid="16"/>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4"/>
                                        </p:tgtEl>
                                        <p:attrNameLst>
                                          <p:attrName>style.visibility</p:attrName>
                                        </p:attrNameLst>
                                      </p:cBhvr>
                                      <p:to>
                                        <p:strVal val="visible"/>
                                      </p:to>
                                    </p:set>
                                    <p:anim calcmode="lin" valueType="num">
                                      <p:cBhvr additive="base">
                                        <p:cTn id="88" dur="500" fill="hold"/>
                                        <p:tgtEl>
                                          <p:spTgt spid="4"/>
                                        </p:tgtEl>
                                        <p:attrNameLst>
                                          <p:attrName>ppt_x</p:attrName>
                                        </p:attrNameLst>
                                      </p:cBhvr>
                                      <p:tavLst>
                                        <p:tav tm="0">
                                          <p:val>
                                            <p:strVal val="#ppt_x"/>
                                          </p:val>
                                        </p:tav>
                                        <p:tav tm="100000">
                                          <p:val>
                                            <p:strVal val="#ppt_x"/>
                                          </p:val>
                                        </p:tav>
                                      </p:tavLst>
                                    </p:anim>
                                    <p:anim calcmode="lin" valueType="num">
                                      <p:cBhvr additive="base">
                                        <p:cTn id="89" dur="500" fill="hold"/>
                                        <p:tgtEl>
                                          <p:spTgt spid="4"/>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additive="base">
                                        <p:cTn id="92" dur="500" fill="hold"/>
                                        <p:tgtEl>
                                          <p:spTgt spid="22"/>
                                        </p:tgtEl>
                                        <p:attrNameLst>
                                          <p:attrName>ppt_x</p:attrName>
                                        </p:attrNameLst>
                                      </p:cBhvr>
                                      <p:tavLst>
                                        <p:tav tm="0">
                                          <p:val>
                                            <p:strVal val="#ppt_x"/>
                                          </p:val>
                                        </p:tav>
                                        <p:tav tm="100000">
                                          <p:val>
                                            <p:strVal val="#ppt_x"/>
                                          </p:val>
                                        </p:tav>
                                      </p:tavLst>
                                    </p:anim>
                                    <p:anim calcmode="lin" valueType="num">
                                      <p:cBhvr additive="base">
                                        <p:cTn id="9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p:cTn id="98" dur="500" fill="hold"/>
                                        <p:tgtEl>
                                          <p:spTgt spid="28"/>
                                        </p:tgtEl>
                                        <p:attrNameLst>
                                          <p:attrName>ppt_w</p:attrName>
                                        </p:attrNameLst>
                                      </p:cBhvr>
                                      <p:tavLst>
                                        <p:tav tm="0">
                                          <p:val>
                                            <p:fltVal val="0"/>
                                          </p:val>
                                        </p:tav>
                                        <p:tav tm="100000">
                                          <p:val>
                                            <p:strVal val="#ppt_w"/>
                                          </p:val>
                                        </p:tav>
                                      </p:tavLst>
                                    </p:anim>
                                    <p:anim calcmode="lin" valueType="num">
                                      <p:cBhvr>
                                        <p:cTn id="99" dur="500" fill="hold"/>
                                        <p:tgtEl>
                                          <p:spTgt spid="28"/>
                                        </p:tgtEl>
                                        <p:attrNameLst>
                                          <p:attrName>ppt_h</p:attrName>
                                        </p:attrNameLst>
                                      </p:cBhvr>
                                      <p:tavLst>
                                        <p:tav tm="0">
                                          <p:val>
                                            <p:fltVal val="0"/>
                                          </p:val>
                                        </p:tav>
                                        <p:tav tm="100000">
                                          <p:val>
                                            <p:strVal val="#ppt_h"/>
                                          </p:val>
                                        </p:tav>
                                      </p:tavLst>
                                    </p:anim>
                                    <p:animEffect transition="in" filter="fade">
                                      <p:cBhvr>
                                        <p:cTn id="100" dur="500"/>
                                        <p:tgtEl>
                                          <p:spTgt spid="28"/>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179"/>
                                        </p:tgtEl>
                                        <p:attrNameLst>
                                          <p:attrName>style.visibility</p:attrName>
                                        </p:attrNameLst>
                                      </p:cBhvr>
                                      <p:to>
                                        <p:strVal val="visible"/>
                                      </p:to>
                                    </p:set>
                                    <p:animEffect transition="in" filter="fade">
                                      <p:cBhvr>
                                        <p:cTn id="104" dur="500"/>
                                        <p:tgtEl>
                                          <p:spTgt spid="179"/>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180"/>
                                        </p:tgtEl>
                                        <p:attrNameLst>
                                          <p:attrName>style.visibility</p:attrName>
                                        </p:attrNameLst>
                                      </p:cBhvr>
                                      <p:to>
                                        <p:strVal val="visible"/>
                                      </p:to>
                                    </p:set>
                                    <p:animEffect transition="in" filter="wipe(up)">
                                      <p:cBhvr>
                                        <p:cTn id="10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P spid="184"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4616718" y="3785700"/>
            <a:ext cx="6762487" cy="276229"/>
          </a:xfrm>
          <a:prstGeom prst="rect">
            <a:avLst/>
          </a:prstGeom>
          <a:noFill/>
        </p:spPr>
        <p:txBody>
          <a:bodyPr wrap="square" rtlCol="0">
            <a:spAutoFit/>
          </a:bodyPr>
          <a:lstStyle/>
          <a:p>
            <a:pPr>
              <a:lnSpc>
                <a:spcPct val="120000"/>
              </a:lnSpc>
            </a:pPr>
            <a:endParaRPr lang="en-US" sz="1067" dirty="0">
              <a:solidFill>
                <a:prstClr val="white"/>
              </a:solidFill>
              <a:latin typeface="Lato" pitchFamily="34" charset="0"/>
            </a:endParaRPr>
          </a:p>
        </p:txBody>
      </p:sp>
      <p:grpSp>
        <p:nvGrpSpPr>
          <p:cNvPr id="23" name="Group 22"/>
          <p:cNvGrpSpPr/>
          <p:nvPr/>
        </p:nvGrpSpPr>
        <p:grpSpPr>
          <a:xfrm>
            <a:off x="4696058" y="3668137"/>
            <a:ext cx="6256425" cy="63993"/>
            <a:chOff x="628649" y="0"/>
            <a:chExt cx="7778916" cy="3638550"/>
          </a:xfrm>
        </p:grpSpPr>
        <p:sp>
          <p:nvSpPr>
            <p:cNvPr id="25" name="Rectangle 24"/>
            <p:cNvSpPr/>
            <p:nvPr/>
          </p:nvSpPr>
          <p:spPr>
            <a:xfrm>
              <a:off x="628649" y="0"/>
              <a:ext cx="1560650" cy="3638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2" name="Rectangle 31"/>
            <p:cNvSpPr/>
            <p:nvPr/>
          </p:nvSpPr>
          <p:spPr>
            <a:xfrm>
              <a:off x="2180753" y="0"/>
              <a:ext cx="1560650" cy="3638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4" name="Rectangle 33"/>
            <p:cNvSpPr/>
            <p:nvPr/>
          </p:nvSpPr>
          <p:spPr>
            <a:xfrm>
              <a:off x="3731775" y="0"/>
              <a:ext cx="1560650" cy="3638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6" name="Rectangle 35"/>
            <p:cNvSpPr/>
            <p:nvPr/>
          </p:nvSpPr>
          <p:spPr>
            <a:xfrm>
              <a:off x="5283879" y="0"/>
              <a:ext cx="1560650" cy="3638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7" name="Rectangle 36"/>
            <p:cNvSpPr/>
            <p:nvPr/>
          </p:nvSpPr>
          <p:spPr>
            <a:xfrm>
              <a:off x="6846915" y="0"/>
              <a:ext cx="1560650" cy="3638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4616718" y="2778769"/>
            <a:ext cx="6762487" cy="809822"/>
            <a:chOff x="3462535" y="2084070"/>
            <a:chExt cx="5071865" cy="607365"/>
          </a:xfrm>
        </p:grpSpPr>
        <p:sp>
          <p:nvSpPr>
            <p:cNvPr id="24" name="Rectangle 22"/>
            <p:cNvSpPr>
              <a:spLocks noChangeArrowheads="1"/>
            </p:cNvSpPr>
            <p:nvPr/>
          </p:nvSpPr>
          <p:spPr bwMode="auto">
            <a:xfrm>
              <a:off x="3519683" y="2084070"/>
              <a:ext cx="2172325" cy="475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lnSpc>
                  <a:spcPct val="85000"/>
                </a:lnSpc>
                <a:spcBef>
                  <a:spcPct val="0"/>
                </a:spcBef>
                <a:spcAft>
                  <a:spcPct val="0"/>
                </a:spcAft>
              </a:pPr>
              <a:r>
                <a:rPr lang="en-US" sz="4800" dirty="0">
                  <a:solidFill>
                    <a:srgbClr val="FF931A"/>
                  </a:solidFill>
                  <a:latin typeface="Lato Black" pitchFamily="34" charset="0"/>
                  <a:cs typeface="Arial" pitchFamily="34" charset="0"/>
                </a:rPr>
                <a:t>Reflections </a:t>
              </a:r>
              <a:endParaRPr lang="en-US" sz="1867" dirty="0">
                <a:solidFill>
                  <a:srgbClr val="FF931A"/>
                </a:solidFill>
                <a:latin typeface="Lato Black" pitchFamily="34" charset="0"/>
                <a:cs typeface="Arial" pitchFamily="34" charset="0"/>
              </a:endParaRPr>
            </a:p>
          </p:txBody>
        </p:sp>
        <p:sp>
          <p:nvSpPr>
            <p:cNvPr id="38" name="TextBox 37"/>
            <p:cNvSpPr txBox="1"/>
            <p:nvPr/>
          </p:nvSpPr>
          <p:spPr>
            <a:xfrm>
              <a:off x="3462535" y="2449831"/>
              <a:ext cx="5071865" cy="241604"/>
            </a:xfrm>
            <a:prstGeom prst="rect">
              <a:avLst/>
            </a:prstGeom>
            <a:noFill/>
          </p:spPr>
          <p:txBody>
            <a:bodyPr wrap="square" rtlCol="0">
              <a:spAutoFit/>
            </a:bodyPr>
            <a:lstStyle/>
            <a:p>
              <a:pPr>
                <a:lnSpc>
                  <a:spcPct val="120000"/>
                </a:lnSpc>
              </a:pPr>
              <a:r>
                <a:rPr lang="en-US" sz="1333" i="1" dirty="0">
                  <a:solidFill>
                    <a:srgbClr val="95A5A6"/>
                  </a:solidFill>
                  <a:latin typeface="Lato Black" pitchFamily="34" charset="0"/>
                </a:rPr>
                <a:t>Thoughts &amp; reflections about earlier learnings</a:t>
              </a:r>
            </a:p>
          </p:txBody>
        </p:sp>
      </p:grpSp>
      <p:sp>
        <p:nvSpPr>
          <p:cNvPr id="6" name="Freeform 6"/>
          <p:cNvSpPr>
            <a:spLocks noEditPoints="1"/>
          </p:cNvSpPr>
          <p:nvPr/>
        </p:nvSpPr>
        <p:spPr bwMode="auto">
          <a:xfrm>
            <a:off x="2734868" y="3018393"/>
            <a:ext cx="981392" cy="916199"/>
          </a:xfrm>
          <a:custGeom>
            <a:avLst/>
            <a:gdLst>
              <a:gd name="T0" fmla="*/ 61 w 357"/>
              <a:gd name="T1" fmla="*/ 190 h 333"/>
              <a:gd name="T2" fmla="*/ 36 w 357"/>
              <a:gd name="T3" fmla="*/ 190 h 333"/>
              <a:gd name="T4" fmla="*/ 0 w 357"/>
              <a:gd name="T5" fmla="*/ 161 h 333"/>
              <a:gd name="T6" fmla="*/ 23 w 357"/>
              <a:gd name="T7" fmla="*/ 95 h 333"/>
              <a:gd name="T8" fmla="*/ 71 w 357"/>
              <a:gd name="T9" fmla="*/ 111 h 333"/>
              <a:gd name="T10" fmla="*/ 96 w 357"/>
              <a:gd name="T11" fmla="*/ 107 h 333"/>
              <a:gd name="T12" fmla="*/ 95 w 357"/>
              <a:gd name="T13" fmla="*/ 119 h 333"/>
              <a:gd name="T14" fmla="*/ 110 w 357"/>
              <a:gd name="T15" fmla="*/ 166 h 333"/>
              <a:gd name="T16" fmla="*/ 61 w 357"/>
              <a:gd name="T17" fmla="*/ 190 h 333"/>
              <a:gd name="T18" fmla="*/ 71 w 357"/>
              <a:gd name="T19" fmla="*/ 95 h 333"/>
              <a:gd name="T20" fmla="*/ 24 w 357"/>
              <a:gd name="T21" fmla="*/ 48 h 333"/>
              <a:gd name="T22" fmla="*/ 71 w 357"/>
              <a:gd name="T23" fmla="*/ 0 h 333"/>
              <a:gd name="T24" fmla="*/ 119 w 357"/>
              <a:gd name="T25" fmla="*/ 48 h 333"/>
              <a:gd name="T26" fmla="*/ 71 w 357"/>
              <a:gd name="T27" fmla="*/ 95 h 333"/>
              <a:gd name="T28" fmla="*/ 259 w 357"/>
              <a:gd name="T29" fmla="*/ 333 h 333"/>
              <a:gd name="T30" fmla="*/ 97 w 357"/>
              <a:gd name="T31" fmla="*/ 333 h 333"/>
              <a:gd name="T32" fmla="*/ 48 w 357"/>
              <a:gd name="T33" fmla="*/ 285 h 333"/>
              <a:gd name="T34" fmla="*/ 112 w 357"/>
              <a:gd name="T35" fmla="*/ 178 h 333"/>
              <a:gd name="T36" fmla="*/ 178 w 357"/>
              <a:gd name="T37" fmla="*/ 204 h 333"/>
              <a:gd name="T38" fmla="*/ 245 w 357"/>
              <a:gd name="T39" fmla="*/ 178 h 333"/>
              <a:gd name="T40" fmla="*/ 309 w 357"/>
              <a:gd name="T41" fmla="*/ 285 h 333"/>
              <a:gd name="T42" fmla="*/ 259 w 357"/>
              <a:gd name="T43" fmla="*/ 333 h 333"/>
              <a:gd name="T44" fmla="*/ 178 w 357"/>
              <a:gd name="T45" fmla="*/ 190 h 333"/>
              <a:gd name="T46" fmla="*/ 107 w 357"/>
              <a:gd name="T47" fmla="*/ 119 h 333"/>
              <a:gd name="T48" fmla="*/ 178 w 357"/>
              <a:gd name="T49" fmla="*/ 48 h 333"/>
              <a:gd name="T50" fmla="*/ 250 w 357"/>
              <a:gd name="T51" fmla="*/ 119 h 333"/>
              <a:gd name="T52" fmla="*/ 178 w 357"/>
              <a:gd name="T53" fmla="*/ 190 h 333"/>
              <a:gd name="T54" fmla="*/ 285 w 357"/>
              <a:gd name="T55" fmla="*/ 95 h 333"/>
              <a:gd name="T56" fmla="*/ 238 w 357"/>
              <a:gd name="T57" fmla="*/ 48 h 333"/>
              <a:gd name="T58" fmla="*/ 285 w 357"/>
              <a:gd name="T59" fmla="*/ 0 h 333"/>
              <a:gd name="T60" fmla="*/ 333 w 357"/>
              <a:gd name="T61" fmla="*/ 48 h 333"/>
              <a:gd name="T62" fmla="*/ 285 w 357"/>
              <a:gd name="T63" fmla="*/ 95 h 333"/>
              <a:gd name="T64" fmla="*/ 320 w 357"/>
              <a:gd name="T65" fmla="*/ 190 h 333"/>
              <a:gd name="T66" fmla="*/ 296 w 357"/>
              <a:gd name="T67" fmla="*/ 190 h 333"/>
              <a:gd name="T68" fmla="*/ 246 w 357"/>
              <a:gd name="T69" fmla="*/ 166 h 333"/>
              <a:gd name="T70" fmla="*/ 261 w 357"/>
              <a:gd name="T71" fmla="*/ 119 h 333"/>
              <a:gd name="T72" fmla="*/ 260 w 357"/>
              <a:gd name="T73" fmla="*/ 107 h 333"/>
              <a:gd name="T74" fmla="*/ 285 w 357"/>
              <a:gd name="T75" fmla="*/ 111 h 333"/>
              <a:gd name="T76" fmla="*/ 333 w 357"/>
              <a:gd name="T77" fmla="*/ 95 h 333"/>
              <a:gd name="T78" fmla="*/ 356 w 357"/>
              <a:gd name="T79" fmla="*/ 161 h 333"/>
              <a:gd name="T80" fmla="*/ 320 w 357"/>
              <a:gd name="T81" fmla="*/ 19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7" h="333">
                <a:moveTo>
                  <a:pt x="61" y="190"/>
                </a:moveTo>
                <a:cubicBezTo>
                  <a:pt x="36" y="190"/>
                  <a:pt x="36" y="190"/>
                  <a:pt x="36" y="190"/>
                </a:cubicBezTo>
                <a:cubicBezTo>
                  <a:pt x="18" y="190"/>
                  <a:pt x="0" y="181"/>
                  <a:pt x="0" y="161"/>
                </a:cubicBezTo>
                <a:cubicBezTo>
                  <a:pt x="0" y="146"/>
                  <a:pt x="0" y="95"/>
                  <a:pt x="23" y="95"/>
                </a:cubicBezTo>
                <a:cubicBezTo>
                  <a:pt x="27" y="95"/>
                  <a:pt x="46" y="111"/>
                  <a:pt x="71" y="111"/>
                </a:cubicBezTo>
                <a:cubicBezTo>
                  <a:pt x="80" y="111"/>
                  <a:pt x="88" y="109"/>
                  <a:pt x="96" y="107"/>
                </a:cubicBezTo>
                <a:cubicBezTo>
                  <a:pt x="96" y="111"/>
                  <a:pt x="95" y="115"/>
                  <a:pt x="95" y="119"/>
                </a:cubicBezTo>
                <a:cubicBezTo>
                  <a:pt x="95" y="136"/>
                  <a:pt x="101" y="152"/>
                  <a:pt x="110" y="166"/>
                </a:cubicBezTo>
                <a:cubicBezTo>
                  <a:pt x="91" y="167"/>
                  <a:pt x="73" y="175"/>
                  <a:pt x="61" y="190"/>
                </a:cubicBezTo>
                <a:close/>
                <a:moveTo>
                  <a:pt x="71" y="95"/>
                </a:moveTo>
                <a:cubicBezTo>
                  <a:pt x="45" y="95"/>
                  <a:pt x="24" y="74"/>
                  <a:pt x="24" y="48"/>
                </a:cubicBezTo>
                <a:cubicBezTo>
                  <a:pt x="24" y="22"/>
                  <a:pt x="45" y="0"/>
                  <a:pt x="71" y="0"/>
                </a:cubicBezTo>
                <a:cubicBezTo>
                  <a:pt x="98" y="0"/>
                  <a:pt x="119" y="22"/>
                  <a:pt x="119" y="48"/>
                </a:cubicBezTo>
                <a:cubicBezTo>
                  <a:pt x="119" y="74"/>
                  <a:pt x="98" y="95"/>
                  <a:pt x="71" y="95"/>
                </a:cubicBezTo>
                <a:close/>
                <a:moveTo>
                  <a:pt x="259" y="333"/>
                </a:moveTo>
                <a:cubicBezTo>
                  <a:pt x="97" y="333"/>
                  <a:pt x="97" y="333"/>
                  <a:pt x="97" y="333"/>
                </a:cubicBezTo>
                <a:cubicBezTo>
                  <a:pt x="68" y="333"/>
                  <a:pt x="48" y="315"/>
                  <a:pt x="48" y="285"/>
                </a:cubicBezTo>
                <a:cubicBezTo>
                  <a:pt x="48" y="243"/>
                  <a:pt x="58" y="178"/>
                  <a:pt x="112" y="178"/>
                </a:cubicBezTo>
                <a:cubicBezTo>
                  <a:pt x="118" y="178"/>
                  <a:pt x="141" y="204"/>
                  <a:pt x="178" y="204"/>
                </a:cubicBezTo>
                <a:cubicBezTo>
                  <a:pt x="215" y="204"/>
                  <a:pt x="238" y="178"/>
                  <a:pt x="245" y="178"/>
                </a:cubicBezTo>
                <a:cubicBezTo>
                  <a:pt x="299" y="178"/>
                  <a:pt x="309" y="243"/>
                  <a:pt x="309" y="285"/>
                </a:cubicBezTo>
                <a:cubicBezTo>
                  <a:pt x="309" y="315"/>
                  <a:pt x="289" y="333"/>
                  <a:pt x="259" y="333"/>
                </a:cubicBezTo>
                <a:close/>
                <a:moveTo>
                  <a:pt x="178" y="190"/>
                </a:moveTo>
                <a:cubicBezTo>
                  <a:pt x="139" y="190"/>
                  <a:pt x="107" y="158"/>
                  <a:pt x="107" y="119"/>
                </a:cubicBezTo>
                <a:cubicBezTo>
                  <a:pt x="107" y="80"/>
                  <a:pt x="139" y="48"/>
                  <a:pt x="178" y="48"/>
                </a:cubicBezTo>
                <a:cubicBezTo>
                  <a:pt x="218" y="48"/>
                  <a:pt x="250" y="80"/>
                  <a:pt x="250" y="119"/>
                </a:cubicBezTo>
                <a:cubicBezTo>
                  <a:pt x="250" y="158"/>
                  <a:pt x="218" y="190"/>
                  <a:pt x="178" y="190"/>
                </a:cubicBezTo>
                <a:close/>
                <a:moveTo>
                  <a:pt x="285" y="95"/>
                </a:moveTo>
                <a:cubicBezTo>
                  <a:pt x="259" y="95"/>
                  <a:pt x="238" y="74"/>
                  <a:pt x="238" y="48"/>
                </a:cubicBezTo>
                <a:cubicBezTo>
                  <a:pt x="238" y="22"/>
                  <a:pt x="259" y="0"/>
                  <a:pt x="285" y="0"/>
                </a:cubicBezTo>
                <a:cubicBezTo>
                  <a:pt x="311" y="0"/>
                  <a:pt x="333" y="22"/>
                  <a:pt x="333" y="48"/>
                </a:cubicBezTo>
                <a:cubicBezTo>
                  <a:pt x="333" y="74"/>
                  <a:pt x="311" y="95"/>
                  <a:pt x="285" y="95"/>
                </a:cubicBezTo>
                <a:close/>
                <a:moveTo>
                  <a:pt x="320" y="190"/>
                </a:moveTo>
                <a:cubicBezTo>
                  <a:pt x="296" y="190"/>
                  <a:pt x="296" y="190"/>
                  <a:pt x="296" y="190"/>
                </a:cubicBezTo>
                <a:cubicBezTo>
                  <a:pt x="283" y="175"/>
                  <a:pt x="266" y="167"/>
                  <a:pt x="246" y="166"/>
                </a:cubicBezTo>
                <a:cubicBezTo>
                  <a:pt x="256" y="152"/>
                  <a:pt x="261" y="136"/>
                  <a:pt x="261" y="119"/>
                </a:cubicBezTo>
                <a:cubicBezTo>
                  <a:pt x="261" y="115"/>
                  <a:pt x="261" y="111"/>
                  <a:pt x="260" y="107"/>
                </a:cubicBezTo>
                <a:cubicBezTo>
                  <a:pt x="268" y="109"/>
                  <a:pt x="277" y="111"/>
                  <a:pt x="285" y="111"/>
                </a:cubicBezTo>
                <a:cubicBezTo>
                  <a:pt x="310" y="111"/>
                  <a:pt x="330" y="95"/>
                  <a:pt x="333" y="95"/>
                </a:cubicBezTo>
                <a:cubicBezTo>
                  <a:pt x="357" y="95"/>
                  <a:pt x="356" y="146"/>
                  <a:pt x="356" y="161"/>
                </a:cubicBezTo>
                <a:cubicBezTo>
                  <a:pt x="356" y="181"/>
                  <a:pt x="339" y="190"/>
                  <a:pt x="320" y="19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Oval 20"/>
          <p:cNvSpPr/>
          <p:nvPr/>
        </p:nvSpPr>
        <p:spPr>
          <a:xfrm>
            <a:off x="2385368" y="2555609"/>
            <a:ext cx="1712321" cy="17123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5" name="Rectangle 23"/>
          <p:cNvSpPr>
            <a:spLocks noChangeArrowheads="1"/>
          </p:cNvSpPr>
          <p:nvPr/>
        </p:nvSpPr>
        <p:spPr bwMode="auto">
          <a:xfrm>
            <a:off x="-25398" y="-1"/>
            <a:ext cx="667988" cy="6858001"/>
          </a:xfrm>
          <a:prstGeom prst="rect">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9" name="Rectangle 24"/>
          <p:cNvSpPr>
            <a:spLocks noChangeArrowheads="1"/>
          </p:cNvSpPr>
          <p:nvPr/>
        </p:nvSpPr>
        <p:spPr bwMode="auto">
          <a:xfrm>
            <a:off x="642591" y="-1"/>
            <a:ext cx="672229" cy="6858001"/>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0" name="Rectangle 25"/>
          <p:cNvSpPr>
            <a:spLocks noChangeArrowheads="1"/>
          </p:cNvSpPr>
          <p:nvPr/>
        </p:nvSpPr>
        <p:spPr bwMode="auto">
          <a:xfrm>
            <a:off x="1314821" y="-1"/>
            <a:ext cx="667988" cy="6858001"/>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1" name="Freeform 26"/>
          <p:cNvSpPr>
            <a:spLocks/>
          </p:cNvSpPr>
          <p:nvPr/>
        </p:nvSpPr>
        <p:spPr bwMode="auto">
          <a:xfrm>
            <a:off x="1982809" y="-1"/>
            <a:ext cx="667988" cy="6858001"/>
          </a:xfrm>
          <a:custGeom>
            <a:avLst/>
            <a:gdLst>
              <a:gd name="T0" fmla="*/ 98 w 351"/>
              <a:gd name="T1" fmla="*/ 1796 h 3600"/>
              <a:gd name="T2" fmla="*/ 351 w 351"/>
              <a:gd name="T3" fmla="*/ 1323 h 3600"/>
              <a:gd name="T4" fmla="*/ 351 w 351"/>
              <a:gd name="T5" fmla="*/ 0 h 3600"/>
              <a:gd name="T6" fmla="*/ 0 w 351"/>
              <a:gd name="T7" fmla="*/ 0 h 3600"/>
              <a:gd name="T8" fmla="*/ 0 w 351"/>
              <a:gd name="T9" fmla="*/ 3600 h 3600"/>
              <a:gd name="T10" fmla="*/ 351 w 351"/>
              <a:gd name="T11" fmla="*/ 3600 h 3600"/>
              <a:gd name="T12" fmla="*/ 351 w 351"/>
              <a:gd name="T13" fmla="*/ 2270 h 3600"/>
              <a:gd name="T14" fmla="*/ 98 w 351"/>
              <a:gd name="T15" fmla="*/ 1796 h 3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1" h="3600">
                <a:moveTo>
                  <a:pt x="98" y="1796"/>
                </a:moveTo>
                <a:cubicBezTo>
                  <a:pt x="98" y="1599"/>
                  <a:pt x="199" y="1425"/>
                  <a:pt x="351" y="1323"/>
                </a:cubicBezTo>
                <a:cubicBezTo>
                  <a:pt x="351" y="0"/>
                  <a:pt x="351" y="0"/>
                  <a:pt x="351" y="0"/>
                </a:cubicBezTo>
                <a:cubicBezTo>
                  <a:pt x="0" y="0"/>
                  <a:pt x="0" y="0"/>
                  <a:pt x="0" y="0"/>
                </a:cubicBezTo>
                <a:cubicBezTo>
                  <a:pt x="0" y="3600"/>
                  <a:pt x="0" y="3600"/>
                  <a:pt x="0" y="3600"/>
                </a:cubicBezTo>
                <a:cubicBezTo>
                  <a:pt x="351" y="3600"/>
                  <a:pt x="351" y="3600"/>
                  <a:pt x="351" y="3600"/>
                </a:cubicBezTo>
                <a:cubicBezTo>
                  <a:pt x="351" y="2270"/>
                  <a:pt x="351" y="2270"/>
                  <a:pt x="351" y="2270"/>
                </a:cubicBezTo>
                <a:cubicBezTo>
                  <a:pt x="199" y="2168"/>
                  <a:pt x="98" y="1994"/>
                  <a:pt x="98" y="1796"/>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2" name="Freeform 27"/>
          <p:cNvSpPr>
            <a:spLocks noEditPoints="1"/>
          </p:cNvSpPr>
          <p:nvPr/>
        </p:nvSpPr>
        <p:spPr bwMode="auto">
          <a:xfrm>
            <a:off x="2650790" y="-1"/>
            <a:ext cx="670108" cy="6858001"/>
          </a:xfrm>
          <a:custGeom>
            <a:avLst/>
            <a:gdLst>
              <a:gd name="T0" fmla="*/ 0 w 351"/>
              <a:gd name="T1" fmla="*/ 2270 h 3600"/>
              <a:gd name="T2" fmla="*/ 0 w 351"/>
              <a:gd name="T3" fmla="*/ 3600 h 3600"/>
              <a:gd name="T4" fmla="*/ 351 w 351"/>
              <a:gd name="T5" fmla="*/ 3600 h 3600"/>
              <a:gd name="T6" fmla="*/ 351 w 351"/>
              <a:gd name="T7" fmla="*/ 2365 h 3600"/>
              <a:gd name="T8" fmla="*/ 317 w 351"/>
              <a:gd name="T9" fmla="*/ 2366 h 3600"/>
              <a:gd name="T10" fmla="*/ 0 w 351"/>
              <a:gd name="T11" fmla="*/ 2270 h 3600"/>
              <a:gd name="T12" fmla="*/ 0 w 351"/>
              <a:gd name="T13" fmla="*/ 0 h 3600"/>
              <a:gd name="T14" fmla="*/ 0 w 351"/>
              <a:gd name="T15" fmla="*/ 1323 h 3600"/>
              <a:gd name="T16" fmla="*/ 317 w 351"/>
              <a:gd name="T17" fmla="*/ 1227 h 3600"/>
              <a:gd name="T18" fmla="*/ 351 w 351"/>
              <a:gd name="T19" fmla="*/ 1228 h 3600"/>
              <a:gd name="T20" fmla="*/ 351 w 351"/>
              <a:gd name="T21" fmla="*/ 0 h 3600"/>
              <a:gd name="T22" fmla="*/ 0 w 351"/>
              <a:gd name="T23" fmla="*/ 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600">
                <a:moveTo>
                  <a:pt x="0" y="2270"/>
                </a:moveTo>
                <a:cubicBezTo>
                  <a:pt x="0" y="3600"/>
                  <a:pt x="0" y="3600"/>
                  <a:pt x="0" y="3600"/>
                </a:cubicBezTo>
                <a:cubicBezTo>
                  <a:pt x="351" y="3600"/>
                  <a:pt x="351" y="3600"/>
                  <a:pt x="351" y="3600"/>
                </a:cubicBezTo>
                <a:cubicBezTo>
                  <a:pt x="351" y="2365"/>
                  <a:pt x="351" y="2365"/>
                  <a:pt x="351" y="2365"/>
                </a:cubicBezTo>
                <a:cubicBezTo>
                  <a:pt x="340" y="2366"/>
                  <a:pt x="329" y="2366"/>
                  <a:pt x="317" y="2366"/>
                </a:cubicBezTo>
                <a:cubicBezTo>
                  <a:pt x="200" y="2366"/>
                  <a:pt x="91" y="2331"/>
                  <a:pt x="0" y="2270"/>
                </a:cubicBezTo>
                <a:close/>
                <a:moveTo>
                  <a:pt x="0" y="0"/>
                </a:moveTo>
                <a:cubicBezTo>
                  <a:pt x="0" y="1323"/>
                  <a:pt x="0" y="1323"/>
                  <a:pt x="0" y="1323"/>
                </a:cubicBezTo>
                <a:cubicBezTo>
                  <a:pt x="91" y="1262"/>
                  <a:pt x="200" y="1227"/>
                  <a:pt x="317" y="1227"/>
                </a:cubicBezTo>
                <a:cubicBezTo>
                  <a:pt x="329" y="1227"/>
                  <a:pt x="340" y="1227"/>
                  <a:pt x="351" y="1228"/>
                </a:cubicBezTo>
                <a:cubicBezTo>
                  <a:pt x="351" y="0"/>
                  <a:pt x="351" y="0"/>
                  <a:pt x="351" y="0"/>
                </a:cubicBezTo>
                <a:lnTo>
                  <a:pt x="0"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3" name="Freeform 28"/>
          <p:cNvSpPr>
            <a:spLocks noEditPoints="1"/>
          </p:cNvSpPr>
          <p:nvPr/>
        </p:nvSpPr>
        <p:spPr bwMode="auto">
          <a:xfrm>
            <a:off x="3320901" y="-1"/>
            <a:ext cx="670108" cy="6858001"/>
          </a:xfrm>
          <a:custGeom>
            <a:avLst/>
            <a:gdLst>
              <a:gd name="T0" fmla="*/ 0 w 352"/>
              <a:gd name="T1" fmla="*/ 0 h 3600"/>
              <a:gd name="T2" fmla="*/ 0 w 352"/>
              <a:gd name="T3" fmla="*/ 1228 h 3600"/>
              <a:gd name="T4" fmla="*/ 352 w 352"/>
              <a:gd name="T5" fmla="*/ 1377 h 3600"/>
              <a:gd name="T6" fmla="*/ 352 w 352"/>
              <a:gd name="T7" fmla="*/ 0 h 3600"/>
              <a:gd name="T8" fmla="*/ 0 w 352"/>
              <a:gd name="T9" fmla="*/ 0 h 3600"/>
              <a:gd name="T10" fmla="*/ 0 w 352"/>
              <a:gd name="T11" fmla="*/ 3600 h 3600"/>
              <a:gd name="T12" fmla="*/ 352 w 352"/>
              <a:gd name="T13" fmla="*/ 3600 h 3600"/>
              <a:gd name="T14" fmla="*/ 352 w 352"/>
              <a:gd name="T15" fmla="*/ 2216 h 3600"/>
              <a:gd name="T16" fmla="*/ 0 w 352"/>
              <a:gd name="T17" fmla="*/ 2365 h 3600"/>
              <a:gd name="T18" fmla="*/ 0 w 352"/>
              <a:gd name="T19" fmla="*/ 360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600">
                <a:moveTo>
                  <a:pt x="0" y="0"/>
                </a:moveTo>
                <a:cubicBezTo>
                  <a:pt x="0" y="1228"/>
                  <a:pt x="0" y="1228"/>
                  <a:pt x="0" y="1228"/>
                </a:cubicBezTo>
                <a:cubicBezTo>
                  <a:pt x="136" y="1236"/>
                  <a:pt x="258" y="1291"/>
                  <a:pt x="352" y="1377"/>
                </a:cubicBezTo>
                <a:cubicBezTo>
                  <a:pt x="352" y="0"/>
                  <a:pt x="352" y="0"/>
                  <a:pt x="352" y="0"/>
                </a:cubicBezTo>
                <a:lnTo>
                  <a:pt x="0" y="0"/>
                </a:lnTo>
                <a:close/>
                <a:moveTo>
                  <a:pt x="0" y="3600"/>
                </a:moveTo>
                <a:cubicBezTo>
                  <a:pt x="352" y="3600"/>
                  <a:pt x="352" y="3600"/>
                  <a:pt x="352" y="3600"/>
                </a:cubicBezTo>
                <a:cubicBezTo>
                  <a:pt x="352" y="2216"/>
                  <a:pt x="352" y="2216"/>
                  <a:pt x="352" y="2216"/>
                </a:cubicBezTo>
                <a:cubicBezTo>
                  <a:pt x="258" y="2302"/>
                  <a:pt x="136" y="2357"/>
                  <a:pt x="0" y="2365"/>
                </a:cubicBezTo>
                <a:lnTo>
                  <a:pt x="0" y="3600"/>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Tree>
    <p:extLst>
      <p:ext uri="{BB962C8B-B14F-4D97-AF65-F5344CB8AC3E}">
        <p14:creationId xmlns:p14="http://schemas.microsoft.com/office/powerpoint/2010/main" val="42276427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22"/>
          <p:cNvSpPr>
            <a:spLocks noChangeArrowheads="1"/>
          </p:cNvSpPr>
          <p:nvPr/>
        </p:nvSpPr>
        <p:spPr bwMode="auto">
          <a:xfrm>
            <a:off x="711200" y="2357757"/>
            <a:ext cx="10769600" cy="3610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2133" dirty="0">
                <a:latin typeface="Arial" pitchFamily="34" charset="0"/>
                <a:cs typeface="Arial" pitchFamily="34" charset="0"/>
              </a:rPr>
              <a:t>All material in this document is a copyright of Modern Management Institute, and is being distributed only to attendees of our training events.</a:t>
            </a:r>
          </a:p>
          <a:p>
            <a:pPr fontAlgn="base">
              <a:spcBef>
                <a:spcPct val="0"/>
              </a:spcBef>
              <a:spcAft>
                <a:spcPct val="0"/>
              </a:spcAft>
            </a:pPr>
            <a:endParaRPr lang="en-US" sz="2133" dirty="0">
              <a:latin typeface="Arial" pitchFamily="34" charset="0"/>
              <a:cs typeface="Arial" pitchFamily="34" charset="0"/>
            </a:endParaRPr>
          </a:p>
          <a:p>
            <a:pPr fontAlgn="base">
              <a:spcBef>
                <a:spcPct val="0"/>
              </a:spcBef>
              <a:spcAft>
                <a:spcPct val="0"/>
              </a:spcAft>
            </a:pPr>
            <a:r>
              <a:rPr lang="en-US" sz="2133" dirty="0">
                <a:latin typeface="Arial" pitchFamily="34" charset="0"/>
                <a:cs typeface="Arial" pitchFamily="34" charset="0"/>
              </a:rPr>
              <a:t>Recipients of this document are NOT permitted to redistribute this material or to use it for other training class or workshop – with or without change.  It is also not permitted to use parts of this presentation or slides in your own training material, presentations or publications without our express written consent.</a:t>
            </a:r>
          </a:p>
          <a:p>
            <a:pPr fontAlgn="base">
              <a:spcBef>
                <a:spcPct val="0"/>
              </a:spcBef>
              <a:spcAft>
                <a:spcPct val="0"/>
              </a:spcAft>
            </a:pPr>
            <a:endParaRPr lang="en-US" sz="2133" dirty="0">
              <a:latin typeface="Arial" pitchFamily="34" charset="0"/>
              <a:cs typeface="Arial" pitchFamily="34" charset="0"/>
            </a:endParaRPr>
          </a:p>
          <a:p>
            <a:pPr fontAlgn="base">
              <a:spcBef>
                <a:spcPct val="0"/>
              </a:spcBef>
              <a:spcAft>
                <a:spcPct val="0"/>
              </a:spcAft>
            </a:pPr>
            <a:r>
              <a:rPr lang="en-US" sz="2133" dirty="0">
                <a:latin typeface="Arial" pitchFamily="34" charset="0"/>
                <a:cs typeface="Arial" pitchFamily="34" charset="0"/>
              </a:rPr>
              <a:t>It takes many years of hard work, sustained investment of time &amp; money to create expertise. Please help respect that expertise and prevent IP and copyright infringements. Together we can make a difference.</a:t>
            </a:r>
          </a:p>
        </p:txBody>
      </p:sp>
    </p:spTree>
    <p:extLst>
      <p:ext uri="{BB962C8B-B14F-4D97-AF65-F5344CB8AC3E}">
        <p14:creationId xmlns:p14="http://schemas.microsoft.com/office/powerpoint/2010/main" val="16967489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574FA6-09B3-F14C-95ED-B3C2F4B86DF2}"/>
              </a:ext>
            </a:extLst>
          </p:cNvPr>
          <p:cNvSpPr>
            <a:spLocks noGrp="1"/>
          </p:cNvSpPr>
          <p:nvPr>
            <p:ph type="title"/>
          </p:nvPr>
        </p:nvSpPr>
        <p:spPr/>
        <p:txBody>
          <a:bodyPr>
            <a:normAutofit/>
          </a:bodyPr>
          <a:lstStyle/>
          <a:p>
            <a:r>
              <a:rPr lang="en-US" dirty="0"/>
              <a:t>High-level probabilistic planning</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kern="1200" dirty="0">
                <a:solidFill>
                  <a:schemeClr val="tx1"/>
                </a:solidFill>
              </a:rPr>
              <a:t>The initial budget and the range of the time frame</a:t>
            </a:r>
          </a:p>
          <a:p>
            <a:pPr marL="408165" indent="-408165">
              <a:buFont typeface="Arial" panose="020B0604020202020204" pitchFamily="34" charset="0"/>
              <a:buChar char="•"/>
            </a:pPr>
            <a:r>
              <a:rPr lang="en-US" kern="1200" dirty="0">
                <a:solidFill>
                  <a:schemeClr val="tx1"/>
                </a:solidFill>
              </a:rPr>
              <a:t>Does not include detailed project plans</a:t>
            </a:r>
          </a:p>
          <a:p>
            <a:pPr marL="408165" indent="-408165">
              <a:buFont typeface="Arial" panose="020B0604020202020204" pitchFamily="34" charset="0"/>
              <a:buChar char="•"/>
            </a:pPr>
            <a:r>
              <a:rPr lang="en-US" kern="1200" dirty="0">
                <a:solidFill>
                  <a:schemeClr val="tx1"/>
                </a:solidFill>
              </a:rPr>
              <a:t>The plan is created with the appropriate buffers</a:t>
            </a:r>
          </a:p>
          <a:p>
            <a:pPr marL="408165" indent="-408165">
              <a:buFont typeface="Arial" panose="020B0604020202020204" pitchFamily="34" charset="0"/>
              <a:buChar char="•"/>
            </a:pPr>
            <a:r>
              <a:rPr lang="en-US" kern="1200" dirty="0">
                <a:solidFill>
                  <a:schemeClr val="tx1"/>
                </a:solidFill>
              </a:rPr>
              <a:t>Schedules are the execution of the high-level plan</a:t>
            </a:r>
          </a:p>
          <a:p>
            <a:pPr marL="408165" indent="-408165">
              <a:buFont typeface="Arial" panose="020B0604020202020204" pitchFamily="34" charset="0"/>
              <a:buChar char="•"/>
            </a:pPr>
            <a:r>
              <a:rPr lang="en-US" dirty="0"/>
              <a:t>Keep focus on the project intent </a:t>
            </a:r>
            <a:endParaRPr lang="en-US" kern="1200" dirty="0">
              <a:solidFill>
                <a:schemeClr val="tx1"/>
              </a:solidFill>
            </a:endParaRPr>
          </a:p>
          <a:p>
            <a:pPr marL="408165" indent="-408165">
              <a:buFont typeface="Arial" panose="020B0604020202020204" pitchFamily="34" charset="0"/>
              <a:buChar char="•"/>
            </a:pPr>
            <a:endParaRPr lang="bg-BG" dirty="0"/>
          </a:p>
        </p:txBody>
      </p:sp>
    </p:spTree>
    <p:extLst>
      <p:ext uri="{BB962C8B-B14F-4D97-AF65-F5344CB8AC3E}">
        <p14:creationId xmlns:p14="http://schemas.microsoft.com/office/powerpoint/2010/main" val="344534946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9471" y="1598622"/>
            <a:ext cx="8983717" cy="3046988"/>
          </a:xfrm>
          <a:prstGeom prst="rect">
            <a:avLst/>
          </a:prstGeom>
          <a:solidFill>
            <a:schemeClr val="bg1"/>
          </a:solidFill>
        </p:spPr>
        <p:txBody>
          <a:bodyPr wrap="square" rtlCol="0">
            <a:spAutoFit/>
          </a:bodyPr>
          <a:lstStyle/>
          <a:p>
            <a:r>
              <a:rPr lang="en-US" sz="4800" dirty="0">
                <a:solidFill>
                  <a:srgbClr val="0070C0"/>
                </a:solidFill>
                <a:latin typeface="Arial Black" panose="020B0A04020102020204" pitchFamily="34" charset="0"/>
              </a:rPr>
              <a:t>Review the 3 Things that you wanted to take away or 3 questions you wanted answers for….</a:t>
            </a:r>
          </a:p>
        </p:txBody>
      </p:sp>
      <p:sp>
        <p:nvSpPr>
          <p:cNvPr id="3" name="Title 2"/>
          <p:cNvSpPr>
            <a:spLocks noGrp="1"/>
          </p:cNvSpPr>
          <p:nvPr>
            <p:ph type="title" idx="4294967295"/>
          </p:nvPr>
        </p:nvSpPr>
        <p:spPr>
          <a:xfrm>
            <a:off x="0" y="76202"/>
            <a:ext cx="10972800" cy="1143001"/>
          </a:xfrm>
        </p:spPr>
        <p:txBody>
          <a:bodyPr>
            <a:noAutofit/>
          </a:bodyPr>
          <a:lstStyle/>
          <a:p>
            <a:r>
              <a:rPr lang="en-US" sz="4800" b="1" dirty="0"/>
              <a:t>Reviewing</a:t>
            </a:r>
          </a:p>
        </p:txBody>
      </p:sp>
      <p:sp>
        <p:nvSpPr>
          <p:cNvPr id="6" name="Rounded Rectangle 5"/>
          <p:cNvSpPr/>
          <p:nvPr/>
        </p:nvSpPr>
        <p:spPr>
          <a:xfrm>
            <a:off x="1437728" y="1266497"/>
            <a:ext cx="9347200" cy="38100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Title 2"/>
          <p:cNvSpPr txBox="1">
            <a:spLocks/>
          </p:cNvSpPr>
          <p:nvPr/>
        </p:nvSpPr>
        <p:spPr>
          <a:xfrm>
            <a:off x="812800" y="5359403"/>
            <a:ext cx="10741152" cy="530352"/>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r>
              <a:rPr lang="en-US" sz="4000" dirty="0">
                <a:solidFill>
                  <a:srgbClr val="FFFFFF"/>
                </a:solidFill>
              </a:rPr>
              <a:t>Make sure you have gotten what you wanted and/or have had your questions answered. </a:t>
            </a:r>
          </a:p>
        </p:txBody>
      </p:sp>
    </p:spTree>
    <p:extLst>
      <p:ext uri="{BB962C8B-B14F-4D97-AF65-F5344CB8AC3E}">
        <p14:creationId xmlns:p14="http://schemas.microsoft.com/office/powerpoint/2010/main" val="1489202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63067" y="572809"/>
            <a:ext cx="7557024" cy="808844"/>
            <a:chOff x="1772300" y="429604"/>
            <a:chExt cx="5667768" cy="606635"/>
          </a:xfrm>
        </p:grpSpPr>
        <p:sp>
          <p:nvSpPr>
            <p:cNvPr id="24" name="Rectangle 22"/>
            <p:cNvSpPr>
              <a:spLocks noChangeArrowheads="1"/>
            </p:cNvSpPr>
            <p:nvPr/>
          </p:nvSpPr>
          <p:spPr bwMode="auto">
            <a:xfrm>
              <a:off x="2847434" y="429604"/>
              <a:ext cx="3517646"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Forecasting Self-Assessment</a:t>
              </a:r>
              <a:endParaRPr lang="en-US" sz="1401" dirty="0">
                <a:latin typeface="Lato" pitchFamily="34" charset="0"/>
                <a:cs typeface="Arial" pitchFamily="34" charset="0"/>
              </a:endParaRPr>
            </a:p>
          </p:txBody>
        </p:sp>
        <p:sp>
          <p:nvSpPr>
            <p:cNvPr id="13" name="TextBox 12"/>
            <p:cNvSpPr txBox="1"/>
            <p:nvPr/>
          </p:nvSpPr>
          <p:spPr>
            <a:xfrm>
              <a:off x="1772300" y="751496"/>
              <a:ext cx="5667768" cy="284743"/>
            </a:xfrm>
            <a:prstGeom prst="rect">
              <a:avLst/>
            </a:prstGeom>
            <a:noFill/>
          </p:spPr>
          <p:txBody>
            <a:bodyPr wrap="square" rtlCol="0">
              <a:spAutoFit/>
            </a:bodyPr>
            <a:lstStyle/>
            <a:p>
              <a:pPr algn="ctr"/>
              <a:r>
                <a:rPr lang="en-US" sz="1867" dirty="0">
                  <a:latin typeface="Lato" pitchFamily="34" charset="0"/>
                </a:rPr>
                <a:t>How do you rate yourself, now?</a:t>
              </a:r>
            </a:p>
          </p:txBody>
        </p:sp>
      </p:grpSp>
      <p:sp>
        <p:nvSpPr>
          <p:cNvPr id="49" name="Content Placeholder 2"/>
          <p:cNvSpPr txBox="1">
            <a:spLocks/>
          </p:cNvSpPr>
          <p:nvPr/>
        </p:nvSpPr>
        <p:spPr>
          <a:xfrm>
            <a:off x="461437" y="1897309"/>
            <a:ext cx="11442891" cy="397918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1pPr>
            <a:lvl2pPr marL="742950" indent="-28575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5751" indent="-685751">
              <a:buFont typeface="+mj-lt"/>
              <a:buAutoNum type="arabicPeriod"/>
            </a:pPr>
            <a:r>
              <a:rPr lang="en-US" sz="1867" b="1" dirty="0">
                <a:solidFill>
                  <a:schemeClr val="tx1"/>
                </a:solidFill>
              </a:rPr>
              <a:t>Novice</a:t>
            </a:r>
          </a:p>
          <a:p>
            <a:pPr marL="1142915" lvl="2" indent="0">
              <a:buNone/>
            </a:pPr>
            <a:r>
              <a:rPr lang="en-US" sz="1867" dirty="0">
                <a:solidFill>
                  <a:schemeClr val="tx1"/>
                </a:solidFill>
              </a:rPr>
              <a:t>Still know and understand very little about forecasting. </a:t>
            </a:r>
          </a:p>
          <a:p>
            <a:pPr marL="685751" indent="-685751">
              <a:buFont typeface="+mj-lt"/>
              <a:buAutoNum type="arabicPeriod"/>
            </a:pPr>
            <a:r>
              <a:rPr lang="en-US" sz="1867" b="1" dirty="0">
                <a:solidFill>
                  <a:schemeClr val="tx1"/>
                </a:solidFill>
              </a:rPr>
              <a:t>Informed</a:t>
            </a:r>
          </a:p>
          <a:p>
            <a:pPr marL="1142915" lvl="2" indent="0">
              <a:buNone/>
            </a:pPr>
            <a:r>
              <a:rPr lang="en-US" sz="1867" dirty="0">
                <a:solidFill>
                  <a:schemeClr val="tx1"/>
                </a:solidFill>
              </a:rPr>
              <a:t>Still know little or nothing more or beyond what I might have after watching a few videos and having read some web sites and/or articles</a:t>
            </a:r>
          </a:p>
          <a:p>
            <a:pPr marL="685751" indent="-685751">
              <a:buFont typeface="+mj-lt"/>
              <a:buAutoNum type="arabicPeriod"/>
            </a:pPr>
            <a:r>
              <a:rPr lang="en-US" sz="1867" b="1" dirty="0">
                <a:solidFill>
                  <a:schemeClr val="tx1"/>
                </a:solidFill>
              </a:rPr>
              <a:t>Apprentice</a:t>
            </a:r>
          </a:p>
          <a:p>
            <a:pPr marL="1142915" lvl="2" indent="0">
              <a:buNone/>
            </a:pPr>
            <a:r>
              <a:rPr lang="en-US" sz="1867" dirty="0">
                <a:solidFill>
                  <a:schemeClr val="tx1"/>
                </a:solidFill>
              </a:rPr>
              <a:t>I am somewhat familiar with it now – and with help – I can start practicing it for my team.   </a:t>
            </a:r>
          </a:p>
          <a:p>
            <a:pPr marL="685751" indent="-685751">
              <a:buFont typeface="+mj-lt"/>
              <a:buAutoNum type="arabicPeriod"/>
            </a:pPr>
            <a:r>
              <a:rPr lang="en-US" sz="1867" b="1" dirty="0">
                <a:solidFill>
                  <a:schemeClr val="tx1"/>
                </a:solidFill>
              </a:rPr>
              <a:t>Practitioner</a:t>
            </a:r>
          </a:p>
          <a:p>
            <a:pPr marL="1142915" lvl="2" indent="0">
              <a:buNone/>
            </a:pPr>
            <a:r>
              <a:rPr lang="en-US" sz="1867" dirty="0">
                <a:solidFill>
                  <a:schemeClr val="tx1"/>
                </a:solidFill>
              </a:rPr>
              <a:t>I feel confident to start practicing of it for my team. </a:t>
            </a:r>
          </a:p>
          <a:p>
            <a:pPr marL="685751" indent="-685751">
              <a:buFont typeface="+mj-lt"/>
              <a:buAutoNum type="arabicPeriod"/>
            </a:pPr>
            <a:r>
              <a:rPr lang="en-US" sz="1867" b="1" dirty="0">
                <a:solidFill>
                  <a:schemeClr val="tx1"/>
                </a:solidFill>
              </a:rPr>
              <a:t>Master</a:t>
            </a:r>
          </a:p>
          <a:p>
            <a:pPr marL="1142915" lvl="2" indent="0">
              <a:buNone/>
            </a:pPr>
            <a:r>
              <a:rPr lang="en-US" sz="1867" dirty="0">
                <a:solidFill>
                  <a:schemeClr val="tx1"/>
                </a:solidFill>
              </a:rPr>
              <a:t>I feel confident enough to start training others in forecasting. </a:t>
            </a:r>
          </a:p>
        </p:txBody>
      </p:sp>
      <p:sp>
        <p:nvSpPr>
          <p:cNvPr id="35" name="TextBox 34"/>
          <p:cNvSpPr txBox="1"/>
          <p:nvPr/>
        </p:nvSpPr>
        <p:spPr>
          <a:xfrm>
            <a:off x="6781423" y="5934208"/>
            <a:ext cx="5410577" cy="318100"/>
          </a:xfrm>
          <a:prstGeom prst="rect">
            <a:avLst/>
          </a:prstGeom>
          <a:noFill/>
        </p:spPr>
        <p:txBody>
          <a:bodyPr wrap="square" rtlCol="0">
            <a:spAutoFit/>
          </a:bodyPr>
          <a:lstStyle/>
          <a:p>
            <a:pPr algn="r"/>
            <a:r>
              <a:rPr lang="en-US" sz="1467" dirty="0">
                <a:latin typeface="Lato"/>
              </a:rPr>
              <a:t>From </a:t>
            </a:r>
            <a:r>
              <a:rPr lang="en-US" sz="1467" dirty="0" err="1">
                <a:latin typeface="Lato"/>
              </a:rPr>
              <a:t>Meilr</a:t>
            </a:r>
            <a:r>
              <a:rPr lang="en-US" sz="1467" dirty="0">
                <a:latin typeface="Lato"/>
              </a:rPr>
              <a:t> Page-Jones Maturity Model</a:t>
            </a:r>
          </a:p>
        </p:txBody>
      </p:sp>
    </p:spTree>
    <p:extLst>
      <p:ext uri="{BB962C8B-B14F-4D97-AF65-F5344CB8AC3E}">
        <p14:creationId xmlns:p14="http://schemas.microsoft.com/office/powerpoint/2010/main" val="3260198545"/>
      </p:ext>
    </p:extLst>
  </p:cSld>
  <p:clrMapOvr>
    <a:masterClrMapping/>
  </p:clrMapOvr>
  <p:transition spd="slow">
    <p:push dir="r"/>
  </p:transition>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5">
              <a:lumMod val="60000"/>
              <a:lumOff val="4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grpSp>
        <p:nvGrpSpPr>
          <p:cNvPr id="3" name="Group 2"/>
          <p:cNvGrpSpPr/>
          <p:nvPr/>
        </p:nvGrpSpPr>
        <p:grpSpPr>
          <a:xfrm>
            <a:off x="7721597" y="4887134"/>
            <a:ext cx="3251200" cy="1223876"/>
            <a:chOff x="5791200" y="3665348"/>
            <a:chExt cx="2438400" cy="917907"/>
          </a:xfrm>
        </p:grpSpPr>
        <p:sp>
          <p:nvSpPr>
            <p:cNvPr id="10" name="Rectangle 22"/>
            <p:cNvSpPr>
              <a:spLocks noChangeArrowheads="1"/>
            </p:cNvSpPr>
            <p:nvPr/>
          </p:nvSpPr>
          <p:spPr bwMode="auto">
            <a:xfrm>
              <a:off x="6446501" y="3958096"/>
              <a:ext cx="1178207"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219170" fontAlgn="base">
                <a:lnSpc>
                  <a:spcPct val="85000"/>
                </a:lnSpc>
                <a:spcBef>
                  <a:spcPct val="0"/>
                </a:spcBef>
                <a:spcAft>
                  <a:spcPct val="0"/>
                </a:spcAft>
              </a:pPr>
              <a:r>
                <a:rPr lang="en-US" sz="3733" dirty="0">
                  <a:solidFill>
                    <a:srgbClr val="FF931A"/>
                  </a:solidFill>
                  <a:latin typeface="Lato Black" pitchFamily="34" charset="0"/>
                  <a:cs typeface="Arial" pitchFamily="34" charset="0"/>
                </a:rPr>
                <a:t>The End</a:t>
              </a:r>
              <a:endParaRPr lang="en-US" sz="1467" dirty="0">
                <a:solidFill>
                  <a:srgbClr val="FF931A"/>
                </a:solidFill>
                <a:latin typeface="Lato Black" pitchFamily="34" charset="0"/>
                <a:cs typeface="Arial" pitchFamily="34" charset="0"/>
              </a:endParaRP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grpSp>
      <p:pic>
        <p:nvPicPr>
          <p:cNvPr id="3076" name="Picture 4" descr="http://corsair-records.com/logos/soundclou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683931" y="2813599"/>
            <a:ext cx="1326539" cy="13265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44596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300"/>
                                        <p:tgtEl>
                                          <p:spTgt spid="3"/>
                                        </p:tgtEl>
                                      </p:cBhvr>
                                    </p:animEffect>
                                    <p:anim calcmode="lin" valueType="num">
                                      <p:cBhvr>
                                        <p:cTn id="11" dur="300" fill="hold"/>
                                        <p:tgtEl>
                                          <p:spTgt spid="3"/>
                                        </p:tgtEl>
                                        <p:attrNameLst>
                                          <p:attrName>ppt_x</p:attrName>
                                        </p:attrNameLst>
                                      </p:cBhvr>
                                      <p:tavLst>
                                        <p:tav tm="0">
                                          <p:val>
                                            <p:strVal val="#ppt_x"/>
                                          </p:val>
                                        </p:tav>
                                        <p:tav tm="100000">
                                          <p:val>
                                            <p:strVal val="#ppt_x"/>
                                          </p:val>
                                        </p:tav>
                                      </p:tavLst>
                                    </p:anim>
                                    <p:anim calcmode="lin" valueType="num">
                                      <p:cBhvr>
                                        <p:cTn id="1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Freeform 6"/>
          <p:cNvSpPr>
            <a:spLocks noEditPoints="1"/>
          </p:cNvSpPr>
          <p:nvPr/>
        </p:nvSpPr>
        <p:spPr bwMode="auto">
          <a:xfrm>
            <a:off x="8633479" y="2187834"/>
            <a:ext cx="1427439" cy="1617465"/>
          </a:xfrm>
          <a:custGeom>
            <a:avLst/>
            <a:gdLst>
              <a:gd name="T0" fmla="*/ 326 w 331"/>
              <a:gd name="T1" fmla="*/ 318 h 375"/>
              <a:gd name="T2" fmla="*/ 63 w 331"/>
              <a:gd name="T3" fmla="*/ 318 h 375"/>
              <a:gd name="T4" fmla="*/ 51 w 331"/>
              <a:gd name="T5" fmla="*/ 324 h 375"/>
              <a:gd name="T6" fmla="*/ 331 w 331"/>
              <a:gd name="T7" fmla="*/ 324 h 375"/>
              <a:gd name="T8" fmla="*/ 116 w 331"/>
              <a:gd name="T9" fmla="*/ 289 h 375"/>
              <a:gd name="T10" fmla="*/ 198 w 331"/>
              <a:gd name="T11" fmla="*/ 349 h 375"/>
              <a:gd name="T12" fmla="*/ 288 w 331"/>
              <a:gd name="T13" fmla="*/ 293 h 375"/>
              <a:gd name="T14" fmla="*/ 199 w 331"/>
              <a:gd name="T15" fmla="*/ 340 h 375"/>
              <a:gd name="T16" fmla="*/ 116 w 331"/>
              <a:gd name="T17" fmla="*/ 289 h 375"/>
              <a:gd name="T18" fmla="*/ 61 w 331"/>
              <a:gd name="T19" fmla="*/ 238 h 375"/>
              <a:gd name="T20" fmla="*/ 33 w 331"/>
              <a:gd name="T21" fmla="*/ 201 h 375"/>
              <a:gd name="T22" fmla="*/ 71 w 331"/>
              <a:gd name="T23" fmla="*/ 193 h 375"/>
              <a:gd name="T24" fmla="*/ 198 w 331"/>
              <a:gd name="T25" fmla="*/ 320 h 375"/>
              <a:gd name="T26" fmla="*/ 325 w 331"/>
              <a:gd name="T27" fmla="*/ 165 h 375"/>
              <a:gd name="T28" fmla="*/ 325 w 331"/>
              <a:gd name="T29" fmla="*/ 163 h 375"/>
              <a:gd name="T30" fmla="*/ 256 w 331"/>
              <a:gd name="T31" fmla="*/ 125 h 375"/>
              <a:gd name="T32" fmla="*/ 300 w 331"/>
              <a:gd name="T33" fmla="*/ 176 h 375"/>
              <a:gd name="T34" fmla="*/ 97 w 331"/>
              <a:gd name="T35" fmla="*/ 176 h 375"/>
              <a:gd name="T36" fmla="*/ 141 w 331"/>
              <a:gd name="T37" fmla="*/ 125 h 375"/>
              <a:gd name="T38" fmla="*/ 72 w 331"/>
              <a:gd name="T39" fmla="*/ 163 h 375"/>
              <a:gd name="T40" fmla="*/ 72 w 331"/>
              <a:gd name="T41" fmla="*/ 165 h 375"/>
              <a:gd name="T42" fmla="*/ 72 w 331"/>
              <a:gd name="T43" fmla="*/ 166 h 375"/>
              <a:gd name="T44" fmla="*/ 11 w 331"/>
              <a:gd name="T45" fmla="*/ 197 h 375"/>
              <a:gd name="T46" fmla="*/ 66 w 331"/>
              <a:gd name="T47" fmla="*/ 231 h 375"/>
              <a:gd name="T48" fmla="*/ 323 w 331"/>
              <a:gd name="T49" fmla="*/ 173 h 375"/>
              <a:gd name="T50" fmla="*/ 92 w 331"/>
              <a:gd name="T51" fmla="*/ 235 h 375"/>
              <a:gd name="T52" fmla="*/ 198 w 331"/>
              <a:gd name="T53" fmla="*/ 210 h 375"/>
              <a:gd name="T54" fmla="*/ 174 w 331"/>
              <a:gd name="T55" fmla="*/ 131 h 375"/>
              <a:gd name="T56" fmla="*/ 188 w 331"/>
              <a:gd name="T57" fmla="*/ 81 h 375"/>
              <a:gd name="T58" fmla="*/ 181 w 331"/>
              <a:gd name="T59" fmla="*/ 24 h 375"/>
              <a:gd name="T60" fmla="*/ 168 w 331"/>
              <a:gd name="T61" fmla="*/ 84 h 375"/>
              <a:gd name="T62" fmla="*/ 213 w 331"/>
              <a:gd name="T63" fmla="*/ 85 h 375"/>
              <a:gd name="T64" fmla="*/ 219 w 331"/>
              <a:gd name="T65" fmla="*/ 98 h 375"/>
              <a:gd name="T66" fmla="*/ 196 w 331"/>
              <a:gd name="T67" fmla="*/ 32 h 375"/>
              <a:gd name="T68" fmla="*/ 188 w 331"/>
              <a:gd name="T69" fmla="*/ 23 h 375"/>
              <a:gd name="T70" fmla="*/ 213 w 331"/>
              <a:gd name="T71" fmla="*/ 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375">
                <a:moveTo>
                  <a:pt x="322" y="306"/>
                </a:moveTo>
                <a:cubicBezTo>
                  <a:pt x="324" y="310"/>
                  <a:pt x="326" y="314"/>
                  <a:pt x="326" y="318"/>
                </a:cubicBezTo>
                <a:cubicBezTo>
                  <a:pt x="326" y="346"/>
                  <a:pt x="267" y="368"/>
                  <a:pt x="194" y="368"/>
                </a:cubicBezTo>
                <a:cubicBezTo>
                  <a:pt x="122" y="368"/>
                  <a:pt x="63" y="346"/>
                  <a:pt x="63" y="318"/>
                </a:cubicBezTo>
                <a:cubicBezTo>
                  <a:pt x="63" y="308"/>
                  <a:pt x="72" y="298"/>
                  <a:pt x="86" y="291"/>
                </a:cubicBezTo>
                <a:cubicBezTo>
                  <a:pt x="64" y="299"/>
                  <a:pt x="51" y="311"/>
                  <a:pt x="51" y="324"/>
                </a:cubicBezTo>
                <a:cubicBezTo>
                  <a:pt x="51" y="352"/>
                  <a:pt x="114" y="375"/>
                  <a:pt x="191" y="375"/>
                </a:cubicBezTo>
                <a:cubicBezTo>
                  <a:pt x="268" y="375"/>
                  <a:pt x="331" y="352"/>
                  <a:pt x="331" y="324"/>
                </a:cubicBezTo>
                <a:cubicBezTo>
                  <a:pt x="331" y="318"/>
                  <a:pt x="328" y="312"/>
                  <a:pt x="322" y="306"/>
                </a:cubicBezTo>
                <a:close/>
                <a:moveTo>
                  <a:pt x="116" y="289"/>
                </a:moveTo>
                <a:cubicBezTo>
                  <a:pt x="102" y="295"/>
                  <a:pt x="93" y="303"/>
                  <a:pt x="93" y="312"/>
                </a:cubicBezTo>
                <a:cubicBezTo>
                  <a:pt x="93" y="332"/>
                  <a:pt x="140" y="349"/>
                  <a:pt x="198" y="349"/>
                </a:cubicBezTo>
                <a:cubicBezTo>
                  <a:pt x="257" y="349"/>
                  <a:pt x="304" y="332"/>
                  <a:pt x="304" y="312"/>
                </a:cubicBezTo>
                <a:cubicBezTo>
                  <a:pt x="304" y="305"/>
                  <a:pt x="298" y="298"/>
                  <a:pt x="288" y="293"/>
                </a:cubicBezTo>
                <a:cubicBezTo>
                  <a:pt x="294" y="297"/>
                  <a:pt x="297" y="301"/>
                  <a:pt x="297" y="306"/>
                </a:cubicBezTo>
                <a:cubicBezTo>
                  <a:pt x="297" y="325"/>
                  <a:pt x="253" y="340"/>
                  <a:pt x="199" y="340"/>
                </a:cubicBezTo>
                <a:cubicBezTo>
                  <a:pt x="146" y="340"/>
                  <a:pt x="102" y="325"/>
                  <a:pt x="102" y="306"/>
                </a:cubicBezTo>
                <a:cubicBezTo>
                  <a:pt x="102" y="300"/>
                  <a:pt x="107" y="294"/>
                  <a:pt x="116" y="289"/>
                </a:cubicBezTo>
                <a:close/>
                <a:moveTo>
                  <a:pt x="66" y="231"/>
                </a:moveTo>
                <a:cubicBezTo>
                  <a:pt x="67" y="236"/>
                  <a:pt x="61" y="238"/>
                  <a:pt x="61" y="238"/>
                </a:cubicBezTo>
                <a:cubicBezTo>
                  <a:pt x="69" y="246"/>
                  <a:pt x="79" y="240"/>
                  <a:pt x="72" y="226"/>
                </a:cubicBezTo>
                <a:cubicBezTo>
                  <a:pt x="66" y="213"/>
                  <a:pt x="46" y="211"/>
                  <a:pt x="33" y="201"/>
                </a:cubicBezTo>
                <a:cubicBezTo>
                  <a:pt x="19" y="192"/>
                  <a:pt x="24" y="165"/>
                  <a:pt x="39" y="163"/>
                </a:cubicBezTo>
                <a:cubicBezTo>
                  <a:pt x="55" y="161"/>
                  <a:pt x="66" y="177"/>
                  <a:pt x="71" y="193"/>
                </a:cubicBezTo>
                <a:cubicBezTo>
                  <a:pt x="73" y="199"/>
                  <a:pt x="76" y="206"/>
                  <a:pt x="78" y="213"/>
                </a:cubicBezTo>
                <a:cubicBezTo>
                  <a:pt x="95" y="275"/>
                  <a:pt x="143" y="320"/>
                  <a:pt x="198" y="320"/>
                </a:cubicBezTo>
                <a:cubicBezTo>
                  <a:pt x="268" y="320"/>
                  <a:pt x="324" y="251"/>
                  <a:pt x="325" y="166"/>
                </a:cubicBezTo>
                <a:cubicBezTo>
                  <a:pt x="325" y="166"/>
                  <a:pt x="325" y="165"/>
                  <a:pt x="325" y="165"/>
                </a:cubicBezTo>
                <a:cubicBezTo>
                  <a:pt x="325" y="165"/>
                  <a:pt x="325" y="165"/>
                  <a:pt x="325" y="165"/>
                </a:cubicBezTo>
                <a:cubicBezTo>
                  <a:pt x="325" y="164"/>
                  <a:pt x="325" y="164"/>
                  <a:pt x="325" y="163"/>
                </a:cubicBezTo>
                <a:cubicBezTo>
                  <a:pt x="325" y="163"/>
                  <a:pt x="325" y="163"/>
                  <a:pt x="325" y="163"/>
                </a:cubicBezTo>
                <a:cubicBezTo>
                  <a:pt x="323" y="147"/>
                  <a:pt x="295" y="133"/>
                  <a:pt x="256" y="125"/>
                </a:cubicBezTo>
                <a:cubicBezTo>
                  <a:pt x="289" y="132"/>
                  <a:pt x="311" y="145"/>
                  <a:pt x="311" y="159"/>
                </a:cubicBezTo>
                <a:cubicBezTo>
                  <a:pt x="311" y="165"/>
                  <a:pt x="307" y="171"/>
                  <a:pt x="300" y="176"/>
                </a:cubicBezTo>
                <a:cubicBezTo>
                  <a:pt x="299" y="161"/>
                  <a:pt x="254" y="149"/>
                  <a:pt x="198" y="149"/>
                </a:cubicBezTo>
                <a:cubicBezTo>
                  <a:pt x="143" y="149"/>
                  <a:pt x="98" y="161"/>
                  <a:pt x="97" y="176"/>
                </a:cubicBezTo>
                <a:cubicBezTo>
                  <a:pt x="90" y="171"/>
                  <a:pt x="86" y="165"/>
                  <a:pt x="86" y="159"/>
                </a:cubicBezTo>
                <a:cubicBezTo>
                  <a:pt x="86" y="145"/>
                  <a:pt x="108" y="132"/>
                  <a:pt x="141" y="125"/>
                </a:cubicBezTo>
                <a:cubicBezTo>
                  <a:pt x="102" y="133"/>
                  <a:pt x="74" y="147"/>
                  <a:pt x="72" y="163"/>
                </a:cubicBezTo>
                <a:cubicBezTo>
                  <a:pt x="72" y="163"/>
                  <a:pt x="72" y="163"/>
                  <a:pt x="72" y="163"/>
                </a:cubicBezTo>
                <a:cubicBezTo>
                  <a:pt x="72" y="164"/>
                  <a:pt x="72" y="164"/>
                  <a:pt x="72" y="165"/>
                </a:cubicBezTo>
                <a:cubicBezTo>
                  <a:pt x="72" y="165"/>
                  <a:pt x="72" y="165"/>
                  <a:pt x="72" y="165"/>
                </a:cubicBezTo>
                <a:cubicBezTo>
                  <a:pt x="72" y="165"/>
                  <a:pt x="72" y="166"/>
                  <a:pt x="72" y="166"/>
                </a:cubicBezTo>
                <a:cubicBezTo>
                  <a:pt x="72" y="166"/>
                  <a:pt x="72" y="166"/>
                  <a:pt x="72" y="166"/>
                </a:cubicBezTo>
                <a:cubicBezTo>
                  <a:pt x="61" y="148"/>
                  <a:pt x="41" y="143"/>
                  <a:pt x="27" y="148"/>
                </a:cubicBezTo>
                <a:cubicBezTo>
                  <a:pt x="13" y="155"/>
                  <a:pt x="0" y="177"/>
                  <a:pt x="11" y="197"/>
                </a:cubicBezTo>
                <a:cubicBezTo>
                  <a:pt x="22" y="216"/>
                  <a:pt x="44" y="223"/>
                  <a:pt x="48" y="224"/>
                </a:cubicBezTo>
                <a:cubicBezTo>
                  <a:pt x="53" y="224"/>
                  <a:pt x="64" y="226"/>
                  <a:pt x="66" y="231"/>
                </a:cubicBezTo>
                <a:close/>
                <a:moveTo>
                  <a:pt x="198" y="210"/>
                </a:moveTo>
                <a:cubicBezTo>
                  <a:pt x="260" y="210"/>
                  <a:pt x="312" y="194"/>
                  <a:pt x="323" y="173"/>
                </a:cubicBezTo>
                <a:cubicBezTo>
                  <a:pt x="318" y="244"/>
                  <a:pt x="264" y="300"/>
                  <a:pt x="198" y="300"/>
                </a:cubicBezTo>
                <a:cubicBezTo>
                  <a:pt x="154" y="300"/>
                  <a:pt x="114" y="274"/>
                  <a:pt x="92" y="235"/>
                </a:cubicBezTo>
                <a:cubicBezTo>
                  <a:pt x="82" y="218"/>
                  <a:pt x="84" y="198"/>
                  <a:pt x="77" y="177"/>
                </a:cubicBezTo>
                <a:cubicBezTo>
                  <a:pt x="92" y="196"/>
                  <a:pt x="141" y="210"/>
                  <a:pt x="198" y="210"/>
                </a:cubicBezTo>
                <a:close/>
                <a:moveTo>
                  <a:pt x="182" y="108"/>
                </a:moveTo>
                <a:cubicBezTo>
                  <a:pt x="185" y="122"/>
                  <a:pt x="174" y="131"/>
                  <a:pt x="174" y="131"/>
                </a:cubicBezTo>
                <a:cubicBezTo>
                  <a:pt x="180" y="131"/>
                  <a:pt x="189" y="129"/>
                  <a:pt x="193" y="117"/>
                </a:cubicBezTo>
                <a:cubicBezTo>
                  <a:pt x="197" y="106"/>
                  <a:pt x="193" y="91"/>
                  <a:pt x="188" y="81"/>
                </a:cubicBezTo>
                <a:cubicBezTo>
                  <a:pt x="182" y="71"/>
                  <a:pt x="175" y="67"/>
                  <a:pt x="171" y="55"/>
                </a:cubicBezTo>
                <a:cubicBezTo>
                  <a:pt x="166" y="43"/>
                  <a:pt x="181" y="24"/>
                  <a:pt x="181" y="24"/>
                </a:cubicBezTo>
                <a:cubicBezTo>
                  <a:pt x="175" y="25"/>
                  <a:pt x="159" y="34"/>
                  <a:pt x="156" y="50"/>
                </a:cubicBezTo>
                <a:cubicBezTo>
                  <a:pt x="154" y="66"/>
                  <a:pt x="164" y="79"/>
                  <a:pt x="168" y="84"/>
                </a:cubicBezTo>
                <a:cubicBezTo>
                  <a:pt x="171" y="88"/>
                  <a:pt x="178" y="96"/>
                  <a:pt x="182" y="108"/>
                </a:cubicBezTo>
                <a:close/>
                <a:moveTo>
                  <a:pt x="213" y="85"/>
                </a:moveTo>
                <a:cubicBezTo>
                  <a:pt x="215" y="99"/>
                  <a:pt x="204" y="107"/>
                  <a:pt x="204" y="107"/>
                </a:cubicBezTo>
                <a:cubicBezTo>
                  <a:pt x="204" y="107"/>
                  <a:pt x="213" y="107"/>
                  <a:pt x="219" y="98"/>
                </a:cubicBezTo>
                <a:cubicBezTo>
                  <a:pt x="226" y="86"/>
                  <a:pt x="221" y="70"/>
                  <a:pt x="215" y="61"/>
                </a:cubicBezTo>
                <a:cubicBezTo>
                  <a:pt x="209" y="52"/>
                  <a:pt x="200" y="46"/>
                  <a:pt x="196" y="32"/>
                </a:cubicBezTo>
                <a:cubicBezTo>
                  <a:pt x="192" y="19"/>
                  <a:pt x="210" y="0"/>
                  <a:pt x="210" y="0"/>
                </a:cubicBezTo>
                <a:cubicBezTo>
                  <a:pt x="210" y="0"/>
                  <a:pt x="192" y="8"/>
                  <a:pt x="188" y="23"/>
                </a:cubicBezTo>
                <a:cubicBezTo>
                  <a:pt x="185" y="38"/>
                  <a:pt x="193" y="47"/>
                  <a:pt x="197" y="54"/>
                </a:cubicBezTo>
                <a:cubicBezTo>
                  <a:pt x="201" y="60"/>
                  <a:pt x="211" y="72"/>
                  <a:pt x="213" y="85"/>
                </a:cubicBezTo>
                <a:close/>
              </a:path>
            </a:pathLst>
          </a:custGeom>
          <a:gradFill flip="none" rotWithShape="1">
            <a:gsLst>
              <a:gs pos="21000">
                <a:schemeClr val="bg2"/>
              </a:gs>
              <a:gs pos="50000">
                <a:schemeClr val="bg2">
                  <a:lumMod val="60000"/>
                  <a:lumOff val="40000"/>
                </a:schemeClr>
              </a:gs>
              <a:gs pos="82000">
                <a:schemeClr val="bg2"/>
              </a:gs>
            </a:gsLst>
            <a:lin ang="0" scaled="1"/>
            <a:tileRect/>
          </a:gradFill>
          <a:ln>
            <a:noFill/>
          </a:ln>
        </p:spPr>
        <p:txBody>
          <a:bodyPr vert="horz" wrap="square" lIns="121920" tIns="60960" rIns="121920" bIns="60960" numCol="1" anchor="t" anchorCtr="0" compatLnSpc="1">
            <a:prstTxWarp prst="textNoShape">
              <a:avLst/>
            </a:prstTxWarp>
          </a:bodyPr>
          <a:lstStyle/>
          <a:p>
            <a:pPr algn="r"/>
            <a:endParaRPr lang="en-US" sz="2400">
              <a:solidFill>
                <a:prstClr val="white"/>
              </a:solidFill>
            </a:endParaRPr>
          </a:p>
        </p:txBody>
      </p:sp>
      <p:grpSp>
        <p:nvGrpSpPr>
          <p:cNvPr id="3" name="Group 2"/>
          <p:cNvGrpSpPr/>
          <p:nvPr/>
        </p:nvGrpSpPr>
        <p:grpSpPr>
          <a:xfrm>
            <a:off x="7721607" y="4887134"/>
            <a:ext cx="3251200" cy="1223876"/>
            <a:chOff x="5791200" y="3665348"/>
            <a:chExt cx="2438400" cy="917907"/>
          </a:xfrm>
        </p:grpSpPr>
        <p:sp>
          <p:nvSpPr>
            <p:cNvPr id="10" name="Rectangle 22"/>
            <p:cNvSpPr>
              <a:spLocks noChangeArrowheads="1"/>
            </p:cNvSpPr>
            <p:nvPr/>
          </p:nvSpPr>
          <p:spPr bwMode="auto">
            <a:xfrm>
              <a:off x="6107628" y="3867149"/>
              <a:ext cx="1855941"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lnSpc>
                  <a:spcPct val="85000"/>
                </a:lnSpc>
                <a:spcBef>
                  <a:spcPct val="0"/>
                </a:spcBef>
                <a:spcAft>
                  <a:spcPct val="0"/>
                </a:spcAft>
              </a:pPr>
              <a:r>
                <a:rPr lang="en-US" sz="3733" dirty="0">
                  <a:latin typeface="Lato Black" pitchFamily="34" charset="0"/>
                  <a:cs typeface="Arial" pitchFamily="34" charset="0"/>
                </a:rPr>
                <a:t>Coffee Break</a:t>
              </a:r>
              <a:endParaRPr lang="en-US" sz="1467" dirty="0">
                <a:latin typeface="Lato Black" pitchFamily="34" charset="0"/>
                <a:cs typeface="Arial" pitchFamily="34" charset="0"/>
              </a:endParaRPr>
            </a:p>
          </p:txBody>
        </p:sp>
        <p:sp>
          <p:nvSpPr>
            <p:cNvPr id="11" name="Rectangle 22"/>
            <p:cNvSpPr>
              <a:spLocks noChangeArrowheads="1"/>
            </p:cNvSpPr>
            <p:nvPr/>
          </p:nvSpPr>
          <p:spPr bwMode="auto">
            <a:xfrm>
              <a:off x="6378066" y="4257644"/>
              <a:ext cx="1315072" cy="153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1333" dirty="0">
                  <a:solidFill>
                    <a:prstClr val="white"/>
                  </a:solidFill>
                  <a:latin typeface="Lato" pitchFamily="34" charset="0"/>
                  <a:cs typeface="Arial" pitchFamily="34" charset="0"/>
                </a:rPr>
                <a:t>Come Back in 10 Minutes</a:t>
              </a: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7721598" y="4026001"/>
            <a:ext cx="3251200" cy="690846"/>
            <a:chOff x="5791200" y="3019501"/>
            <a:chExt cx="2438400" cy="518135"/>
          </a:xfrm>
        </p:grpSpPr>
        <p:sp>
          <p:nvSpPr>
            <p:cNvPr id="16" name="Rectangle 22"/>
            <p:cNvSpPr>
              <a:spLocks noChangeArrowheads="1"/>
            </p:cNvSpPr>
            <p:nvPr/>
          </p:nvSpPr>
          <p:spPr bwMode="auto">
            <a:xfrm>
              <a:off x="6316218" y="3092104"/>
              <a:ext cx="179284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3200" dirty="0">
                  <a:latin typeface="Lato Light" pitchFamily="34" charset="0"/>
                  <a:cs typeface="Arial" pitchFamily="34" charset="0"/>
                </a:rPr>
                <a:t>10:00 minutes</a:t>
              </a:r>
            </a:p>
          </p:txBody>
        </p:sp>
        <p:sp>
          <p:nvSpPr>
            <p:cNvPr id="7" name="Freeform 6"/>
            <p:cNvSpPr>
              <a:spLocks noEditPoints="1"/>
            </p:cNvSpPr>
            <p:nvPr/>
          </p:nvSpPr>
          <p:spPr bwMode="auto">
            <a:xfrm>
              <a:off x="5867400" y="3168828"/>
              <a:ext cx="233765" cy="233765"/>
            </a:xfrm>
            <a:custGeom>
              <a:avLst/>
              <a:gdLst>
                <a:gd name="T0" fmla="*/ 143 w 285"/>
                <a:gd name="T1" fmla="*/ 285 h 285"/>
                <a:gd name="T2" fmla="*/ 0 w 285"/>
                <a:gd name="T3" fmla="*/ 142 h 285"/>
                <a:gd name="T4" fmla="*/ 143 w 285"/>
                <a:gd name="T5" fmla="*/ 0 h 285"/>
                <a:gd name="T6" fmla="*/ 285 w 285"/>
                <a:gd name="T7" fmla="*/ 142 h 285"/>
                <a:gd name="T8" fmla="*/ 143 w 285"/>
                <a:gd name="T9" fmla="*/ 285 h 285"/>
                <a:gd name="T10" fmla="*/ 143 w 285"/>
                <a:gd name="T11" fmla="*/ 41 h 285"/>
                <a:gd name="T12" fmla="*/ 42 w 285"/>
                <a:gd name="T13" fmla="*/ 142 h 285"/>
                <a:gd name="T14" fmla="*/ 143 w 285"/>
                <a:gd name="T15" fmla="*/ 243 h 285"/>
                <a:gd name="T16" fmla="*/ 244 w 285"/>
                <a:gd name="T17" fmla="*/ 142 h 285"/>
                <a:gd name="T18" fmla="*/ 143 w 285"/>
                <a:gd name="T19" fmla="*/ 41 h 285"/>
                <a:gd name="T20" fmla="*/ 166 w 285"/>
                <a:gd name="T21" fmla="*/ 160 h 285"/>
                <a:gd name="T22" fmla="*/ 161 w 285"/>
                <a:gd name="T23" fmla="*/ 166 h 285"/>
                <a:gd name="T24" fmla="*/ 101 w 285"/>
                <a:gd name="T25" fmla="*/ 166 h 285"/>
                <a:gd name="T26" fmla="*/ 95 w 285"/>
                <a:gd name="T27" fmla="*/ 160 h 285"/>
                <a:gd name="T28" fmla="*/ 95 w 285"/>
                <a:gd name="T29" fmla="*/ 148 h 285"/>
                <a:gd name="T30" fmla="*/ 101 w 285"/>
                <a:gd name="T31" fmla="*/ 142 h 285"/>
                <a:gd name="T32" fmla="*/ 143 w 285"/>
                <a:gd name="T33" fmla="*/ 142 h 285"/>
                <a:gd name="T34" fmla="*/ 143 w 285"/>
                <a:gd name="T35" fmla="*/ 77 h 285"/>
                <a:gd name="T36" fmla="*/ 149 w 285"/>
                <a:gd name="T37" fmla="*/ 71 h 285"/>
                <a:gd name="T38" fmla="*/ 161 w 285"/>
                <a:gd name="T39" fmla="*/ 71 h 285"/>
                <a:gd name="T40" fmla="*/ 166 w 285"/>
                <a:gd name="T41" fmla="*/ 77 h 285"/>
                <a:gd name="T42" fmla="*/ 166 w 285"/>
                <a:gd name="T43" fmla="*/ 16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85">
                  <a:moveTo>
                    <a:pt x="143" y="285"/>
                  </a:moveTo>
                  <a:cubicBezTo>
                    <a:pt x="64" y="285"/>
                    <a:pt x="0" y="221"/>
                    <a:pt x="0" y="142"/>
                  </a:cubicBezTo>
                  <a:cubicBezTo>
                    <a:pt x="0" y="64"/>
                    <a:pt x="64" y="0"/>
                    <a:pt x="143" y="0"/>
                  </a:cubicBezTo>
                  <a:cubicBezTo>
                    <a:pt x="221" y="0"/>
                    <a:pt x="285" y="64"/>
                    <a:pt x="285" y="142"/>
                  </a:cubicBezTo>
                  <a:cubicBezTo>
                    <a:pt x="285" y="221"/>
                    <a:pt x="221" y="285"/>
                    <a:pt x="143" y="285"/>
                  </a:cubicBezTo>
                  <a:close/>
                  <a:moveTo>
                    <a:pt x="143" y="41"/>
                  </a:moveTo>
                  <a:cubicBezTo>
                    <a:pt x="87" y="41"/>
                    <a:pt x="42" y="87"/>
                    <a:pt x="42" y="142"/>
                  </a:cubicBezTo>
                  <a:cubicBezTo>
                    <a:pt x="42" y="198"/>
                    <a:pt x="87" y="243"/>
                    <a:pt x="143" y="243"/>
                  </a:cubicBezTo>
                  <a:cubicBezTo>
                    <a:pt x="198" y="243"/>
                    <a:pt x="244" y="198"/>
                    <a:pt x="244" y="142"/>
                  </a:cubicBezTo>
                  <a:cubicBezTo>
                    <a:pt x="244" y="87"/>
                    <a:pt x="198" y="41"/>
                    <a:pt x="143" y="41"/>
                  </a:cubicBezTo>
                  <a:close/>
                  <a:moveTo>
                    <a:pt x="166" y="160"/>
                  </a:moveTo>
                  <a:cubicBezTo>
                    <a:pt x="166" y="164"/>
                    <a:pt x="164" y="166"/>
                    <a:pt x="161" y="166"/>
                  </a:cubicBezTo>
                  <a:cubicBezTo>
                    <a:pt x="101" y="166"/>
                    <a:pt x="101" y="166"/>
                    <a:pt x="101" y="166"/>
                  </a:cubicBezTo>
                  <a:cubicBezTo>
                    <a:pt x="98" y="166"/>
                    <a:pt x="95" y="164"/>
                    <a:pt x="95" y="160"/>
                  </a:cubicBezTo>
                  <a:cubicBezTo>
                    <a:pt x="95" y="148"/>
                    <a:pt x="95" y="148"/>
                    <a:pt x="95" y="148"/>
                  </a:cubicBezTo>
                  <a:cubicBezTo>
                    <a:pt x="95" y="145"/>
                    <a:pt x="98" y="142"/>
                    <a:pt x="101" y="142"/>
                  </a:cubicBezTo>
                  <a:cubicBezTo>
                    <a:pt x="143" y="142"/>
                    <a:pt x="143" y="142"/>
                    <a:pt x="143" y="142"/>
                  </a:cubicBezTo>
                  <a:cubicBezTo>
                    <a:pt x="143" y="77"/>
                    <a:pt x="143" y="77"/>
                    <a:pt x="143" y="77"/>
                  </a:cubicBezTo>
                  <a:cubicBezTo>
                    <a:pt x="143" y="74"/>
                    <a:pt x="145" y="71"/>
                    <a:pt x="149" y="71"/>
                  </a:cubicBezTo>
                  <a:cubicBezTo>
                    <a:pt x="161" y="71"/>
                    <a:pt x="161" y="71"/>
                    <a:pt x="161" y="71"/>
                  </a:cubicBezTo>
                  <a:cubicBezTo>
                    <a:pt x="164" y="71"/>
                    <a:pt x="166" y="74"/>
                    <a:pt x="166" y="77"/>
                  </a:cubicBezTo>
                  <a:lnTo>
                    <a:pt x="166" y="160"/>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p:nvPr/>
          </p:nvSpPr>
          <p:spPr>
            <a:xfrm>
              <a:off x="5791200" y="3019501"/>
              <a:ext cx="2438400" cy="5181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242285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Freeform 6"/>
          <p:cNvSpPr>
            <a:spLocks noEditPoints="1"/>
          </p:cNvSpPr>
          <p:nvPr/>
        </p:nvSpPr>
        <p:spPr bwMode="auto">
          <a:xfrm>
            <a:off x="8633479" y="2187834"/>
            <a:ext cx="1427439" cy="1617465"/>
          </a:xfrm>
          <a:custGeom>
            <a:avLst/>
            <a:gdLst>
              <a:gd name="T0" fmla="*/ 326 w 331"/>
              <a:gd name="T1" fmla="*/ 318 h 375"/>
              <a:gd name="T2" fmla="*/ 63 w 331"/>
              <a:gd name="T3" fmla="*/ 318 h 375"/>
              <a:gd name="T4" fmla="*/ 51 w 331"/>
              <a:gd name="T5" fmla="*/ 324 h 375"/>
              <a:gd name="T6" fmla="*/ 331 w 331"/>
              <a:gd name="T7" fmla="*/ 324 h 375"/>
              <a:gd name="T8" fmla="*/ 116 w 331"/>
              <a:gd name="T9" fmla="*/ 289 h 375"/>
              <a:gd name="T10" fmla="*/ 198 w 331"/>
              <a:gd name="T11" fmla="*/ 349 h 375"/>
              <a:gd name="T12" fmla="*/ 288 w 331"/>
              <a:gd name="T13" fmla="*/ 293 h 375"/>
              <a:gd name="T14" fmla="*/ 199 w 331"/>
              <a:gd name="T15" fmla="*/ 340 h 375"/>
              <a:gd name="T16" fmla="*/ 116 w 331"/>
              <a:gd name="T17" fmla="*/ 289 h 375"/>
              <a:gd name="T18" fmla="*/ 61 w 331"/>
              <a:gd name="T19" fmla="*/ 238 h 375"/>
              <a:gd name="T20" fmla="*/ 33 w 331"/>
              <a:gd name="T21" fmla="*/ 201 h 375"/>
              <a:gd name="T22" fmla="*/ 71 w 331"/>
              <a:gd name="T23" fmla="*/ 193 h 375"/>
              <a:gd name="T24" fmla="*/ 198 w 331"/>
              <a:gd name="T25" fmla="*/ 320 h 375"/>
              <a:gd name="T26" fmla="*/ 325 w 331"/>
              <a:gd name="T27" fmla="*/ 165 h 375"/>
              <a:gd name="T28" fmla="*/ 325 w 331"/>
              <a:gd name="T29" fmla="*/ 163 h 375"/>
              <a:gd name="T30" fmla="*/ 256 w 331"/>
              <a:gd name="T31" fmla="*/ 125 h 375"/>
              <a:gd name="T32" fmla="*/ 300 w 331"/>
              <a:gd name="T33" fmla="*/ 176 h 375"/>
              <a:gd name="T34" fmla="*/ 97 w 331"/>
              <a:gd name="T35" fmla="*/ 176 h 375"/>
              <a:gd name="T36" fmla="*/ 141 w 331"/>
              <a:gd name="T37" fmla="*/ 125 h 375"/>
              <a:gd name="T38" fmla="*/ 72 w 331"/>
              <a:gd name="T39" fmla="*/ 163 h 375"/>
              <a:gd name="T40" fmla="*/ 72 w 331"/>
              <a:gd name="T41" fmla="*/ 165 h 375"/>
              <a:gd name="T42" fmla="*/ 72 w 331"/>
              <a:gd name="T43" fmla="*/ 166 h 375"/>
              <a:gd name="T44" fmla="*/ 11 w 331"/>
              <a:gd name="T45" fmla="*/ 197 h 375"/>
              <a:gd name="T46" fmla="*/ 66 w 331"/>
              <a:gd name="T47" fmla="*/ 231 h 375"/>
              <a:gd name="T48" fmla="*/ 323 w 331"/>
              <a:gd name="T49" fmla="*/ 173 h 375"/>
              <a:gd name="T50" fmla="*/ 92 w 331"/>
              <a:gd name="T51" fmla="*/ 235 h 375"/>
              <a:gd name="T52" fmla="*/ 198 w 331"/>
              <a:gd name="T53" fmla="*/ 210 h 375"/>
              <a:gd name="T54" fmla="*/ 174 w 331"/>
              <a:gd name="T55" fmla="*/ 131 h 375"/>
              <a:gd name="T56" fmla="*/ 188 w 331"/>
              <a:gd name="T57" fmla="*/ 81 h 375"/>
              <a:gd name="T58" fmla="*/ 181 w 331"/>
              <a:gd name="T59" fmla="*/ 24 h 375"/>
              <a:gd name="T60" fmla="*/ 168 w 331"/>
              <a:gd name="T61" fmla="*/ 84 h 375"/>
              <a:gd name="T62" fmla="*/ 213 w 331"/>
              <a:gd name="T63" fmla="*/ 85 h 375"/>
              <a:gd name="T64" fmla="*/ 219 w 331"/>
              <a:gd name="T65" fmla="*/ 98 h 375"/>
              <a:gd name="T66" fmla="*/ 196 w 331"/>
              <a:gd name="T67" fmla="*/ 32 h 375"/>
              <a:gd name="T68" fmla="*/ 188 w 331"/>
              <a:gd name="T69" fmla="*/ 23 h 375"/>
              <a:gd name="T70" fmla="*/ 213 w 331"/>
              <a:gd name="T71" fmla="*/ 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375">
                <a:moveTo>
                  <a:pt x="322" y="306"/>
                </a:moveTo>
                <a:cubicBezTo>
                  <a:pt x="324" y="310"/>
                  <a:pt x="326" y="314"/>
                  <a:pt x="326" y="318"/>
                </a:cubicBezTo>
                <a:cubicBezTo>
                  <a:pt x="326" y="346"/>
                  <a:pt x="267" y="368"/>
                  <a:pt x="194" y="368"/>
                </a:cubicBezTo>
                <a:cubicBezTo>
                  <a:pt x="122" y="368"/>
                  <a:pt x="63" y="346"/>
                  <a:pt x="63" y="318"/>
                </a:cubicBezTo>
                <a:cubicBezTo>
                  <a:pt x="63" y="308"/>
                  <a:pt x="72" y="298"/>
                  <a:pt x="86" y="291"/>
                </a:cubicBezTo>
                <a:cubicBezTo>
                  <a:pt x="64" y="299"/>
                  <a:pt x="51" y="311"/>
                  <a:pt x="51" y="324"/>
                </a:cubicBezTo>
                <a:cubicBezTo>
                  <a:pt x="51" y="352"/>
                  <a:pt x="114" y="375"/>
                  <a:pt x="191" y="375"/>
                </a:cubicBezTo>
                <a:cubicBezTo>
                  <a:pt x="268" y="375"/>
                  <a:pt x="331" y="352"/>
                  <a:pt x="331" y="324"/>
                </a:cubicBezTo>
                <a:cubicBezTo>
                  <a:pt x="331" y="318"/>
                  <a:pt x="328" y="312"/>
                  <a:pt x="322" y="306"/>
                </a:cubicBezTo>
                <a:close/>
                <a:moveTo>
                  <a:pt x="116" y="289"/>
                </a:moveTo>
                <a:cubicBezTo>
                  <a:pt x="102" y="295"/>
                  <a:pt x="93" y="303"/>
                  <a:pt x="93" y="312"/>
                </a:cubicBezTo>
                <a:cubicBezTo>
                  <a:pt x="93" y="332"/>
                  <a:pt x="140" y="349"/>
                  <a:pt x="198" y="349"/>
                </a:cubicBezTo>
                <a:cubicBezTo>
                  <a:pt x="257" y="349"/>
                  <a:pt x="304" y="332"/>
                  <a:pt x="304" y="312"/>
                </a:cubicBezTo>
                <a:cubicBezTo>
                  <a:pt x="304" y="305"/>
                  <a:pt x="298" y="298"/>
                  <a:pt x="288" y="293"/>
                </a:cubicBezTo>
                <a:cubicBezTo>
                  <a:pt x="294" y="297"/>
                  <a:pt x="297" y="301"/>
                  <a:pt x="297" y="306"/>
                </a:cubicBezTo>
                <a:cubicBezTo>
                  <a:pt x="297" y="325"/>
                  <a:pt x="253" y="340"/>
                  <a:pt x="199" y="340"/>
                </a:cubicBezTo>
                <a:cubicBezTo>
                  <a:pt x="146" y="340"/>
                  <a:pt x="102" y="325"/>
                  <a:pt x="102" y="306"/>
                </a:cubicBezTo>
                <a:cubicBezTo>
                  <a:pt x="102" y="300"/>
                  <a:pt x="107" y="294"/>
                  <a:pt x="116" y="289"/>
                </a:cubicBezTo>
                <a:close/>
                <a:moveTo>
                  <a:pt x="66" y="231"/>
                </a:moveTo>
                <a:cubicBezTo>
                  <a:pt x="67" y="236"/>
                  <a:pt x="61" y="238"/>
                  <a:pt x="61" y="238"/>
                </a:cubicBezTo>
                <a:cubicBezTo>
                  <a:pt x="69" y="246"/>
                  <a:pt x="79" y="240"/>
                  <a:pt x="72" y="226"/>
                </a:cubicBezTo>
                <a:cubicBezTo>
                  <a:pt x="66" y="213"/>
                  <a:pt x="46" y="211"/>
                  <a:pt x="33" y="201"/>
                </a:cubicBezTo>
                <a:cubicBezTo>
                  <a:pt x="19" y="192"/>
                  <a:pt x="24" y="165"/>
                  <a:pt x="39" y="163"/>
                </a:cubicBezTo>
                <a:cubicBezTo>
                  <a:pt x="55" y="161"/>
                  <a:pt x="66" y="177"/>
                  <a:pt x="71" y="193"/>
                </a:cubicBezTo>
                <a:cubicBezTo>
                  <a:pt x="73" y="199"/>
                  <a:pt x="76" y="206"/>
                  <a:pt x="78" y="213"/>
                </a:cubicBezTo>
                <a:cubicBezTo>
                  <a:pt x="95" y="275"/>
                  <a:pt x="143" y="320"/>
                  <a:pt x="198" y="320"/>
                </a:cubicBezTo>
                <a:cubicBezTo>
                  <a:pt x="268" y="320"/>
                  <a:pt x="324" y="251"/>
                  <a:pt x="325" y="166"/>
                </a:cubicBezTo>
                <a:cubicBezTo>
                  <a:pt x="325" y="166"/>
                  <a:pt x="325" y="165"/>
                  <a:pt x="325" y="165"/>
                </a:cubicBezTo>
                <a:cubicBezTo>
                  <a:pt x="325" y="165"/>
                  <a:pt x="325" y="165"/>
                  <a:pt x="325" y="165"/>
                </a:cubicBezTo>
                <a:cubicBezTo>
                  <a:pt x="325" y="164"/>
                  <a:pt x="325" y="164"/>
                  <a:pt x="325" y="163"/>
                </a:cubicBezTo>
                <a:cubicBezTo>
                  <a:pt x="325" y="163"/>
                  <a:pt x="325" y="163"/>
                  <a:pt x="325" y="163"/>
                </a:cubicBezTo>
                <a:cubicBezTo>
                  <a:pt x="323" y="147"/>
                  <a:pt x="295" y="133"/>
                  <a:pt x="256" y="125"/>
                </a:cubicBezTo>
                <a:cubicBezTo>
                  <a:pt x="289" y="132"/>
                  <a:pt x="311" y="145"/>
                  <a:pt x="311" y="159"/>
                </a:cubicBezTo>
                <a:cubicBezTo>
                  <a:pt x="311" y="165"/>
                  <a:pt x="307" y="171"/>
                  <a:pt x="300" y="176"/>
                </a:cubicBezTo>
                <a:cubicBezTo>
                  <a:pt x="299" y="161"/>
                  <a:pt x="254" y="149"/>
                  <a:pt x="198" y="149"/>
                </a:cubicBezTo>
                <a:cubicBezTo>
                  <a:pt x="143" y="149"/>
                  <a:pt x="98" y="161"/>
                  <a:pt x="97" y="176"/>
                </a:cubicBezTo>
                <a:cubicBezTo>
                  <a:pt x="90" y="171"/>
                  <a:pt x="86" y="165"/>
                  <a:pt x="86" y="159"/>
                </a:cubicBezTo>
                <a:cubicBezTo>
                  <a:pt x="86" y="145"/>
                  <a:pt x="108" y="132"/>
                  <a:pt x="141" y="125"/>
                </a:cubicBezTo>
                <a:cubicBezTo>
                  <a:pt x="102" y="133"/>
                  <a:pt x="74" y="147"/>
                  <a:pt x="72" y="163"/>
                </a:cubicBezTo>
                <a:cubicBezTo>
                  <a:pt x="72" y="163"/>
                  <a:pt x="72" y="163"/>
                  <a:pt x="72" y="163"/>
                </a:cubicBezTo>
                <a:cubicBezTo>
                  <a:pt x="72" y="164"/>
                  <a:pt x="72" y="164"/>
                  <a:pt x="72" y="165"/>
                </a:cubicBezTo>
                <a:cubicBezTo>
                  <a:pt x="72" y="165"/>
                  <a:pt x="72" y="165"/>
                  <a:pt x="72" y="165"/>
                </a:cubicBezTo>
                <a:cubicBezTo>
                  <a:pt x="72" y="165"/>
                  <a:pt x="72" y="166"/>
                  <a:pt x="72" y="166"/>
                </a:cubicBezTo>
                <a:cubicBezTo>
                  <a:pt x="72" y="166"/>
                  <a:pt x="72" y="166"/>
                  <a:pt x="72" y="166"/>
                </a:cubicBezTo>
                <a:cubicBezTo>
                  <a:pt x="61" y="148"/>
                  <a:pt x="41" y="143"/>
                  <a:pt x="27" y="148"/>
                </a:cubicBezTo>
                <a:cubicBezTo>
                  <a:pt x="13" y="155"/>
                  <a:pt x="0" y="177"/>
                  <a:pt x="11" y="197"/>
                </a:cubicBezTo>
                <a:cubicBezTo>
                  <a:pt x="22" y="216"/>
                  <a:pt x="44" y="223"/>
                  <a:pt x="48" y="224"/>
                </a:cubicBezTo>
                <a:cubicBezTo>
                  <a:pt x="53" y="224"/>
                  <a:pt x="64" y="226"/>
                  <a:pt x="66" y="231"/>
                </a:cubicBezTo>
                <a:close/>
                <a:moveTo>
                  <a:pt x="198" y="210"/>
                </a:moveTo>
                <a:cubicBezTo>
                  <a:pt x="260" y="210"/>
                  <a:pt x="312" y="194"/>
                  <a:pt x="323" y="173"/>
                </a:cubicBezTo>
                <a:cubicBezTo>
                  <a:pt x="318" y="244"/>
                  <a:pt x="264" y="300"/>
                  <a:pt x="198" y="300"/>
                </a:cubicBezTo>
                <a:cubicBezTo>
                  <a:pt x="154" y="300"/>
                  <a:pt x="114" y="274"/>
                  <a:pt x="92" y="235"/>
                </a:cubicBezTo>
                <a:cubicBezTo>
                  <a:pt x="82" y="218"/>
                  <a:pt x="84" y="198"/>
                  <a:pt x="77" y="177"/>
                </a:cubicBezTo>
                <a:cubicBezTo>
                  <a:pt x="92" y="196"/>
                  <a:pt x="141" y="210"/>
                  <a:pt x="198" y="210"/>
                </a:cubicBezTo>
                <a:close/>
                <a:moveTo>
                  <a:pt x="182" y="108"/>
                </a:moveTo>
                <a:cubicBezTo>
                  <a:pt x="185" y="122"/>
                  <a:pt x="174" y="131"/>
                  <a:pt x="174" y="131"/>
                </a:cubicBezTo>
                <a:cubicBezTo>
                  <a:pt x="180" y="131"/>
                  <a:pt x="189" y="129"/>
                  <a:pt x="193" y="117"/>
                </a:cubicBezTo>
                <a:cubicBezTo>
                  <a:pt x="197" y="106"/>
                  <a:pt x="193" y="91"/>
                  <a:pt x="188" y="81"/>
                </a:cubicBezTo>
                <a:cubicBezTo>
                  <a:pt x="182" y="71"/>
                  <a:pt x="175" y="67"/>
                  <a:pt x="171" y="55"/>
                </a:cubicBezTo>
                <a:cubicBezTo>
                  <a:pt x="166" y="43"/>
                  <a:pt x="181" y="24"/>
                  <a:pt x="181" y="24"/>
                </a:cubicBezTo>
                <a:cubicBezTo>
                  <a:pt x="175" y="25"/>
                  <a:pt x="159" y="34"/>
                  <a:pt x="156" y="50"/>
                </a:cubicBezTo>
                <a:cubicBezTo>
                  <a:pt x="154" y="66"/>
                  <a:pt x="164" y="79"/>
                  <a:pt x="168" y="84"/>
                </a:cubicBezTo>
                <a:cubicBezTo>
                  <a:pt x="171" y="88"/>
                  <a:pt x="178" y="96"/>
                  <a:pt x="182" y="108"/>
                </a:cubicBezTo>
                <a:close/>
                <a:moveTo>
                  <a:pt x="213" y="85"/>
                </a:moveTo>
                <a:cubicBezTo>
                  <a:pt x="215" y="99"/>
                  <a:pt x="204" y="107"/>
                  <a:pt x="204" y="107"/>
                </a:cubicBezTo>
                <a:cubicBezTo>
                  <a:pt x="204" y="107"/>
                  <a:pt x="213" y="107"/>
                  <a:pt x="219" y="98"/>
                </a:cubicBezTo>
                <a:cubicBezTo>
                  <a:pt x="226" y="86"/>
                  <a:pt x="221" y="70"/>
                  <a:pt x="215" y="61"/>
                </a:cubicBezTo>
                <a:cubicBezTo>
                  <a:pt x="209" y="52"/>
                  <a:pt x="200" y="46"/>
                  <a:pt x="196" y="32"/>
                </a:cubicBezTo>
                <a:cubicBezTo>
                  <a:pt x="192" y="19"/>
                  <a:pt x="210" y="0"/>
                  <a:pt x="210" y="0"/>
                </a:cubicBezTo>
                <a:cubicBezTo>
                  <a:pt x="210" y="0"/>
                  <a:pt x="192" y="8"/>
                  <a:pt x="188" y="23"/>
                </a:cubicBezTo>
                <a:cubicBezTo>
                  <a:pt x="185" y="38"/>
                  <a:pt x="193" y="47"/>
                  <a:pt x="197" y="54"/>
                </a:cubicBezTo>
                <a:cubicBezTo>
                  <a:pt x="201" y="60"/>
                  <a:pt x="211" y="72"/>
                  <a:pt x="213" y="85"/>
                </a:cubicBezTo>
                <a:close/>
              </a:path>
            </a:pathLst>
          </a:custGeom>
          <a:gradFill flip="none" rotWithShape="1">
            <a:gsLst>
              <a:gs pos="21000">
                <a:schemeClr val="bg2"/>
              </a:gs>
              <a:gs pos="50000">
                <a:schemeClr val="bg2">
                  <a:lumMod val="60000"/>
                  <a:lumOff val="40000"/>
                </a:schemeClr>
              </a:gs>
              <a:gs pos="82000">
                <a:schemeClr val="bg2"/>
              </a:gs>
            </a:gsLst>
            <a:lin ang="0" scaled="1"/>
            <a:tileRect/>
          </a:gradFill>
          <a:ln>
            <a:noFill/>
          </a:ln>
        </p:spPr>
        <p:txBody>
          <a:bodyPr vert="horz" wrap="square" lIns="121920" tIns="60960" rIns="121920" bIns="60960" numCol="1" anchor="t" anchorCtr="0" compatLnSpc="1">
            <a:prstTxWarp prst="textNoShape">
              <a:avLst/>
            </a:prstTxWarp>
          </a:bodyPr>
          <a:lstStyle/>
          <a:p>
            <a:pPr algn="r"/>
            <a:endParaRPr lang="en-US" sz="2400">
              <a:solidFill>
                <a:prstClr val="white"/>
              </a:solidFill>
            </a:endParaRPr>
          </a:p>
        </p:txBody>
      </p:sp>
      <p:grpSp>
        <p:nvGrpSpPr>
          <p:cNvPr id="3" name="Group 2"/>
          <p:cNvGrpSpPr/>
          <p:nvPr/>
        </p:nvGrpSpPr>
        <p:grpSpPr>
          <a:xfrm>
            <a:off x="7721607" y="4887134"/>
            <a:ext cx="3251200" cy="1223876"/>
            <a:chOff x="5791200" y="3665348"/>
            <a:chExt cx="2438400" cy="917907"/>
          </a:xfrm>
        </p:grpSpPr>
        <p:sp>
          <p:nvSpPr>
            <p:cNvPr id="10" name="Rectangle 22"/>
            <p:cNvSpPr>
              <a:spLocks noChangeArrowheads="1"/>
            </p:cNvSpPr>
            <p:nvPr/>
          </p:nvSpPr>
          <p:spPr bwMode="auto">
            <a:xfrm>
              <a:off x="6145283" y="3867149"/>
              <a:ext cx="1780631"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lnSpc>
                  <a:spcPct val="85000"/>
                </a:lnSpc>
                <a:spcBef>
                  <a:spcPct val="0"/>
                </a:spcBef>
                <a:spcAft>
                  <a:spcPct val="0"/>
                </a:spcAft>
              </a:pPr>
              <a:r>
                <a:rPr lang="en-US" sz="3733" dirty="0">
                  <a:latin typeface="Lato Black" pitchFamily="34" charset="0"/>
                  <a:cs typeface="Arial" pitchFamily="34" charset="0"/>
                </a:rPr>
                <a:t>Lunch Break</a:t>
              </a:r>
              <a:endParaRPr lang="en-US" sz="1467" dirty="0">
                <a:latin typeface="Lato Black" pitchFamily="34" charset="0"/>
                <a:cs typeface="Arial" pitchFamily="34" charset="0"/>
              </a:endParaRPr>
            </a:p>
          </p:txBody>
        </p:sp>
        <p:sp>
          <p:nvSpPr>
            <p:cNvPr id="11" name="Rectangle 22"/>
            <p:cNvSpPr>
              <a:spLocks noChangeArrowheads="1"/>
            </p:cNvSpPr>
            <p:nvPr/>
          </p:nvSpPr>
          <p:spPr bwMode="auto">
            <a:xfrm>
              <a:off x="6378066" y="4257644"/>
              <a:ext cx="1315072" cy="153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1333" dirty="0">
                  <a:solidFill>
                    <a:prstClr val="white"/>
                  </a:solidFill>
                  <a:latin typeface="Lato" pitchFamily="34" charset="0"/>
                  <a:cs typeface="Arial" pitchFamily="34" charset="0"/>
                </a:rPr>
                <a:t>Come Back in 60 Minutes</a:t>
              </a: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7721598" y="4026001"/>
            <a:ext cx="3251200" cy="690846"/>
            <a:chOff x="5791200" y="3019501"/>
            <a:chExt cx="2438400" cy="518135"/>
          </a:xfrm>
        </p:grpSpPr>
        <p:sp>
          <p:nvSpPr>
            <p:cNvPr id="16" name="Rectangle 22"/>
            <p:cNvSpPr>
              <a:spLocks noChangeArrowheads="1"/>
            </p:cNvSpPr>
            <p:nvPr/>
          </p:nvSpPr>
          <p:spPr bwMode="auto">
            <a:xfrm>
              <a:off x="6316218" y="3092104"/>
              <a:ext cx="179284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3200" dirty="0">
                  <a:latin typeface="Lato Light" pitchFamily="34" charset="0"/>
                  <a:cs typeface="Arial" pitchFamily="34" charset="0"/>
                </a:rPr>
                <a:t>60:00 minutes</a:t>
              </a:r>
            </a:p>
          </p:txBody>
        </p:sp>
        <p:sp>
          <p:nvSpPr>
            <p:cNvPr id="7" name="Freeform 6"/>
            <p:cNvSpPr>
              <a:spLocks noEditPoints="1"/>
            </p:cNvSpPr>
            <p:nvPr/>
          </p:nvSpPr>
          <p:spPr bwMode="auto">
            <a:xfrm>
              <a:off x="5867400" y="3168828"/>
              <a:ext cx="233765" cy="233765"/>
            </a:xfrm>
            <a:custGeom>
              <a:avLst/>
              <a:gdLst>
                <a:gd name="T0" fmla="*/ 143 w 285"/>
                <a:gd name="T1" fmla="*/ 285 h 285"/>
                <a:gd name="T2" fmla="*/ 0 w 285"/>
                <a:gd name="T3" fmla="*/ 142 h 285"/>
                <a:gd name="T4" fmla="*/ 143 w 285"/>
                <a:gd name="T5" fmla="*/ 0 h 285"/>
                <a:gd name="T6" fmla="*/ 285 w 285"/>
                <a:gd name="T7" fmla="*/ 142 h 285"/>
                <a:gd name="T8" fmla="*/ 143 w 285"/>
                <a:gd name="T9" fmla="*/ 285 h 285"/>
                <a:gd name="T10" fmla="*/ 143 w 285"/>
                <a:gd name="T11" fmla="*/ 41 h 285"/>
                <a:gd name="T12" fmla="*/ 42 w 285"/>
                <a:gd name="T13" fmla="*/ 142 h 285"/>
                <a:gd name="T14" fmla="*/ 143 w 285"/>
                <a:gd name="T15" fmla="*/ 243 h 285"/>
                <a:gd name="T16" fmla="*/ 244 w 285"/>
                <a:gd name="T17" fmla="*/ 142 h 285"/>
                <a:gd name="T18" fmla="*/ 143 w 285"/>
                <a:gd name="T19" fmla="*/ 41 h 285"/>
                <a:gd name="T20" fmla="*/ 166 w 285"/>
                <a:gd name="T21" fmla="*/ 160 h 285"/>
                <a:gd name="T22" fmla="*/ 161 w 285"/>
                <a:gd name="T23" fmla="*/ 166 h 285"/>
                <a:gd name="T24" fmla="*/ 101 w 285"/>
                <a:gd name="T25" fmla="*/ 166 h 285"/>
                <a:gd name="T26" fmla="*/ 95 w 285"/>
                <a:gd name="T27" fmla="*/ 160 h 285"/>
                <a:gd name="T28" fmla="*/ 95 w 285"/>
                <a:gd name="T29" fmla="*/ 148 h 285"/>
                <a:gd name="T30" fmla="*/ 101 w 285"/>
                <a:gd name="T31" fmla="*/ 142 h 285"/>
                <a:gd name="T32" fmla="*/ 143 w 285"/>
                <a:gd name="T33" fmla="*/ 142 h 285"/>
                <a:gd name="T34" fmla="*/ 143 w 285"/>
                <a:gd name="T35" fmla="*/ 77 h 285"/>
                <a:gd name="T36" fmla="*/ 149 w 285"/>
                <a:gd name="T37" fmla="*/ 71 h 285"/>
                <a:gd name="T38" fmla="*/ 161 w 285"/>
                <a:gd name="T39" fmla="*/ 71 h 285"/>
                <a:gd name="T40" fmla="*/ 166 w 285"/>
                <a:gd name="T41" fmla="*/ 77 h 285"/>
                <a:gd name="T42" fmla="*/ 166 w 285"/>
                <a:gd name="T43" fmla="*/ 16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85">
                  <a:moveTo>
                    <a:pt x="143" y="285"/>
                  </a:moveTo>
                  <a:cubicBezTo>
                    <a:pt x="64" y="285"/>
                    <a:pt x="0" y="221"/>
                    <a:pt x="0" y="142"/>
                  </a:cubicBezTo>
                  <a:cubicBezTo>
                    <a:pt x="0" y="64"/>
                    <a:pt x="64" y="0"/>
                    <a:pt x="143" y="0"/>
                  </a:cubicBezTo>
                  <a:cubicBezTo>
                    <a:pt x="221" y="0"/>
                    <a:pt x="285" y="64"/>
                    <a:pt x="285" y="142"/>
                  </a:cubicBezTo>
                  <a:cubicBezTo>
                    <a:pt x="285" y="221"/>
                    <a:pt x="221" y="285"/>
                    <a:pt x="143" y="285"/>
                  </a:cubicBezTo>
                  <a:close/>
                  <a:moveTo>
                    <a:pt x="143" y="41"/>
                  </a:moveTo>
                  <a:cubicBezTo>
                    <a:pt x="87" y="41"/>
                    <a:pt x="42" y="87"/>
                    <a:pt x="42" y="142"/>
                  </a:cubicBezTo>
                  <a:cubicBezTo>
                    <a:pt x="42" y="198"/>
                    <a:pt x="87" y="243"/>
                    <a:pt x="143" y="243"/>
                  </a:cubicBezTo>
                  <a:cubicBezTo>
                    <a:pt x="198" y="243"/>
                    <a:pt x="244" y="198"/>
                    <a:pt x="244" y="142"/>
                  </a:cubicBezTo>
                  <a:cubicBezTo>
                    <a:pt x="244" y="87"/>
                    <a:pt x="198" y="41"/>
                    <a:pt x="143" y="41"/>
                  </a:cubicBezTo>
                  <a:close/>
                  <a:moveTo>
                    <a:pt x="166" y="160"/>
                  </a:moveTo>
                  <a:cubicBezTo>
                    <a:pt x="166" y="164"/>
                    <a:pt x="164" y="166"/>
                    <a:pt x="161" y="166"/>
                  </a:cubicBezTo>
                  <a:cubicBezTo>
                    <a:pt x="101" y="166"/>
                    <a:pt x="101" y="166"/>
                    <a:pt x="101" y="166"/>
                  </a:cubicBezTo>
                  <a:cubicBezTo>
                    <a:pt x="98" y="166"/>
                    <a:pt x="95" y="164"/>
                    <a:pt x="95" y="160"/>
                  </a:cubicBezTo>
                  <a:cubicBezTo>
                    <a:pt x="95" y="148"/>
                    <a:pt x="95" y="148"/>
                    <a:pt x="95" y="148"/>
                  </a:cubicBezTo>
                  <a:cubicBezTo>
                    <a:pt x="95" y="145"/>
                    <a:pt x="98" y="142"/>
                    <a:pt x="101" y="142"/>
                  </a:cubicBezTo>
                  <a:cubicBezTo>
                    <a:pt x="143" y="142"/>
                    <a:pt x="143" y="142"/>
                    <a:pt x="143" y="142"/>
                  </a:cubicBezTo>
                  <a:cubicBezTo>
                    <a:pt x="143" y="77"/>
                    <a:pt x="143" y="77"/>
                    <a:pt x="143" y="77"/>
                  </a:cubicBezTo>
                  <a:cubicBezTo>
                    <a:pt x="143" y="74"/>
                    <a:pt x="145" y="71"/>
                    <a:pt x="149" y="71"/>
                  </a:cubicBezTo>
                  <a:cubicBezTo>
                    <a:pt x="161" y="71"/>
                    <a:pt x="161" y="71"/>
                    <a:pt x="161" y="71"/>
                  </a:cubicBezTo>
                  <a:cubicBezTo>
                    <a:pt x="164" y="71"/>
                    <a:pt x="166" y="74"/>
                    <a:pt x="166" y="77"/>
                  </a:cubicBezTo>
                  <a:lnTo>
                    <a:pt x="166" y="160"/>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p:nvPr/>
          </p:nvSpPr>
          <p:spPr>
            <a:xfrm>
              <a:off x="5791200" y="3019501"/>
              <a:ext cx="2438400" cy="5181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16724155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B62EC-51F1-5B47-8B2D-873D2B64B5BD}"/>
              </a:ext>
            </a:extLst>
          </p:cNvPr>
          <p:cNvPicPr>
            <a:picLocks noChangeAspect="1"/>
          </p:cNvPicPr>
          <p:nvPr/>
        </p:nvPicPr>
        <p:blipFill>
          <a:blip r:embed="rId3"/>
          <a:stretch>
            <a:fillRect/>
          </a:stretch>
        </p:blipFill>
        <p:spPr>
          <a:xfrm>
            <a:off x="1174750" y="1447800"/>
            <a:ext cx="9842500" cy="3962400"/>
          </a:xfrm>
          <a:prstGeom prst="rect">
            <a:avLst/>
          </a:prstGeom>
        </p:spPr>
      </p:pic>
    </p:spTree>
    <p:extLst>
      <p:ext uri="{BB962C8B-B14F-4D97-AF65-F5344CB8AC3E}">
        <p14:creationId xmlns:p14="http://schemas.microsoft.com/office/powerpoint/2010/main" val="13432423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nvPr>
        </p:nvGraphicFramePr>
        <p:xfrm>
          <a:off x="2021008" y="957037"/>
          <a:ext cx="8099365" cy="48772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377871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nvPr>
        </p:nvGraphicFramePr>
        <p:xfrm>
          <a:off x="1836930" y="1067466"/>
          <a:ext cx="8449111" cy="47483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004477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85168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knowledge work is alike</a:t>
            </a:r>
          </a:p>
        </p:txBody>
      </p:sp>
    </p:spTree>
    <p:extLst>
      <p:ext uri="{BB962C8B-B14F-4D97-AF65-F5344CB8AC3E}">
        <p14:creationId xmlns:p14="http://schemas.microsoft.com/office/powerpoint/2010/main" val="325038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890" y="1905001"/>
            <a:ext cx="9532489" cy="3013774"/>
          </a:xfrm>
        </p:spPr>
        <p:txBody>
          <a:bodyPr vert="horz" wrap="square" lIns="91440" tIns="45720" rIns="91440" bIns="45720" rtlCol="0" anchor="t">
            <a:spAutoFit/>
          </a:bodyPr>
          <a:lstStyle/>
          <a:p>
            <a:pPr algn="ctr"/>
            <a:r>
              <a:rPr lang="en-US" sz="4400" b="0" cap="none" dirty="0">
                <a:latin typeface="Arial" charset="0"/>
              </a:rPr>
              <a:t>We can’t control the Waves of Uncertainty, but we can learn How to Surf!</a:t>
            </a:r>
            <a:endParaRPr lang="bg-BG" sz="4400" b="0" cap="none" dirty="0">
              <a:latin typeface="Arial" charset="0"/>
            </a:endParaRPr>
          </a:p>
        </p:txBody>
      </p:sp>
    </p:spTree>
    <p:extLst>
      <p:ext uri="{BB962C8B-B14F-4D97-AF65-F5344CB8AC3E}">
        <p14:creationId xmlns:p14="http://schemas.microsoft.com/office/powerpoint/2010/main" val="2909275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4572" y="1606702"/>
            <a:ext cx="10164928" cy="3612998"/>
          </a:xfrm>
          <a:prstGeom prst="rect">
            <a:avLst/>
          </a:prstGeom>
        </p:spPr>
      </p:pic>
      <p:sp>
        <p:nvSpPr>
          <p:cNvPr id="3" name="Title 2"/>
          <p:cNvSpPr>
            <a:spLocks noGrp="1"/>
          </p:cNvSpPr>
          <p:nvPr>
            <p:ph type="title"/>
          </p:nvPr>
        </p:nvSpPr>
        <p:spPr/>
        <p:txBody>
          <a:bodyPr>
            <a:normAutofit fontScale="90000"/>
          </a:bodyPr>
          <a:lstStyle/>
          <a:p>
            <a:r>
              <a:rPr lang="en-GB" dirty="0"/>
              <a:t>Negotiate meaning between Client and Capability contexts</a:t>
            </a:r>
            <a:endParaRPr lang="bg-BG" dirty="0"/>
          </a:p>
        </p:txBody>
      </p:sp>
    </p:spTree>
    <p:extLst>
      <p:ext uri="{BB962C8B-B14F-4D97-AF65-F5344CB8AC3E}">
        <p14:creationId xmlns:p14="http://schemas.microsoft.com/office/powerpoint/2010/main" val="18156663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3"/>
          <p:cNvGrpSpPr/>
          <p:nvPr/>
        </p:nvGrpSpPr>
        <p:grpSpPr>
          <a:xfrm>
            <a:off x="1595609" y="1076315"/>
            <a:ext cx="8172505" cy="4763652"/>
            <a:chOff x="361895" y="762000"/>
            <a:chExt cx="8172505" cy="5334001"/>
          </a:xfrm>
        </p:grpSpPr>
        <p:cxnSp>
          <p:nvCxnSpPr>
            <p:cNvPr id="9" name="Straight Arrow Connector 8"/>
            <p:cNvCxnSpPr/>
            <p:nvPr/>
          </p:nvCxnSpPr>
          <p:spPr>
            <a:xfrm flipV="1">
              <a:off x="838200" y="762000"/>
              <a:ext cx="0" cy="5334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38200" y="6096000"/>
              <a:ext cx="7696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211127" y="3094688"/>
              <a:ext cx="1546153" cy="400110"/>
            </a:xfrm>
            <a:prstGeom prst="rect">
              <a:avLst/>
            </a:prstGeom>
            <a:noFill/>
          </p:spPr>
          <p:txBody>
            <a:bodyPr wrap="none" rtlCol="0">
              <a:spAutoFit/>
            </a:bodyPr>
            <a:lstStyle/>
            <a:p>
              <a:r>
                <a:rPr lang="en-US" sz="2000" dirty="0"/>
                <a:t>Value chain</a:t>
              </a:r>
            </a:p>
          </p:txBody>
        </p:sp>
        <p:sp>
          <p:nvSpPr>
            <p:cNvPr id="12" name="TextBox 11"/>
            <p:cNvSpPr txBox="1"/>
            <p:nvPr/>
          </p:nvSpPr>
          <p:spPr>
            <a:xfrm rot="16200000">
              <a:off x="253719" y="1003469"/>
              <a:ext cx="714741" cy="307777"/>
            </a:xfrm>
            <a:prstGeom prst="rect">
              <a:avLst/>
            </a:prstGeom>
            <a:noFill/>
          </p:spPr>
          <p:txBody>
            <a:bodyPr wrap="none" rtlCol="0">
              <a:spAutoFit/>
            </a:bodyPr>
            <a:lstStyle/>
            <a:p>
              <a:r>
                <a:rPr lang="en-US" sz="1400" i="1" dirty="0"/>
                <a:t>visible</a:t>
              </a:r>
              <a:endParaRPr lang="en-US" i="1" dirty="0"/>
            </a:p>
          </p:txBody>
        </p:sp>
        <p:sp>
          <p:nvSpPr>
            <p:cNvPr id="13" name="TextBox 12"/>
            <p:cNvSpPr txBox="1"/>
            <p:nvPr/>
          </p:nvSpPr>
          <p:spPr>
            <a:xfrm rot="16200000">
              <a:off x="180054" y="5412623"/>
              <a:ext cx="862070" cy="307777"/>
            </a:xfrm>
            <a:prstGeom prst="rect">
              <a:avLst/>
            </a:prstGeom>
            <a:noFill/>
          </p:spPr>
          <p:txBody>
            <a:bodyPr wrap="none" rtlCol="0">
              <a:spAutoFit/>
            </a:bodyPr>
            <a:lstStyle/>
            <a:p>
              <a:r>
                <a:rPr lang="en-US" sz="1400" i="1" dirty="0"/>
                <a:t>invisible</a:t>
              </a:r>
              <a:endParaRPr lang="en-US" i="1" dirty="0"/>
            </a:p>
          </p:txBody>
        </p:sp>
        <p:cxnSp>
          <p:nvCxnSpPr>
            <p:cNvPr id="14" name="Straight Connector 13"/>
            <p:cNvCxnSpPr/>
            <p:nvPr/>
          </p:nvCxnSpPr>
          <p:spPr>
            <a:xfrm flipH="1" flipV="1">
              <a:off x="3083106" y="882312"/>
              <a:ext cx="16399" cy="52136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038954" y="882312"/>
              <a:ext cx="37551" cy="5137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9474799" y="5840711"/>
            <a:ext cx="1014761" cy="246221"/>
          </a:xfrm>
          <a:prstGeom prst="rect">
            <a:avLst/>
          </a:prstGeom>
          <a:noFill/>
        </p:spPr>
        <p:txBody>
          <a:bodyPr wrap="square" rtlCol="0">
            <a:spAutoFit/>
          </a:bodyPr>
          <a:lstStyle/>
          <a:p>
            <a:r>
              <a:rPr lang="en-US" sz="1000" dirty="0"/>
              <a:t>Evolution</a:t>
            </a:r>
          </a:p>
        </p:txBody>
      </p:sp>
      <p:sp>
        <p:nvSpPr>
          <p:cNvPr id="5" name="TextBox 4"/>
          <p:cNvSpPr txBox="1"/>
          <p:nvPr/>
        </p:nvSpPr>
        <p:spPr>
          <a:xfrm>
            <a:off x="2148114" y="5820965"/>
            <a:ext cx="807850" cy="307777"/>
          </a:xfrm>
          <a:prstGeom prst="rect">
            <a:avLst/>
          </a:prstGeom>
          <a:noFill/>
        </p:spPr>
        <p:txBody>
          <a:bodyPr wrap="none" rtlCol="0">
            <a:spAutoFit/>
          </a:bodyPr>
          <a:lstStyle/>
          <a:p>
            <a:r>
              <a:rPr lang="en-US" sz="1400" i="1" dirty="0"/>
              <a:t>Complex</a:t>
            </a:r>
          </a:p>
        </p:txBody>
      </p:sp>
      <p:sp>
        <p:nvSpPr>
          <p:cNvPr id="6" name="TextBox 5"/>
          <p:cNvSpPr txBox="1"/>
          <p:nvPr/>
        </p:nvSpPr>
        <p:spPr>
          <a:xfrm>
            <a:off x="5567417" y="5840710"/>
            <a:ext cx="1093889" cy="307777"/>
          </a:xfrm>
          <a:prstGeom prst="rect">
            <a:avLst/>
          </a:prstGeom>
          <a:noFill/>
        </p:spPr>
        <p:txBody>
          <a:bodyPr wrap="none" rtlCol="0">
            <a:spAutoFit/>
          </a:bodyPr>
          <a:lstStyle/>
          <a:p>
            <a:r>
              <a:rPr lang="en-US" sz="1400" i="1" dirty="0"/>
              <a:t>Complicated</a:t>
            </a:r>
          </a:p>
        </p:txBody>
      </p:sp>
      <p:sp>
        <p:nvSpPr>
          <p:cNvPr id="8" name="TextBox 7"/>
          <p:cNvSpPr txBox="1"/>
          <p:nvPr/>
        </p:nvSpPr>
        <p:spPr>
          <a:xfrm>
            <a:off x="7939314" y="5800601"/>
            <a:ext cx="770660" cy="307777"/>
          </a:xfrm>
          <a:prstGeom prst="rect">
            <a:avLst/>
          </a:prstGeom>
          <a:noFill/>
        </p:spPr>
        <p:txBody>
          <a:bodyPr wrap="none" rtlCol="0">
            <a:spAutoFit/>
          </a:bodyPr>
          <a:lstStyle/>
          <a:p>
            <a:r>
              <a:rPr lang="en-US" sz="1400" i="1" dirty="0"/>
              <a:t>Obvious</a:t>
            </a:r>
          </a:p>
        </p:txBody>
      </p:sp>
      <p:cxnSp>
        <p:nvCxnSpPr>
          <p:cNvPr id="21" name="Straight Connector 20"/>
          <p:cNvCxnSpPr/>
          <p:nvPr/>
        </p:nvCxnSpPr>
        <p:spPr>
          <a:xfrm>
            <a:off x="2071914" y="2090236"/>
            <a:ext cx="761434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71914" y="3316524"/>
            <a:ext cx="761434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71914" y="4586240"/>
            <a:ext cx="761434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243996" y="5839855"/>
            <a:ext cx="351378" cy="461665"/>
          </a:xfrm>
          <a:prstGeom prst="rect">
            <a:avLst/>
          </a:prstGeom>
          <a:noFill/>
        </p:spPr>
        <p:txBody>
          <a:bodyPr wrap="none" rtlCol="0">
            <a:spAutoFit/>
          </a:bodyPr>
          <a:lstStyle/>
          <a:p>
            <a:r>
              <a:rPr lang="en-US" sz="2400" dirty="0"/>
              <a:t>C</a:t>
            </a:r>
            <a:endParaRPr lang="bg-BG" sz="2400" dirty="0"/>
          </a:p>
        </p:txBody>
      </p:sp>
      <p:sp>
        <p:nvSpPr>
          <p:cNvPr id="40" name="TextBox 39"/>
          <p:cNvSpPr txBox="1"/>
          <p:nvPr/>
        </p:nvSpPr>
        <p:spPr>
          <a:xfrm>
            <a:off x="6585966" y="5820965"/>
            <a:ext cx="362600" cy="461665"/>
          </a:xfrm>
          <a:prstGeom prst="rect">
            <a:avLst/>
          </a:prstGeom>
          <a:noFill/>
        </p:spPr>
        <p:txBody>
          <a:bodyPr wrap="none" rtlCol="0">
            <a:spAutoFit/>
          </a:bodyPr>
          <a:lstStyle/>
          <a:p>
            <a:r>
              <a:rPr lang="en-US" sz="2400" dirty="0"/>
              <a:t>A</a:t>
            </a:r>
            <a:endParaRPr lang="bg-BG" sz="2400" dirty="0"/>
          </a:p>
        </p:txBody>
      </p:sp>
      <p:sp>
        <p:nvSpPr>
          <p:cNvPr id="41" name="TextBox 40"/>
          <p:cNvSpPr txBox="1"/>
          <p:nvPr/>
        </p:nvSpPr>
        <p:spPr>
          <a:xfrm>
            <a:off x="8870979" y="5840858"/>
            <a:ext cx="388248" cy="461665"/>
          </a:xfrm>
          <a:prstGeom prst="rect">
            <a:avLst/>
          </a:prstGeom>
          <a:noFill/>
        </p:spPr>
        <p:txBody>
          <a:bodyPr wrap="none" rtlCol="0">
            <a:spAutoFit/>
          </a:bodyPr>
          <a:lstStyle/>
          <a:p>
            <a:r>
              <a:rPr lang="bg-BG" sz="2400" dirty="0"/>
              <a:t>О</a:t>
            </a:r>
          </a:p>
        </p:txBody>
      </p:sp>
      <p:cxnSp>
        <p:nvCxnSpPr>
          <p:cNvPr id="42" name="Straight Connector 41"/>
          <p:cNvCxnSpPr>
            <a:stCxn id="56" idx="2"/>
          </p:cNvCxnSpPr>
          <p:nvPr/>
        </p:nvCxnSpPr>
        <p:spPr>
          <a:xfrm flipH="1" flipV="1">
            <a:off x="3589242" y="1109851"/>
            <a:ext cx="144682" cy="1052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3589242" y="1109851"/>
            <a:ext cx="17272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316442" y="1109851"/>
            <a:ext cx="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316442" y="1109851"/>
            <a:ext cx="17272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738842" y="1109851"/>
            <a:ext cx="20320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466042" y="1109851"/>
            <a:ext cx="3048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027642" y="2481451"/>
            <a:ext cx="711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8466042" y="2481451"/>
            <a:ext cx="5334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61" idx="1"/>
          </p:cNvCxnSpPr>
          <p:nvPr/>
        </p:nvCxnSpPr>
        <p:spPr>
          <a:xfrm flipV="1">
            <a:off x="7601853" y="2481451"/>
            <a:ext cx="864189"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8" idx="1"/>
            <a:endCxn id="61" idx="1"/>
          </p:cNvCxnSpPr>
          <p:nvPr/>
        </p:nvCxnSpPr>
        <p:spPr>
          <a:xfrm flipV="1">
            <a:off x="6637242" y="3548251"/>
            <a:ext cx="964611" cy="1931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341842" y="2786251"/>
            <a:ext cx="68580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316442" y="2100451"/>
            <a:ext cx="25400" cy="2209800"/>
          </a:xfrm>
          <a:prstGeom prst="line">
            <a:avLst/>
          </a:prstGeom>
        </p:spPr>
        <p:style>
          <a:lnRef idx="1">
            <a:schemeClr val="accent1"/>
          </a:lnRef>
          <a:fillRef idx="0">
            <a:schemeClr val="accent1"/>
          </a:fillRef>
          <a:effectRef idx="0">
            <a:schemeClr val="accent1"/>
          </a:effectRef>
          <a:fontRef idx="minor">
            <a:schemeClr val="tx1"/>
          </a:fontRef>
        </p:style>
      </p:cxnSp>
      <p:sp>
        <p:nvSpPr>
          <p:cNvPr id="54" name="Arc 53"/>
          <p:cNvSpPr/>
          <p:nvPr/>
        </p:nvSpPr>
        <p:spPr>
          <a:xfrm>
            <a:off x="8389842" y="2405251"/>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Capability</a:t>
            </a:r>
          </a:p>
        </p:txBody>
      </p:sp>
      <p:sp>
        <p:nvSpPr>
          <p:cNvPr id="55" name="Arc 54"/>
          <p:cNvSpPr/>
          <p:nvPr/>
        </p:nvSpPr>
        <p:spPr>
          <a:xfrm>
            <a:off x="5240242" y="2162480"/>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Capability</a:t>
            </a:r>
          </a:p>
        </p:txBody>
      </p:sp>
      <p:sp>
        <p:nvSpPr>
          <p:cNvPr id="56" name="Arc 55"/>
          <p:cNvSpPr/>
          <p:nvPr/>
        </p:nvSpPr>
        <p:spPr>
          <a:xfrm>
            <a:off x="3658018" y="2162480"/>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Capability</a:t>
            </a:r>
          </a:p>
        </p:txBody>
      </p:sp>
      <p:sp>
        <p:nvSpPr>
          <p:cNvPr id="57" name="Arc 56"/>
          <p:cNvSpPr/>
          <p:nvPr/>
        </p:nvSpPr>
        <p:spPr>
          <a:xfrm>
            <a:off x="6662642" y="2405251"/>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Capability</a:t>
            </a:r>
          </a:p>
        </p:txBody>
      </p:sp>
      <p:sp>
        <p:nvSpPr>
          <p:cNvPr id="58" name="Arc 57"/>
          <p:cNvSpPr/>
          <p:nvPr/>
        </p:nvSpPr>
        <p:spPr>
          <a:xfrm>
            <a:off x="6561042" y="5403630"/>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Technology</a:t>
            </a:r>
          </a:p>
        </p:txBody>
      </p:sp>
      <p:sp>
        <p:nvSpPr>
          <p:cNvPr id="59" name="Arc 58"/>
          <p:cNvSpPr/>
          <p:nvPr/>
        </p:nvSpPr>
        <p:spPr>
          <a:xfrm>
            <a:off x="5265642" y="4234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Technology</a:t>
            </a:r>
          </a:p>
        </p:txBody>
      </p:sp>
      <p:sp>
        <p:nvSpPr>
          <p:cNvPr id="60" name="Arc 59"/>
          <p:cNvSpPr/>
          <p:nvPr/>
        </p:nvSpPr>
        <p:spPr>
          <a:xfrm>
            <a:off x="8923242" y="3472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Technology</a:t>
            </a:r>
          </a:p>
        </p:txBody>
      </p:sp>
      <p:sp>
        <p:nvSpPr>
          <p:cNvPr id="61" name="Arc 60"/>
          <p:cNvSpPr/>
          <p:nvPr/>
        </p:nvSpPr>
        <p:spPr>
          <a:xfrm>
            <a:off x="7525653" y="3472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Technology</a:t>
            </a:r>
          </a:p>
        </p:txBody>
      </p:sp>
      <p:sp>
        <p:nvSpPr>
          <p:cNvPr id="62" name="Arc 61"/>
          <p:cNvSpPr/>
          <p:nvPr/>
        </p:nvSpPr>
        <p:spPr>
          <a:xfrm>
            <a:off x="5951442" y="2710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Technology</a:t>
            </a:r>
          </a:p>
        </p:txBody>
      </p:sp>
      <p:cxnSp>
        <p:nvCxnSpPr>
          <p:cNvPr id="63" name="Straight Connector 62"/>
          <p:cNvCxnSpPr/>
          <p:nvPr/>
        </p:nvCxnSpPr>
        <p:spPr>
          <a:xfrm flipH="1">
            <a:off x="5316442" y="640983"/>
            <a:ext cx="1935241"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229963" y="640983"/>
            <a:ext cx="86479"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589242" y="640983"/>
            <a:ext cx="1640721"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043642" y="640983"/>
            <a:ext cx="208041"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251683" y="640983"/>
            <a:ext cx="1519159" cy="468868"/>
          </a:xfrm>
          <a:prstGeom prst="line">
            <a:avLst/>
          </a:prstGeom>
        </p:spPr>
        <p:style>
          <a:lnRef idx="1">
            <a:schemeClr val="accent1"/>
          </a:lnRef>
          <a:fillRef idx="0">
            <a:schemeClr val="accent1"/>
          </a:fillRef>
          <a:effectRef idx="0">
            <a:schemeClr val="accent1"/>
          </a:effectRef>
          <a:fontRef idx="minor">
            <a:schemeClr val="tx1"/>
          </a:fontRef>
        </p:style>
      </p:cxnSp>
      <p:sp>
        <p:nvSpPr>
          <p:cNvPr id="68" name="Arc 67"/>
          <p:cNvSpPr/>
          <p:nvPr/>
        </p:nvSpPr>
        <p:spPr>
          <a:xfrm>
            <a:off x="86946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Service</a:t>
            </a:r>
          </a:p>
        </p:txBody>
      </p:sp>
      <p:sp>
        <p:nvSpPr>
          <p:cNvPr id="69" name="Arc 68"/>
          <p:cNvSpPr/>
          <p:nvPr/>
        </p:nvSpPr>
        <p:spPr>
          <a:xfrm>
            <a:off x="52402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Service</a:t>
            </a:r>
          </a:p>
        </p:txBody>
      </p:sp>
      <p:sp>
        <p:nvSpPr>
          <p:cNvPr id="70" name="Arc 69"/>
          <p:cNvSpPr/>
          <p:nvPr/>
        </p:nvSpPr>
        <p:spPr>
          <a:xfrm>
            <a:off x="35130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Service</a:t>
            </a:r>
          </a:p>
        </p:txBody>
      </p:sp>
      <p:sp>
        <p:nvSpPr>
          <p:cNvPr id="71" name="Arc 70"/>
          <p:cNvSpPr/>
          <p:nvPr/>
        </p:nvSpPr>
        <p:spPr>
          <a:xfrm>
            <a:off x="69674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Service</a:t>
            </a:r>
          </a:p>
        </p:txBody>
      </p:sp>
      <p:sp>
        <p:nvSpPr>
          <p:cNvPr id="72" name="TextBox 71"/>
          <p:cNvSpPr txBox="1"/>
          <p:nvPr/>
        </p:nvSpPr>
        <p:spPr>
          <a:xfrm>
            <a:off x="6525362" y="271651"/>
            <a:ext cx="1093761" cy="369332"/>
          </a:xfrm>
          <a:prstGeom prst="rect">
            <a:avLst/>
          </a:prstGeom>
          <a:noFill/>
        </p:spPr>
        <p:txBody>
          <a:bodyPr wrap="none" rtlCol="0">
            <a:spAutoFit/>
          </a:bodyPr>
          <a:lstStyle/>
          <a:p>
            <a:r>
              <a:rPr lang="en-US"/>
              <a:t>Customer</a:t>
            </a:r>
            <a:endParaRPr lang="en-US" dirty="0"/>
          </a:p>
        </p:txBody>
      </p:sp>
      <p:sp>
        <p:nvSpPr>
          <p:cNvPr id="73" name="TextBox 72"/>
          <p:cNvSpPr txBox="1"/>
          <p:nvPr/>
        </p:nvSpPr>
        <p:spPr>
          <a:xfrm>
            <a:off x="4503642" y="271651"/>
            <a:ext cx="1093761" cy="369332"/>
          </a:xfrm>
          <a:prstGeom prst="rect">
            <a:avLst/>
          </a:prstGeom>
          <a:noFill/>
        </p:spPr>
        <p:txBody>
          <a:bodyPr wrap="none" rtlCol="0">
            <a:spAutoFit/>
          </a:bodyPr>
          <a:lstStyle/>
          <a:p>
            <a:r>
              <a:rPr lang="en-US" dirty="0"/>
              <a:t>Customer</a:t>
            </a:r>
          </a:p>
        </p:txBody>
      </p:sp>
      <p:grpSp>
        <p:nvGrpSpPr>
          <p:cNvPr id="74" name="Group 73"/>
          <p:cNvGrpSpPr/>
          <p:nvPr/>
        </p:nvGrpSpPr>
        <p:grpSpPr>
          <a:xfrm>
            <a:off x="2635844" y="4798611"/>
            <a:ext cx="1326730" cy="859904"/>
            <a:chOff x="1691680" y="3721224"/>
            <a:chExt cx="1326730" cy="859904"/>
          </a:xfrm>
        </p:grpSpPr>
        <p:sp>
          <p:nvSpPr>
            <p:cNvPr id="75" name="TextBox 74"/>
            <p:cNvSpPr txBox="1"/>
            <p:nvPr/>
          </p:nvSpPr>
          <p:spPr>
            <a:xfrm>
              <a:off x="1763688" y="3797424"/>
              <a:ext cx="564578" cy="246221"/>
            </a:xfrm>
            <a:prstGeom prst="rect">
              <a:avLst/>
            </a:prstGeom>
            <a:noFill/>
          </p:spPr>
          <p:txBody>
            <a:bodyPr wrap="none" rtlCol="0">
              <a:spAutoFit/>
            </a:bodyPr>
            <a:lstStyle/>
            <a:p>
              <a:r>
                <a:rPr lang="en-US" sz="1000" b="1" dirty="0">
                  <a:solidFill>
                    <a:srgbClr val="C00000"/>
                  </a:solidFill>
                </a:rPr>
                <a:t>Service</a:t>
              </a:r>
              <a:endParaRPr lang="bg-BG" sz="1000" b="1" dirty="0">
                <a:solidFill>
                  <a:srgbClr val="C00000"/>
                </a:solidFill>
              </a:endParaRPr>
            </a:p>
          </p:txBody>
        </p:sp>
        <p:sp>
          <p:nvSpPr>
            <p:cNvPr id="76" name="TextBox 75"/>
            <p:cNvSpPr txBox="1"/>
            <p:nvPr/>
          </p:nvSpPr>
          <p:spPr>
            <a:xfrm>
              <a:off x="1759731" y="4028508"/>
              <a:ext cx="716863" cy="246221"/>
            </a:xfrm>
            <a:prstGeom prst="rect">
              <a:avLst/>
            </a:prstGeom>
            <a:noFill/>
          </p:spPr>
          <p:txBody>
            <a:bodyPr wrap="none" rtlCol="0">
              <a:spAutoFit/>
            </a:bodyPr>
            <a:lstStyle/>
            <a:p>
              <a:r>
                <a:rPr lang="en-US" sz="1000" b="1" dirty="0">
                  <a:solidFill>
                    <a:schemeClr val="tx2">
                      <a:lumMod val="50000"/>
                    </a:schemeClr>
                  </a:solidFill>
                </a:rPr>
                <a:t>Capability</a:t>
              </a:r>
              <a:endParaRPr lang="bg-BG" sz="1000" b="1" dirty="0">
                <a:solidFill>
                  <a:schemeClr val="tx2">
                    <a:lumMod val="50000"/>
                  </a:schemeClr>
                </a:solidFill>
              </a:endParaRPr>
            </a:p>
          </p:txBody>
        </p:sp>
        <p:sp>
          <p:nvSpPr>
            <p:cNvPr id="77" name="TextBox 76"/>
            <p:cNvSpPr txBox="1"/>
            <p:nvPr/>
          </p:nvSpPr>
          <p:spPr>
            <a:xfrm>
              <a:off x="1763688" y="4304129"/>
              <a:ext cx="795411" cy="246221"/>
            </a:xfrm>
            <a:prstGeom prst="rect">
              <a:avLst/>
            </a:prstGeom>
            <a:noFill/>
          </p:spPr>
          <p:txBody>
            <a:bodyPr wrap="none" rtlCol="0">
              <a:spAutoFit/>
            </a:bodyPr>
            <a:lstStyle/>
            <a:p>
              <a:r>
                <a:rPr lang="en-US" sz="1000" b="1" dirty="0">
                  <a:solidFill>
                    <a:srgbClr val="75D100"/>
                  </a:solidFill>
                </a:rPr>
                <a:t>Technology</a:t>
              </a:r>
              <a:endParaRPr lang="bg-BG" sz="1000" b="1" dirty="0">
                <a:solidFill>
                  <a:srgbClr val="75D100"/>
                </a:solidFill>
              </a:endParaRPr>
            </a:p>
          </p:txBody>
        </p:sp>
        <p:sp>
          <p:nvSpPr>
            <p:cNvPr id="78" name="Rounded Rectangle 77"/>
            <p:cNvSpPr/>
            <p:nvPr/>
          </p:nvSpPr>
          <p:spPr>
            <a:xfrm>
              <a:off x="1691680" y="3721224"/>
              <a:ext cx="1326730" cy="859904"/>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sp>
        <p:nvSpPr>
          <p:cNvPr id="18" name="TextBox 17"/>
          <p:cNvSpPr txBox="1"/>
          <p:nvPr/>
        </p:nvSpPr>
        <p:spPr>
          <a:xfrm>
            <a:off x="9872025" y="848985"/>
            <a:ext cx="1417824" cy="369332"/>
          </a:xfrm>
          <a:prstGeom prst="rect">
            <a:avLst/>
          </a:prstGeom>
          <a:noFill/>
        </p:spPr>
        <p:txBody>
          <a:bodyPr wrap="none" rtlCol="0">
            <a:spAutoFit/>
          </a:bodyPr>
          <a:lstStyle/>
          <a:p>
            <a:r>
              <a:rPr lang="en-US" dirty="0"/>
              <a:t>Services map</a:t>
            </a:r>
            <a:endParaRPr lang="bg-BG" dirty="0"/>
          </a:p>
        </p:txBody>
      </p:sp>
      <p:sp>
        <p:nvSpPr>
          <p:cNvPr id="19" name="TextBox 18"/>
          <p:cNvSpPr txBox="1"/>
          <p:nvPr/>
        </p:nvSpPr>
        <p:spPr>
          <a:xfrm>
            <a:off x="9827758" y="1248856"/>
            <a:ext cx="2021027" cy="830997"/>
          </a:xfrm>
          <a:prstGeom prst="rect">
            <a:avLst/>
          </a:prstGeom>
          <a:noFill/>
        </p:spPr>
        <p:txBody>
          <a:bodyPr wrap="square" rtlCol="0">
            <a:spAutoFit/>
          </a:bodyPr>
          <a:lstStyle/>
          <a:p>
            <a:r>
              <a:rPr lang="en-US" sz="1200" dirty="0"/>
              <a:t>Not all of the components are visible to the client. That’s why we shall classify only these which are.</a:t>
            </a:r>
            <a:endParaRPr lang="bg-BG" sz="1200" dirty="0"/>
          </a:p>
        </p:txBody>
      </p:sp>
    </p:spTree>
    <p:extLst>
      <p:ext uri="{BB962C8B-B14F-4D97-AF65-F5344CB8AC3E}">
        <p14:creationId xmlns:p14="http://schemas.microsoft.com/office/powerpoint/2010/main" val="10460801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3759276" y="429604"/>
              <a:ext cx="1693974" cy="369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Classification</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endParaRPr lang="en-US" sz="1333" dirty="0">
                <a:latin typeface="Lato" pitchFamily="34" charset="0"/>
              </a:endParaRPr>
            </a:p>
          </p:txBody>
        </p:sp>
      </p:grpSp>
      <p:sp>
        <p:nvSpPr>
          <p:cNvPr id="73" name="Rectangle 72"/>
          <p:cNvSpPr/>
          <p:nvPr/>
        </p:nvSpPr>
        <p:spPr>
          <a:xfrm>
            <a:off x="5447638" y="135885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Lato" pitchFamily="34" charset="0"/>
            </a:endParaRPr>
          </a:p>
        </p:txBody>
      </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35531"/>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60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17074"/>
          </a:xfrm>
          <a:prstGeom prst="rect">
            <a:avLst/>
          </a:prstGeom>
          <a:noFill/>
        </p:spPr>
        <p:txBody>
          <a:bodyPr wrap="square" rtlCol="0">
            <a:spAutoFit/>
          </a:bodyPr>
          <a:lstStyle/>
          <a:p>
            <a:pPr>
              <a:lnSpc>
                <a:spcPct val="120000"/>
              </a:lnSpc>
            </a:pPr>
            <a:r>
              <a:rPr lang="en-US" sz="1333" dirty="0">
                <a:latin typeface="Lato" pitchFamily="34" charset="0"/>
              </a:rPr>
              <a:t>Hands on.</a:t>
            </a:r>
          </a:p>
        </p:txBody>
      </p:sp>
      <p:sp>
        <p:nvSpPr>
          <p:cNvPr id="181" name="TextBox 180"/>
          <p:cNvSpPr txBox="1"/>
          <p:nvPr/>
        </p:nvSpPr>
        <p:spPr>
          <a:xfrm>
            <a:off x="7010401" y="1864235"/>
            <a:ext cx="3735932" cy="822854"/>
          </a:xfrm>
          <a:prstGeom prst="rect">
            <a:avLst/>
          </a:prstGeom>
          <a:noFill/>
        </p:spPr>
        <p:txBody>
          <a:bodyPr wrap="square" rtlCol="0">
            <a:spAutoFit/>
          </a:bodyPr>
          <a:lstStyle/>
          <a:p>
            <a:r>
              <a:rPr lang="en-US" sz="1867" dirty="0">
                <a:solidFill>
                  <a:prstClr val="white"/>
                </a:solidFill>
                <a:latin typeface="Lato Black" pitchFamily="34" charset="0"/>
              </a:rPr>
              <a:t>Contextualization</a:t>
            </a:r>
          </a:p>
          <a:p>
            <a:pPr>
              <a:lnSpc>
                <a:spcPct val="120000"/>
              </a:lnSpc>
            </a:pPr>
            <a:endParaRPr lang="en-US" sz="1200" dirty="0">
              <a:solidFill>
                <a:prstClr val="white"/>
              </a:solidFill>
              <a:latin typeface="Lato" pitchFamily="34" charset="0"/>
            </a:endParaRPr>
          </a:p>
          <a:p>
            <a:pPr>
              <a:lnSpc>
                <a:spcPct val="120000"/>
              </a:lnSpc>
            </a:pPr>
            <a:r>
              <a:rPr lang="en-US" sz="1200" dirty="0">
                <a:solidFill>
                  <a:prstClr val="white"/>
                </a:solidFill>
                <a:latin typeface="Lato" pitchFamily="34" charset="0"/>
              </a:rPr>
              <a:t>.</a:t>
            </a: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a:latin typeface="Lato Black" pitchFamily="34" charset="0"/>
              </a:rPr>
              <a:t>Categorization</a:t>
            </a:r>
          </a:p>
          <a:p>
            <a:pPr>
              <a:lnSpc>
                <a:spcPct val="90000"/>
              </a:lnSpc>
            </a:pPr>
            <a:r>
              <a:rPr lang="en-US" sz="1333" dirty="0"/>
              <a:t>.</a:t>
            </a:r>
          </a:p>
        </p:txBody>
      </p:sp>
    </p:spTree>
    <p:extLst>
      <p:ext uri="{BB962C8B-B14F-4D97-AF65-F5344CB8AC3E}">
        <p14:creationId xmlns:p14="http://schemas.microsoft.com/office/powerpoint/2010/main" val="873542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55"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300" fill="hold"/>
                                        <p:tgtEl>
                                          <p:spTgt spid="73"/>
                                        </p:tgtEl>
                                        <p:attrNameLst>
                                          <p:attrName>ppt_w</p:attrName>
                                        </p:attrNameLst>
                                      </p:cBhvr>
                                      <p:tavLst>
                                        <p:tav tm="0">
                                          <p:val>
                                            <p:strVal val="#ppt_w*0.70"/>
                                          </p:val>
                                        </p:tav>
                                        <p:tav tm="100000">
                                          <p:val>
                                            <p:strVal val="#ppt_w"/>
                                          </p:val>
                                        </p:tav>
                                      </p:tavLst>
                                    </p:anim>
                                    <p:anim calcmode="lin" valueType="num">
                                      <p:cBhvr>
                                        <p:cTn id="14" dur="300" fill="hold"/>
                                        <p:tgtEl>
                                          <p:spTgt spid="73"/>
                                        </p:tgtEl>
                                        <p:attrNameLst>
                                          <p:attrName>ppt_h</p:attrName>
                                        </p:attrNameLst>
                                      </p:cBhvr>
                                      <p:tavLst>
                                        <p:tav tm="0">
                                          <p:val>
                                            <p:strVal val="#ppt_h"/>
                                          </p:val>
                                        </p:tav>
                                        <p:tav tm="100000">
                                          <p:val>
                                            <p:strVal val="#ppt_h"/>
                                          </p:val>
                                        </p:tav>
                                      </p:tavLst>
                                    </p:anim>
                                    <p:animEffect transition="in" filter="fade">
                                      <p:cBhvr>
                                        <p:cTn id="15" dur="3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1"/>
                                        </p:tgtEl>
                                        <p:attrNameLst>
                                          <p:attrName>style.visibility</p:attrName>
                                        </p:attrNameLst>
                                      </p:cBhvr>
                                      <p:to>
                                        <p:strVal val="visible"/>
                                      </p:to>
                                    </p:set>
                                    <p:anim calcmode="lin" valueType="num">
                                      <p:cBhvr additive="base">
                                        <p:cTn id="72" dur="500" fill="hold"/>
                                        <p:tgtEl>
                                          <p:spTgt spid="181"/>
                                        </p:tgtEl>
                                        <p:attrNameLst>
                                          <p:attrName>ppt_x</p:attrName>
                                        </p:attrNameLst>
                                      </p:cBhvr>
                                      <p:tavLst>
                                        <p:tav tm="0">
                                          <p:val>
                                            <p:strVal val="#ppt_x"/>
                                          </p:val>
                                        </p:tav>
                                        <p:tav tm="100000">
                                          <p:val>
                                            <p:strVal val="#ppt_x"/>
                                          </p:val>
                                        </p:tav>
                                      </p:tavLst>
                                    </p:anim>
                                    <p:anim calcmode="lin" valueType="num">
                                      <p:cBhvr additive="base">
                                        <p:cTn id="73" dur="500" fill="hold"/>
                                        <p:tgtEl>
                                          <p:spTgt spid="18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2"/>
                                        </p:tgtEl>
                                        <p:attrNameLst>
                                          <p:attrName>style.visibility</p:attrName>
                                        </p:attrNameLst>
                                      </p:cBhvr>
                                      <p:to>
                                        <p:strVal val="visible"/>
                                      </p:to>
                                    </p:set>
                                    <p:anim calcmode="lin" valueType="num">
                                      <p:cBhvr additive="base">
                                        <p:cTn id="76" dur="500" fill="hold"/>
                                        <p:tgtEl>
                                          <p:spTgt spid="182"/>
                                        </p:tgtEl>
                                        <p:attrNameLst>
                                          <p:attrName>ppt_x</p:attrName>
                                        </p:attrNameLst>
                                      </p:cBhvr>
                                      <p:tavLst>
                                        <p:tav tm="0">
                                          <p:val>
                                            <p:strVal val="#ppt_x"/>
                                          </p:val>
                                        </p:tav>
                                        <p:tav tm="100000">
                                          <p:val>
                                            <p:strVal val="#ppt_x"/>
                                          </p:val>
                                        </p:tav>
                                      </p:tavLst>
                                    </p:anim>
                                    <p:anim calcmode="lin" valueType="num">
                                      <p:cBhvr additive="base">
                                        <p:cTn id="77" dur="500" fill="hold"/>
                                        <p:tgtEl>
                                          <p:spTgt spid="18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ppt_x"/>
                                          </p:val>
                                        </p:tav>
                                        <p:tav tm="100000">
                                          <p:val>
                                            <p:strVal val="#ppt_x"/>
                                          </p:val>
                                        </p:tav>
                                      </p:tavLst>
                                    </p:anim>
                                    <p:anim calcmode="lin" valueType="num">
                                      <p:cBhvr additive="base">
                                        <p:cTn id="81" dur="500" fill="hold"/>
                                        <p:tgtEl>
                                          <p:spTgt spid="16"/>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 calcmode="lin" valueType="num">
                                      <p:cBhvr additive="base">
                                        <p:cTn id="84" dur="500" fill="hold"/>
                                        <p:tgtEl>
                                          <p:spTgt spid="4"/>
                                        </p:tgtEl>
                                        <p:attrNameLst>
                                          <p:attrName>ppt_x</p:attrName>
                                        </p:attrNameLst>
                                      </p:cBhvr>
                                      <p:tavLst>
                                        <p:tav tm="0">
                                          <p:val>
                                            <p:strVal val="#ppt_x"/>
                                          </p:val>
                                        </p:tav>
                                        <p:tav tm="100000">
                                          <p:val>
                                            <p:strVal val="#ppt_x"/>
                                          </p:val>
                                        </p:tav>
                                      </p:tavLst>
                                    </p:anim>
                                    <p:anim calcmode="lin" valueType="num">
                                      <p:cBhvr additive="base">
                                        <p:cTn id="85" dur="500" fill="hold"/>
                                        <p:tgtEl>
                                          <p:spTgt spid="4"/>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fill="hold"/>
                                        <p:tgtEl>
                                          <p:spTgt spid="22"/>
                                        </p:tgtEl>
                                        <p:attrNameLst>
                                          <p:attrName>ppt_x</p:attrName>
                                        </p:attrNameLst>
                                      </p:cBhvr>
                                      <p:tavLst>
                                        <p:tav tm="0">
                                          <p:val>
                                            <p:strVal val="#ppt_x"/>
                                          </p:val>
                                        </p:tav>
                                        <p:tav tm="100000">
                                          <p:val>
                                            <p:strVal val="#ppt_x"/>
                                          </p:val>
                                        </p:tav>
                                      </p:tavLst>
                                    </p:anim>
                                    <p:anim calcmode="lin" valueType="num">
                                      <p:cBhvr additive="base">
                                        <p:cTn id="8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p:cTn id="94" dur="500" fill="hold"/>
                                        <p:tgtEl>
                                          <p:spTgt spid="28"/>
                                        </p:tgtEl>
                                        <p:attrNameLst>
                                          <p:attrName>ppt_w</p:attrName>
                                        </p:attrNameLst>
                                      </p:cBhvr>
                                      <p:tavLst>
                                        <p:tav tm="0">
                                          <p:val>
                                            <p:fltVal val="0"/>
                                          </p:val>
                                        </p:tav>
                                        <p:tav tm="100000">
                                          <p:val>
                                            <p:strVal val="#ppt_w"/>
                                          </p:val>
                                        </p:tav>
                                      </p:tavLst>
                                    </p:anim>
                                    <p:anim calcmode="lin" valueType="num">
                                      <p:cBhvr>
                                        <p:cTn id="95" dur="500" fill="hold"/>
                                        <p:tgtEl>
                                          <p:spTgt spid="28"/>
                                        </p:tgtEl>
                                        <p:attrNameLst>
                                          <p:attrName>ppt_h</p:attrName>
                                        </p:attrNameLst>
                                      </p:cBhvr>
                                      <p:tavLst>
                                        <p:tav tm="0">
                                          <p:val>
                                            <p:fltVal val="0"/>
                                          </p:val>
                                        </p:tav>
                                        <p:tav tm="100000">
                                          <p:val>
                                            <p:strVal val="#ppt_h"/>
                                          </p:val>
                                        </p:tav>
                                      </p:tavLst>
                                    </p:anim>
                                    <p:animEffect transition="in" filter="fade">
                                      <p:cBhvr>
                                        <p:cTn id="96" dur="500"/>
                                        <p:tgtEl>
                                          <p:spTgt spid="28"/>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79"/>
                                        </p:tgtEl>
                                        <p:attrNameLst>
                                          <p:attrName>style.visibility</p:attrName>
                                        </p:attrNameLst>
                                      </p:cBhvr>
                                      <p:to>
                                        <p:strVal val="visible"/>
                                      </p:to>
                                    </p:set>
                                    <p:animEffect transition="in" filter="fade">
                                      <p:cBhvr>
                                        <p:cTn id="100" dur="500"/>
                                        <p:tgtEl>
                                          <p:spTgt spid="179"/>
                                        </p:tgtEl>
                                      </p:cBhvr>
                                    </p:animEffect>
                                  </p:childTnLst>
                                </p:cTn>
                              </p:par>
                            </p:childTnLst>
                          </p:cTn>
                        </p:par>
                        <p:par>
                          <p:cTn id="101" fill="hold">
                            <p:stCondLst>
                              <p:cond delay="1000"/>
                            </p:stCondLst>
                            <p:childTnLst>
                              <p:par>
                                <p:cTn id="102" presetID="22" presetClass="entr" presetSubtype="1" fill="hold" grpId="0" nodeType="afterEffect">
                                  <p:stCondLst>
                                    <p:cond delay="0"/>
                                  </p:stCondLst>
                                  <p:childTnLst>
                                    <p:set>
                                      <p:cBhvr>
                                        <p:cTn id="103" dur="1" fill="hold">
                                          <p:stCondLst>
                                            <p:cond delay="0"/>
                                          </p:stCondLst>
                                        </p:cTn>
                                        <p:tgtEl>
                                          <p:spTgt spid="180"/>
                                        </p:tgtEl>
                                        <p:attrNameLst>
                                          <p:attrName>style.visibility</p:attrName>
                                        </p:attrNameLst>
                                      </p:cBhvr>
                                      <p:to>
                                        <p:strVal val="visible"/>
                                      </p:to>
                                    </p:set>
                                    <p:animEffect transition="in" filter="wipe(up)">
                                      <p:cBhvr>
                                        <p:cTn id="104"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Contextualization</a:t>
            </a:r>
            <a:endParaRPr lang="bg-BG" sz="5400" dirty="0"/>
          </a:p>
        </p:txBody>
      </p:sp>
      <p:sp>
        <p:nvSpPr>
          <p:cNvPr id="3" name="Text Placeholder 2"/>
          <p:cNvSpPr>
            <a:spLocks noGrp="1"/>
          </p:cNvSpPr>
          <p:nvPr>
            <p:ph type="body" idx="1"/>
          </p:nvPr>
        </p:nvSpPr>
        <p:spPr/>
        <p:txBody>
          <a:bodyPr/>
          <a:lstStyle/>
          <a:p>
            <a:r>
              <a:rPr lang="en-US" dirty="0"/>
              <a:t>Classification</a:t>
            </a:r>
          </a:p>
        </p:txBody>
      </p:sp>
    </p:spTree>
    <p:extLst>
      <p:ext uri="{BB962C8B-B14F-4D97-AF65-F5344CB8AC3E}">
        <p14:creationId xmlns:p14="http://schemas.microsoft.com/office/powerpoint/2010/main" val="30548746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687716"/>
            <a:ext cx="11353721" cy="5078313"/>
          </a:xfrm>
        </p:spPr>
        <p:txBody>
          <a:bodyPr/>
          <a:lstStyle/>
          <a:p>
            <a:pPr marL="0" lvl="0" indent="0" defTabSz="914400">
              <a:spcBef>
                <a:spcPts val="0"/>
              </a:spcBef>
              <a:buNone/>
            </a:pPr>
            <a:r>
              <a:rPr lang="en-US" sz="5400" dirty="0"/>
              <a:t>The value of the contextualized </a:t>
            </a:r>
            <a:r>
              <a:rPr lang="en-US" dirty="0"/>
              <a:t>options</a:t>
            </a:r>
            <a:r>
              <a:rPr lang="en-US" sz="5400" dirty="0"/>
              <a:t> is that it provides a unique </a:t>
            </a:r>
            <a:r>
              <a:rPr lang="en-US" sz="5400" b="1" dirty="0"/>
              <a:t>shared language</a:t>
            </a:r>
            <a:r>
              <a:rPr lang="en-US" sz="5400" dirty="0"/>
              <a:t> which reflects the context which the Client and the Capability can use to discuss perspectives and possible actions.</a:t>
            </a:r>
            <a:endParaRPr lang="bg-BG" sz="5400" dirty="0"/>
          </a:p>
        </p:txBody>
      </p:sp>
    </p:spTree>
    <p:extLst>
      <p:ext uri="{BB962C8B-B14F-4D97-AF65-F5344CB8AC3E}">
        <p14:creationId xmlns:p14="http://schemas.microsoft.com/office/powerpoint/2010/main" val="8599976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Capability context</a:t>
            </a:r>
            <a:endParaRPr lang="bg-BG" dirty="0"/>
          </a:p>
        </p:txBody>
      </p:sp>
      <p:sp>
        <p:nvSpPr>
          <p:cNvPr id="3" name="Content Placeholder 2"/>
          <p:cNvSpPr>
            <a:spLocks noGrp="1"/>
          </p:cNvSpPr>
          <p:nvPr>
            <p:ph idx="1"/>
          </p:nvPr>
        </p:nvSpPr>
        <p:spPr/>
        <p:txBody>
          <a:bodyPr>
            <a:normAutofit lnSpcReduction="10000"/>
          </a:bodyPr>
          <a:lstStyle/>
          <a:p>
            <a:r>
              <a:rPr lang="en-US" dirty="0"/>
              <a:t>We have all the knowledge and skills required to do the job. We do it all the time. There is only one way to do it.(Obvious)</a:t>
            </a:r>
          </a:p>
          <a:p>
            <a:r>
              <a:rPr lang="en-US" dirty="0"/>
              <a:t>We have the knowledge and skills required to select from the few alternatives how to do the job. As experts we’ll research and analyze the alternatives because someone somewhere has done it before. (Complicated)</a:t>
            </a:r>
          </a:p>
          <a:p>
            <a:r>
              <a:rPr lang="en-US" dirty="0"/>
              <a:t>We have none of the knowledge and skills required to do the job. We haven’t done it before and we’ll need to explore alternatives and build knowledge. (Complex)</a:t>
            </a:r>
          </a:p>
          <a:p>
            <a:endParaRPr lang="bg-BG" dirty="0"/>
          </a:p>
          <a:p>
            <a:endParaRPr lang="bg-BG" dirty="0"/>
          </a:p>
        </p:txBody>
      </p:sp>
    </p:spTree>
    <p:extLst>
      <p:ext uri="{BB962C8B-B14F-4D97-AF65-F5344CB8AC3E}">
        <p14:creationId xmlns:p14="http://schemas.microsoft.com/office/powerpoint/2010/main" val="16034531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Metaphors for Complex</a:t>
            </a:r>
          </a:p>
        </p:txBody>
      </p:sp>
      <p:sp>
        <p:nvSpPr>
          <p:cNvPr id="3" name="Content Placeholder 2"/>
          <p:cNvSpPr>
            <a:spLocks noGrp="1"/>
          </p:cNvSpPr>
          <p:nvPr>
            <p:ph idx="1"/>
          </p:nvPr>
        </p:nvSpPr>
        <p:spPr/>
        <p:txBody>
          <a:bodyPr/>
          <a:lstStyle/>
          <a:p>
            <a:r>
              <a:rPr lang="en-US" dirty="0"/>
              <a:t>Can of Worms</a:t>
            </a:r>
          </a:p>
          <a:p>
            <a:pPr lvl="1"/>
            <a:r>
              <a:rPr lang="en-US" dirty="0"/>
              <a:t>Difficult to contained once opened</a:t>
            </a:r>
          </a:p>
          <a:p>
            <a:r>
              <a:rPr lang="en-US" dirty="0"/>
              <a:t>Rabbit Hole</a:t>
            </a:r>
          </a:p>
          <a:p>
            <a:pPr lvl="1"/>
            <a:r>
              <a:rPr lang="en-US" dirty="0"/>
              <a:t>A deep dark place that leads nowhere</a:t>
            </a:r>
          </a:p>
          <a:p>
            <a:r>
              <a:rPr lang="en-US" dirty="0"/>
              <a:t>Wild Goose Chase</a:t>
            </a:r>
          </a:p>
          <a:p>
            <a:pPr lvl="1"/>
            <a:r>
              <a:rPr lang="en-US" dirty="0"/>
              <a:t>A pointless waste of time and energy, a futile attempt to control or organize a class of entities which are inherently uncontrollable</a:t>
            </a:r>
          </a:p>
        </p:txBody>
      </p:sp>
    </p:spTree>
    <p:extLst>
      <p:ext uri="{BB962C8B-B14F-4D97-AF65-F5344CB8AC3E}">
        <p14:creationId xmlns:p14="http://schemas.microsoft.com/office/powerpoint/2010/main" val="21025965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884345" y="1586615"/>
            <a:ext cx="623327" cy="5331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 name="Hexagon 2"/>
          <p:cNvSpPr/>
          <p:nvPr/>
        </p:nvSpPr>
        <p:spPr>
          <a:xfrm>
            <a:off x="5160786" y="1076577"/>
            <a:ext cx="611031" cy="48176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 name="Hexagon 3"/>
          <p:cNvSpPr/>
          <p:nvPr/>
        </p:nvSpPr>
        <p:spPr>
          <a:xfrm>
            <a:off x="2111785" y="3141554"/>
            <a:ext cx="581303" cy="5883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Hexagon 4"/>
          <p:cNvSpPr/>
          <p:nvPr/>
        </p:nvSpPr>
        <p:spPr>
          <a:xfrm>
            <a:off x="2840181" y="2826327"/>
            <a:ext cx="665019"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Hexagon 5"/>
          <p:cNvSpPr/>
          <p:nvPr/>
        </p:nvSpPr>
        <p:spPr>
          <a:xfrm>
            <a:off x="4987077" y="2527953"/>
            <a:ext cx="649924" cy="5264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Hexagon 6"/>
          <p:cNvSpPr/>
          <p:nvPr/>
        </p:nvSpPr>
        <p:spPr>
          <a:xfrm>
            <a:off x="3574473" y="3491345"/>
            <a:ext cx="677569" cy="47705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6248400" y="449487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9" name="Hexagon 8"/>
          <p:cNvSpPr/>
          <p:nvPr/>
        </p:nvSpPr>
        <p:spPr>
          <a:xfrm>
            <a:off x="4987637" y="3671454"/>
            <a:ext cx="614108" cy="4987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Hexagon 9"/>
          <p:cNvSpPr/>
          <p:nvPr/>
        </p:nvSpPr>
        <p:spPr>
          <a:xfrm>
            <a:off x="6780348" y="3525899"/>
            <a:ext cx="616527" cy="4814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Hexagon 10"/>
          <p:cNvSpPr/>
          <p:nvPr/>
        </p:nvSpPr>
        <p:spPr>
          <a:xfrm>
            <a:off x="3830511" y="917307"/>
            <a:ext cx="581487" cy="5220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Hexagon 11"/>
          <p:cNvSpPr/>
          <p:nvPr/>
        </p:nvSpPr>
        <p:spPr>
          <a:xfrm>
            <a:off x="7092142" y="4795866"/>
            <a:ext cx="667260" cy="4134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a:t>
            </a:r>
          </a:p>
        </p:txBody>
      </p:sp>
      <p:sp>
        <p:nvSpPr>
          <p:cNvPr id="13" name="Hexagon 12"/>
          <p:cNvSpPr/>
          <p:nvPr/>
        </p:nvSpPr>
        <p:spPr>
          <a:xfrm>
            <a:off x="7895787" y="4273203"/>
            <a:ext cx="592379"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14" name="Hexagon 13"/>
          <p:cNvSpPr/>
          <p:nvPr/>
        </p:nvSpPr>
        <p:spPr>
          <a:xfrm>
            <a:off x="7633402" y="2555174"/>
            <a:ext cx="607440" cy="5245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Hexagon 14"/>
          <p:cNvSpPr/>
          <p:nvPr/>
        </p:nvSpPr>
        <p:spPr>
          <a:xfrm>
            <a:off x="8921023" y="2184585"/>
            <a:ext cx="67390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6" name="Hexagon 15"/>
          <p:cNvSpPr/>
          <p:nvPr/>
        </p:nvSpPr>
        <p:spPr>
          <a:xfrm>
            <a:off x="6356249" y="851434"/>
            <a:ext cx="627942" cy="5409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923330"/>
          </a:xfrm>
          <a:prstGeom prst="rect">
            <a:avLst/>
          </a:prstGeom>
          <a:noFill/>
        </p:spPr>
        <p:txBody>
          <a:bodyPr wrap="square" rtlCol="0">
            <a:spAutoFit/>
          </a:bodyPr>
          <a:lstStyle/>
          <a:p>
            <a:r>
              <a:rPr lang="en-US"/>
              <a:t>We have all the knowledge and skills required to do the job </a:t>
            </a:r>
          </a:p>
        </p:txBody>
      </p:sp>
      <p:sp>
        <p:nvSpPr>
          <p:cNvPr id="24" name="TextBox 23"/>
          <p:cNvSpPr txBox="1"/>
          <p:nvPr/>
        </p:nvSpPr>
        <p:spPr>
          <a:xfrm>
            <a:off x="4603822" y="86215"/>
            <a:ext cx="2992583" cy="923330"/>
          </a:xfrm>
          <a:prstGeom prst="rect">
            <a:avLst/>
          </a:prstGeom>
          <a:noFill/>
        </p:spPr>
        <p:txBody>
          <a:bodyPr wrap="square" rtlCol="0">
            <a:spAutoFit/>
          </a:bodyPr>
          <a:lstStyle/>
          <a:p>
            <a:r>
              <a:rPr lang="en-US" dirty="0"/>
              <a:t>We have some of the knowledge and skills required to do the job </a:t>
            </a:r>
          </a:p>
        </p:txBody>
      </p:sp>
      <p:sp>
        <p:nvSpPr>
          <p:cNvPr id="25" name="TextBox 24"/>
          <p:cNvSpPr txBox="1"/>
          <p:nvPr/>
        </p:nvSpPr>
        <p:spPr>
          <a:xfrm>
            <a:off x="1493084" y="5332243"/>
            <a:ext cx="2369128" cy="923330"/>
          </a:xfrm>
          <a:prstGeom prst="rect">
            <a:avLst/>
          </a:prstGeom>
          <a:noFill/>
        </p:spPr>
        <p:txBody>
          <a:bodyPr wrap="square" rtlCol="0">
            <a:spAutoFit/>
          </a:bodyPr>
          <a:lstStyle/>
          <a:p>
            <a:r>
              <a:rPr lang="en-US" dirty="0"/>
              <a:t>We have none of the knowledge and skills required to do the job </a:t>
            </a:r>
          </a:p>
        </p:txBody>
      </p:sp>
    </p:spTree>
    <p:extLst>
      <p:ext uri="{BB962C8B-B14F-4D97-AF65-F5344CB8AC3E}">
        <p14:creationId xmlns:p14="http://schemas.microsoft.com/office/powerpoint/2010/main" val="285766806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884345" y="1586615"/>
            <a:ext cx="623327" cy="5331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 name="Hexagon 2"/>
          <p:cNvSpPr/>
          <p:nvPr/>
        </p:nvSpPr>
        <p:spPr>
          <a:xfrm>
            <a:off x="5160786" y="1076577"/>
            <a:ext cx="611031" cy="48176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 name="Hexagon 3"/>
          <p:cNvSpPr/>
          <p:nvPr/>
        </p:nvSpPr>
        <p:spPr>
          <a:xfrm>
            <a:off x="2111785" y="3141554"/>
            <a:ext cx="581303" cy="5883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Hexagon 4"/>
          <p:cNvSpPr/>
          <p:nvPr/>
        </p:nvSpPr>
        <p:spPr>
          <a:xfrm>
            <a:off x="2840181" y="2826327"/>
            <a:ext cx="665019"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Hexagon 5"/>
          <p:cNvSpPr/>
          <p:nvPr/>
        </p:nvSpPr>
        <p:spPr>
          <a:xfrm>
            <a:off x="4987077" y="2527953"/>
            <a:ext cx="649924" cy="5264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Hexagon 6"/>
          <p:cNvSpPr/>
          <p:nvPr/>
        </p:nvSpPr>
        <p:spPr>
          <a:xfrm>
            <a:off x="3574473" y="3491345"/>
            <a:ext cx="677569" cy="47705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6248400" y="449487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9" name="Hexagon 8"/>
          <p:cNvSpPr/>
          <p:nvPr/>
        </p:nvSpPr>
        <p:spPr>
          <a:xfrm>
            <a:off x="4987637" y="3671454"/>
            <a:ext cx="614108" cy="4987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Hexagon 9"/>
          <p:cNvSpPr/>
          <p:nvPr/>
        </p:nvSpPr>
        <p:spPr>
          <a:xfrm>
            <a:off x="6780348" y="3525899"/>
            <a:ext cx="616527" cy="4814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Hexagon 10"/>
          <p:cNvSpPr/>
          <p:nvPr/>
        </p:nvSpPr>
        <p:spPr>
          <a:xfrm>
            <a:off x="3830511" y="917307"/>
            <a:ext cx="581487" cy="5220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Hexagon 11"/>
          <p:cNvSpPr/>
          <p:nvPr/>
        </p:nvSpPr>
        <p:spPr>
          <a:xfrm>
            <a:off x="7092142" y="4795866"/>
            <a:ext cx="667260" cy="4134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a:t>
            </a:r>
          </a:p>
        </p:txBody>
      </p:sp>
      <p:sp>
        <p:nvSpPr>
          <p:cNvPr id="13" name="Hexagon 12"/>
          <p:cNvSpPr/>
          <p:nvPr/>
        </p:nvSpPr>
        <p:spPr>
          <a:xfrm>
            <a:off x="7895787" y="4273203"/>
            <a:ext cx="592379"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14" name="Hexagon 13"/>
          <p:cNvSpPr/>
          <p:nvPr/>
        </p:nvSpPr>
        <p:spPr>
          <a:xfrm>
            <a:off x="7633402" y="2555174"/>
            <a:ext cx="607440" cy="5245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Hexagon 14"/>
          <p:cNvSpPr/>
          <p:nvPr/>
        </p:nvSpPr>
        <p:spPr>
          <a:xfrm>
            <a:off x="8921023" y="2184585"/>
            <a:ext cx="67390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6" name="Hexagon 15"/>
          <p:cNvSpPr/>
          <p:nvPr/>
        </p:nvSpPr>
        <p:spPr>
          <a:xfrm>
            <a:off x="6356249" y="851434"/>
            <a:ext cx="627942" cy="5409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21" name="Freeform 20"/>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923330"/>
          </a:xfrm>
          <a:prstGeom prst="rect">
            <a:avLst/>
          </a:prstGeom>
          <a:noFill/>
        </p:spPr>
        <p:txBody>
          <a:bodyPr wrap="square" rtlCol="0">
            <a:spAutoFit/>
          </a:bodyPr>
          <a:lstStyle/>
          <a:p>
            <a:r>
              <a:rPr lang="en-US"/>
              <a:t>We have all the knowledge and skills required to do the job </a:t>
            </a:r>
          </a:p>
        </p:txBody>
      </p:sp>
      <p:sp>
        <p:nvSpPr>
          <p:cNvPr id="24" name="TextBox 23"/>
          <p:cNvSpPr txBox="1"/>
          <p:nvPr/>
        </p:nvSpPr>
        <p:spPr>
          <a:xfrm>
            <a:off x="4603822" y="86215"/>
            <a:ext cx="2992583" cy="923330"/>
          </a:xfrm>
          <a:prstGeom prst="rect">
            <a:avLst/>
          </a:prstGeom>
          <a:noFill/>
        </p:spPr>
        <p:txBody>
          <a:bodyPr wrap="square" rtlCol="0">
            <a:spAutoFit/>
          </a:bodyPr>
          <a:lstStyle/>
          <a:p>
            <a:r>
              <a:rPr lang="en-US" dirty="0"/>
              <a:t>We have some of the knowledge and skills required to do the job </a:t>
            </a:r>
          </a:p>
        </p:txBody>
      </p:sp>
      <p:sp>
        <p:nvSpPr>
          <p:cNvPr id="25" name="TextBox 24"/>
          <p:cNvSpPr txBox="1"/>
          <p:nvPr/>
        </p:nvSpPr>
        <p:spPr>
          <a:xfrm>
            <a:off x="1493084" y="5332243"/>
            <a:ext cx="2369128" cy="923330"/>
          </a:xfrm>
          <a:prstGeom prst="rect">
            <a:avLst/>
          </a:prstGeom>
          <a:noFill/>
        </p:spPr>
        <p:txBody>
          <a:bodyPr wrap="square" rtlCol="0">
            <a:spAutoFit/>
          </a:bodyPr>
          <a:lstStyle/>
          <a:p>
            <a:r>
              <a:rPr lang="en-US" dirty="0"/>
              <a:t>We have none of the knowledge and skills required to do the job </a:t>
            </a:r>
          </a:p>
        </p:txBody>
      </p:sp>
      <p:sp>
        <p:nvSpPr>
          <p:cNvPr id="26" name="Freeform 25"/>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0638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884345" y="1586615"/>
            <a:ext cx="623327" cy="5331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 name="Hexagon 2"/>
          <p:cNvSpPr/>
          <p:nvPr/>
        </p:nvSpPr>
        <p:spPr>
          <a:xfrm>
            <a:off x="5160786" y="1076577"/>
            <a:ext cx="611031" cy="48176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 name="Hexagon 3"/>
          <p:cNvSpPr/>
          <p:nvPr/>
        </p:nvSpPr>
        <p:spPr>
          <a:xfrm>
            <a:off x="2111785" y="3141554"/>
            <a:ext cx="581303" cy="5883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Hexagon 4"/>
          <p:cNvSpPr/>
          <p:nvPr/>
        </p:nvSpPr>
        <p:spPr>
          <a:xfrm>
            <a:off x="2840181" y="2826327"/>
            <a:ext cx="665019"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Hexagon 5"/>
          <p:cNvSpPr/>
          <p:nvPr/>
        </p:nvSpPr>
        <p:spPr>
          <a:xfrm>
            <a:off x="5637893" y="1658113"/>
            <a:ext cx="649924" cy="5264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Hexagon 6"/>
          <p:cNvSpPr/>
          <p:nvPr/>
        </p:nvSpPr>
        <p:spPr>
          <a:xfrm>
            <a:off x="3574473" y="3491345"/>
            <a:ext cx="677569" cy="47705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6248400" y="449487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9" name="Hexagon 8"/>
          <p:cNvSpPr/>
          <p:nvPr/>
        </p:nvSpPr>
        <p:spPr>
          <a:xfrm>
            <a:off x="3944988" y="4217786"/>
            <a:ext cx="614108" cy="4987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Hexagon 9"/>
          <p:cNvSpPr/>
          <p:nvPr/>
        </p:nvSpPr>
        <p:spPr>
          <a:xfrm>
            <a:off x="6780348" y="3525899"/>
            <a:ext cx="616527" cy="4814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Hexagon 10"/>
          <p:cNvSpPr/>
          <p:nvPr/>
        </p:nvSpPr>
        <p:spPr>
          <a:xfrm>
            <a:off x="3830511" y="917307"/>
            <a:ext cx="581487" cy="5220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Hexagon 11"/>
          <p:cNvSpPr/>
          <p:nvPr/>
        </p:nvSpPr>
        <p:spPr>
          <a:xfrm>
            <a:off x="7092142" y="4795866"/>
            <a:ext cx="667260" cy="4134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a:t>
            </a:r>
          </a:p>
        </p:txBody>
      </p:sp>
      <p:sp>
        <p:nvSpPr>
          <p:cNvPr id="13" name="Hexagon 12"/>
          <p:cNvSpPr/>
          <p:nvPr/>
        </p:nvSpPr>
        <p:spPr>
          <a:xfrm>
            <a:off x="7895787" y="4273203"/>
            <a:ext cx="592379"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14" name="Hexagon 13"/>
          <p:cNvSpPr/>
          <p:nvPr/>
        </p:nvSpPr>
        <p:spPr>
          <a:xfrm>
            <a:off x="7633402" y="2555174"/>
            <a:ext cx="607440" cy="5245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Hexagon 14"/>
          <p:cNvSpPr/>
          <p:nvPr/>
        </p:nvSpPr>
        <p:spPr>
          <a:xfrm>
            <a:off x="8921023" y="2184585"/>
            <a:ext cx="67390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6" name="Hexagon 15"/>
          <p:cNvSpPr/>
          <p:nvPr/>
        </p:nvSpPr>
        <p:spPr>
          <a:xfrm>
            <a:off x="6356249" y="851434"/>
            <a:ext cx="627942" cy="5409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21" name="Freeform 20"/>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923330"/>
          </a:xfrm>
          <a:prstGeom prst="rect">
            <a:avLst/>
          </a:prstGeom>
          <a:noFill/>
        </p:spPr>
        <p:txBody>
          <a:bodyPr wrap="square" rtlCol="0">
            <a:spAutoFit/>
          </a:bodyPr>
          <a:lstStyle/>
          <a:p>
            <a:r>
              <a:rPr lang="en-US"/>
              <a:t>We have all the knowledge and skills required to do the job </a:t>
            </a:r>
          </a:p>
        </p:txBody>
      </p:sp>
      <p:sp>
        <p:nvSpPr>
          <p:cNvPr id="24" name="TextBox 23"/>
          <p:cNvSpPr txBox="1"/>
          <p:nvPr/>
        </p:nvSpPr>
        <p:spPr>
          <a:xfrm>
            <a:off x="4603822" y="86215"/>
            <a:ext cx="2992583" cy="923330"/>
          </a:xfrm>
          <a:prstGeom prst="rect">
            <a:avLst/>
          </a:prstGeom>
          <a:noFill/>
        </p:spPr>
        <p:txBody>
          <a:bodyPr wrap="square" rtlCol="0">
            <a:spAutoFit/>
          </a:bodyPr>
          <a:lstStyle/>
          <a:p>
            <a:r>
              <a:rPr lang="en-US" dirty="0"/>
              <a:t>We have some of the knowledge and skills required to do the job </a:t>
            </a:r>
          </a:p>
        </p:txBody>
      </p:sp>
      <p:sp>
        <p:nvSpPr>
          <p:cNvPr id="25" name="TextBox 24"/>
          <p:cNvSpPr txBox="1"/>
          <p:nvPr/>
        </p:nvSpPr>
        <p:spPr>
          <a:xfrm>
            <a:off x="1493084" y="5332243"/>
            <a:ext cx="2369128" cy="923330"/>
          </a:xfrm>
          <a:prstGeom prst="rect">
            <a:avLst/>
          </a:prstGeom>
          <a:noFill/>
        </p:spPr>
        <p:txBody>
          <a:bodyPr wrap="square" rtlCol="0">
            <a:spAutoFit/>
          </a:bodyPr>
          <a:lstStyle/>
          <a:p>
            <a:r>
              <a:rPr lang="en-US" dirty="0"/>
              <a:t>We have none of the knowledge and skills required to do the job </a:t>
            </a:r>
          </a:p>
        </p:txBody>
      </p:sp>
      <p:sp>
        <p:nvSpPr>
          <p:cNvPr id="26" name="Freeform 25"/>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14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7E18-798C-0B46-A43B-E3F6F306FD14}"/>
              </a:ext>
            </a:extLst>
          </p:cNvPr>
          <p:cNvSpPr>
            <a:spLocks noGrp="1"/>
          </p:cNvSpPr>
          <p:nvPr>
            <p:ph type="title"/>
          </p:nvPr>
        </p:nvSpPr>
        <p:spPr/>
        <p:txBody>
          <a:bodyPr/>
          <a:lstStyle/>
          <a:p>
            <a:r>
              <a:rPr lang="en-US" dirty="0"/>
              <a:t>Forecasting</a:t>
            </a:r>
          </a:p>
        </p:txBody>
      </p:sp>
      <p:sp>
        <p:nvSpPr>
          <p:cNvPr id="3" name="Text Placeholder 2">
            <a:extLst>
              <a:ext uri="{FF2B5EF4-FFF2-40B4-BE49-F238E27FC236}">
                <a16:creationId xmlns:a16="http://schemas.microsoft.com/office/drawing/2014/main" id="{C8BF28C6-2161-8447-9CFC-402FE7D4AA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1591825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context</a:t>
            </a:r>
            <a:endParaRPr lang="bg-BG" dirty="0"/>
          </a:p>
        </p:txBody>
      </p:sp>
      <p:sp>
        <p:nvSpPr>
          <p:cNvPr id="3" name="Content Placeholder 2"/>
          <p:cNvSpPr>
            <a:spLocks noGrp="1"/>
          </p:cNvSpPr>
          <p:nvPr>
            <p:ph idx="1"/>
          </p:nvPr>
        </p:nvSpPr>
        <p:spPr/>
        <p:txBody>
          <a:bodyPr/>
          <a:lstStyle/>
          <a:p>
            <a:r>
              <a:rPr lang="en-US" dirty="0"/>
              <a:t>The client know exactly what they need. They have it already defined. (Obvious)</a:t>
            </a:r>
          </a:p>
          <a:p>
            <a:r>
              <a:rPr lang="en-US" dirty="0"/>
              <a:t>The client know what they need but not exactly. They’ll need some expert analysis in order to select from a few alternatives and define it. (Complicated)</a:t>
            </a:r>
          </a:p>
          <a:p>
            <a:r>
              <a:rPr lang="en-US" dirty="0"/>
              <a:t>The client has just a vague idea about what they need. They’ll have to explore many alternatives before arriving at a definition. (Complex)</a:t>
            </a:r>
          </a:p>
          <a:p>
            <a:endParaRPr lang="bg-BG" dirty="0"/>
          </a:p>
          <a:p>
            <a:endParaRPr lang="bg-BG" dirty="0"/>
          </a:p>
        </p:txBody>
      </p:sp>
    </p:spTree>
    <p:extLst>
      <p:ext uri="{BB962C8B-B14F-4D97-AF65-F5344CB8AC3E}">
        <p14:creationId xmlns:p14="http://schemas.microsoft.com/office/powerpoint/2010/main" val="35346302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732533" y="1522435"/>
            <a:ext cx="63718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endParaRPr lang="en-US" dirty="0"/>
          </a:p>
        </p:txBody>
      </p:sp>
      <p:sp>
        <p:nvSpPr>
          <p:cNvPr id="3" name="Hexagon 2"/>
          <p:cNvSpPr/>
          <p:nvPr/>
        </p:nvSpPr>
        <p:spPr>
          <a:xfrm>
            <a:off x="6393873" y="1334747"/>
            <a:ext cx="666974"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4" name="Hexagon 3"/>
          <p:cNvSpPr/>
          <p:nvPr/>
        </p:nvSpPr>
        <p:spPr>
          <a:xfrm>
            <a:off x="2908866" y="1228195"/>
            <a:ext cx="596333" cy="5498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Hexagon 4"/>
          <p:cNvSpPr/>
          <p:nvPr/>
        </p:nvSpPr>
        <p:spPr>
          <a:xfrm>
            <a:off x="2840182" y="2826327"/>
            <a:ext cx="665018"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6" name="Hexagon 5"/>
          <p:cNvSpPr/>
          <p:nvPr/>
        </p:nvSpPr>
        <p:spPr>
          <a:xfrm>
            <a:off x="4212432" y="2424545"/>
            <a:ext cx="643055"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Hexagon 6"/>
          <p:cNvSpPr/>
          <p:nvPr/>
        </p:nvSpPr>
        <p:spPr>
          <a:xfrm>
            <a:off x="3726873" y="3491345"/>
            <a:ext cx="581889" cy="5434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3993673" y="911259"/>
            <a:ext cx="599826"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9" name="Hexagon 8"/>
          <p:cNvSpPr/>
          <p:nvPr/>
        </p:nvSpPr>
        <p:spPr>
          <a:xfrm>
            <a:off x="4987637" y="3671455"/>
            <a:ext cx="614108"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0" name="Hexagon 9"/>
          <p:cNvSpPr/>
          <p:nvPr/>
        </p:nvSpPr>
        <p:spPr>
          <a:xfrm>
            <a:off x="5846578" y="324529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1" name="Hexagon 10"/>
          <p:cNvSpPr/>
          <p:nvPr/>
        </p:nvSpPr>
        <p:spPr>
          <a:xfrm>
            <a:off x="2382982" y="1907638"/>
            <a:ext cx="593258" cy="592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Hexagon 11"/>
          <p:cNvSpPr/>
          <p:nvPr/>
        </p:nvSpPr>
        <p:spPr>
          <a:xfrm>
            <a:off x="7060847" y="4716549"/>
            <a:ext cx="586862" cy="5226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Hexagon 12"/>
          <p:cNvSpPr/>
          <p:nvPr/>
        </p:nvSpPr>
        <p:spPr>
          <a:xfrm>
            <a:off x="7895787" y="4225636"/>
            <a:ext cx="610903" cy="4909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Hexagon 13"/>
          <p:cNvSpPr/>
          <p:nvPr/>
        </p:nvSpPr>
        <p:spPr>
          <a:xfrm>
            <a:off x="6727360" y="2401052"/>
            <a:ext cx="553976" cy="5185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Hexagon 14"/>
          <p:cNvSpPr/>
          <p:nvPr/>
        </p:nvSpPr>
        <p:spPr>
          <a:xfrm>
            <a:off x="8800980" y="2069289"/>
            <a:ext cx="591098" cy="5586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Hexagon 15"/>
          <p:cNvSpPr/>
          <p:nvPr/>
        </p:nvSpPr>
        <p:spPr>
          <a:xfrm>
            <a:off x="7470793" y="1354605"/>
            <a:ext cx="582747" cy="53143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646331"/>
          </a:xfrm>
          <a:prstGeom prst="rect">
            <a:avLst/>
          </a:prstGeom>
          <a:noFill/>
        </p:spPr>
        <p:txBody>
          <a:bodyPr wrap="square" rtlCol="0">
            <a:spAutoFit/>
          </a:bodyPr>
          <a:lstStyle/>
          <a:p>
            <a:r>
              <a:rPr lang="en-US" dirty="0"/>
              <a:t>The client knows exactly what they need </a:t>
            </a:r>
          </a:p>
        </p:txBody>
      </p:sp>
      <p:sp>
        <p:nvSpPr>
          <p:cNvPr id="24" name="TextBox 23"/>
          <p:cNvSpPr txBox="1"/>
          <p:nvPr/>
        </p:nvSpPr>
        <p:spPr>
          <a:xfrm>
            <a:off x="4533959" y="234741"/>
            <a:ext cx="2992583" cy="646331"/>
          </a:xfrm>
          <a:prstGeom prst="rect">
            <a:avLst/>
          </a:prstGeom>
          <a:noFill/>
        </p:spPr>
        <p:txBody>
          <a:bodyPr wrap="square" rtlCol="0">
            <a:spAutoFit/>
          </a:bodyPr>
          <a:lstStyle/>
          <a:p>
            <a:r>
              <a:rPr lang="en-US" dirty="0"/>
              <a:t>The client knows what they need but not exactly </a:t>
            </a:r>
          </a:p>
        </p:txBody>
      </p:sp>
      <p:sp>
        <p:nvSpPr>
          <p:cNvPr id="25" name="TextBox 24"/>
          <p:cNvSpPr txBox="1"/>
          <p:nvPr/>
        </p:nvSpPr>
        <p:spPr>
          <a:xfrm>
            <a:off x="1495047" y="5497115"/>
            <a:ext cx="2369128" cy="923330"/>
          </a:xfrm>
          <a:prstGeom prst="rect">
            <a:avLst/>
          </a:prstGeom>
          <a:noFill/>
        </p:spPr>
        <p:txBody>
          <a:bodyPr wrap="square" rtlCol="0">
            <a:spAutoFit/>
          </a:bodyPr>
          <a:lstStyle/>
          <a:p>
            <a:r>
              <a:rPr lang="en-US" dirty="0"/>
              <a:t>The client has just a vague idea about what they need </a:t>
            </a:r>
          </a:p>
        </p:txBody>
      </p:sp>
    </p:spTree>
    <p:extLst>
      <p:ext uri="{BB962C8B-B14F-4D97-AF65-F5344CB8AC3E}">
        <p14:creationId xmlns:p14="http://schemas.microsoft.com/office/powerpoint/2010/main" val="41656041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732533" y="1522435"/>
            <a:ext cx="63718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endParaRPr lang="en-US" dirty="0"/>
          </a:p>
        </p:txBody>
      </p:sp>
      <p:sp>
        <p:nvSpPr>
          <p:cNvPr id="3" name="Hexagon 2"/>
          <p:cNvSpPr/>
          <p:nvPr/>
        </p:nvSpPr>
        <p:spPr>
          <a:xfrm>
            <a:off x="6393873" y="1334747"/>
            <a:ext cx="666974"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4" name="Hexagon 3"/>
          <p:cNvSpPr/>
          <p:nvPr/>
        </p:nvSpPr>
        <p:spPr>
          <a:xfrm>
            <a:off x="2908866" y="1228195"/>
            <a:ext cx="596333" cy="5498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Hexagon 4"/>
          <p:cNvSpPr/>
          <p:nvPr/>
        </p:nvSpPr>
        <p:spPr>
          <a:xfrm>
            <a:off x="2840182" y="2826327"/>
            <a:ext cx="665018"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6" name="Hexagon 5"/>
          <p:cNvSpPr/>
          <p:nvPr/>
        </p:nvSpPr>
        <p:spPr>
          <a:xfrm>
            <a:off x="4212432" y="2424545"/>
            <a:ext cx="643055"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Hexagon 6"/>
          <p:cNvSpPr/>
          <p:nvPr/>
        </p:nvSpPr>
        <p:spPr>
          <a:xfrm>
            <a:off x="3726873" y="3491345"/>
            <a:ext cx="581889" cy="5434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3993673" y="911259"/>
            <a:ext cx="599826"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9" name="Hexagon 8"/>
          <p:cNvSpPr/>
          <p:nvPr/>
        </p:nvSpPr>
        <p:spPr>
          <a:xfrm>
            <a:off x="4987637" y="3671455"/>
            <a:ext cx="614108"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0" name="Hexagon 9"/>
          <p:cNvSpPr/>
          <p:nvPr/>
        </p:nvSpPr>
        <p:spPr>
          <a:xfrm>
            <a:off x="5846578" y="324529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1" name="Hexagon 10"/>
          <p:cNvSpPr/>
          <p:nvPr/>
        </p:nvSpPr>
        <p:spPr>
          <a:xfrm>
            <a:off x="2382982" y="1907638"/>
            <a:ext cx="593258" cy="592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Hexagon 11"/>
          <p:cNvSpPr/>
          <p:nvPr/>
        </p:nvSpPr>
        <p:spPr>
          <a:xfrm>
            <a:off x="7060847" y="4716549"/>
            <a:ext cx="586862" cy="5226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Hexagon 12"/>
          <p:cNvSpPr/>
          <p:nvPr/>
        </p:nvSpPr>
        <p:spPr>
          <a:xfrm>
            <a:off x="7895787" y="4225636"/>
            <a:ext cx="610903" cy="4909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Hexagon 13"/>
          <p:cNvSpPr/>
          <p:nvPr/>
        </p:nvSpPr>
        <p:spPr>
          <a:xfrm>
            <a:off x="6727360" y="2401052"/>
            <a:ext cx="553976" cy="5185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Hexagon 14"/>
          <p:cNvSpPr/>
          <p:nvPr/>
        </p:nvSpPr>
        <p:spPr>
          <a:xfrm>
            <a:off x="8800980" y="2069289"/>
            <a:ext cx="591098" cy="5586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Hexagon 15"/>
          <p:cNvSpPr/>
          <p:nvPr/>
        </p:nvSpPr>
        <p:spPr>
          <a:xfrm>
            <a:off x="7470793" y="1354605"/>
            <a:ext cx="582747" cy="53143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646331"/>
          </a:xfrm>
          <a:prstGeom prst="rect">
            <a:avLst/>
          </a:prstGeom>
          <a:noFill/>
        </p:spPr>
        <p:txBody>
          <a:bodyPr wrap="square" rtlCol="0">
            <a:spAutoFit/>
          </a:bodyPr>
          <a:lstStyle/>
          <a:p>
            <a:r>
              <a:rPr lang="en-US" dirty="0"/>
              <a:t>The client knows exactly what they need </a:t>
            </a:r>
          </a:p>
        </p:txBody>
      </p:sp>
      <p:sp>
        <p:nvSpPr>
          <p:cNvPr id="24" name="TextBox 23"/>
          <p:cNvSpPr txBox="1"/>
          <p:nvPr/>
        </p:nvSpPr>
        <p:spPr>
          <a:xfrm>
            <a:off x="4533959" y="234741"/>
            <a:ext cx="2992583" cy="646331"/>
          </a:xfrm>
          <a:prstGeom prst="rect">
            <a:avLst/>
          </a:prstGeom>
          <a:noFill/>
        </p:spPr>
        <p:txBody>
          <a:bodyPr wrap="square" rtlCol="0">
            <a:spAutoFit/>
          </a:bodyPr>
          <a:lstStyle/>
          <a:p>
            <a:r>
              <a:rPr lang="en-US" dirty="0"/>
              <a:t>The client knows what they need but not exactly </a:t>
            </a:r>
          </a:p>
        </p:txBody>
      </p:sp>
      <p:sp>
        <p:nvSpPr>
          <p:cNvPr id="25" name="TextBox 24"/>
          <p:cNvSpPr txBox="1"/>
          <p:nvPr/>
        </p:nvSpPr>
        <p:spPr>
          <a:xfrm>
            <a:off x="1495047" y="5497115"/>
            <a:ext cx="2369128" cy="923330"/>
          </a:xfrm>
          <a:prstGeom prst="rect">
            <a:avLst/>
          </a:prstGeom>
          <a:noFill/>
        </p:spPr>
        <p:txBody>
          <a:bodyPr wrap="square" rtlCol="0">
            <a:spAutoFit/>
          </a:bodyPr>
          <a:lstStyle/>
          <a:p>
            <a:r>
              <a:rPr lang="en-US" dirty="0"/>
              <a:t>The client has just a vague idea about what they need </a:t>
            </a:r>
          </a:p>
        </p:txBody>
      </p:sp>
      <p:sp>
        <p:nvSpPr>
          <p:cNvPr id="26" name="Freeform 25"/>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67205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792905" y="1571375"/>
            <a:ext cx="63718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endParaRPr lang="en-US" dirty="0"/>
          </a:p>
        </p:txBody>
      </p:sp>
      <p:sp>
        <p:nvSpPr>
          <p:cNvPr id="3" name="Hexagon 2"/>
          <p:cNvSpPr/>
          <p:nvPr/>
        </p:nvSpPr>
        <p:spPr>
          <a:xfrm>
            <a:off x="6393873" y="1334747"/>
            <a:ext cx="666974"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4" name="Hexagon 3"/>
          <p:cNvSpPr/>
          <p:nvPr/>
        </p:nvSpPr>
        <p:spPr>
          <a:xfrm>
            <a:off x="2930153" y="997937"/>
            <a:ext cx="619373" cy="5498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Hexagon 4"/>
          <p:cNvSpPr/>
          <p:nvPr/>
        </p:nvSpPr>
        <p:spPr>
          <a:xfrm>
            <a:off x="2840182" y="2826327"/>
            <a:ext cx="665018"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6" name="Hexagon 5"/>
          <p:cNvSpPr/>
          <p:nvPr/>
        </p:nvSpPr>
        <p:spPr>
          <a:xfrm>
            <a:off x="4255897" y="1556420"/>
            <a:ext cx="623515" cy="46607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Hexagon 6"/>
          <p:cNvSpPr/>
          <p:nvPr/>
        </p:nvSpPr>
        <p:spPr>
          <a:xfrm>
            <a:off x="7828923" y="2689011"/>
            <a:ext cx="611408" cy="5658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3993673" y="911259"/>
            <a:ext cx="599826"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9" name="Hexagon 8"/>
          <p:cNvSpPr/>
          <p:nvPr/>
        </p:nvSpPr>
        <p:spPr>
          <a:xfrm>
            <a:off x="8584755" y="1212542"/>
            <a:ext cx="614108"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0" name="Hexagon 9"/>
          <p:cNvSpPr/>
          <p:nvPr/>
        </p:nvSpPr>
        <p:spPr>
          <a:xfrm>
            <a:off x="6393873" y="3990894"/>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1" name="Hexagon 10"/>
          <p:cNvSpPr/>
          <p:nvPr/>
        </p:nvSpPr>
        <p:spPr>
          <a:xfrm>
            <a:off x="2444225" y="1999204"/>
            <a:ext cx="574379" cy="49174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Hexagon 11"/>
          <p:cNvSpPr/>
          <p:nvPr/>
        </p:nvSpPr>
        <p:spPr>
          <a:xfrm>
            <a:off x="6897100" y="4716549"/>
            <a:ext cx="666097" cy="5226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Hexagon 12"/>
          <p:cNvSpPr/>
          <p:nvPr/>
        </p:nvSpPr>
        <p:spPr>
          <a:xfrm>
            <a:off x="7759402" y="4156365"/>
            <a:ext cx="607440" cy="56018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Hexagon 13"/>
          <p:cNvSpPr/>
          <p:nvPr/>
        </p:nvSpPr>
        <p:spPr>
          <a:xfrm>
            <a:off x="7105317" y="3220884"/>
            <a:ext cx="667259" cy="49601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Hexagon 14"/>
          <p:cNvSpPr/>
          <p:nvPr/>
        </p:nvSpPr>
        <p:spPr>
          <a:xfrm>
            <a:off x="8921024" y="2184585"/>
            <a:ext cx="555485" cy="44333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Hexagon 15"/>
          <p:cNvSpPr/>
          <p:nvPr/>
        </p:nvSpPr>
        <p:spPr>
          <a:xfrm>
            <a:off x="7345002" y="1277099"/>
            <a:ext cx="661354" cy="5586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646331"/>
          </a:xfrm>
          <a:prstGeom prst="rect">
            <a:avLst/>
          </a:prstGeom>
          <a:noFill/>
        </p:spPr>
        <p:txBody>
          <a:bodyPr wrap="square" rtlCol="0">
            <a:spAutoFit/>
          </a:bodyPr>
          <a:lstStyle/>
          <a:p>
            <a:r>
              <a:rPr lang="en-US" dirty="0"/>
              <a:t>The client knows exactly what they need </a:t>
            </a:r>
          </a:p>
        </p:txBody>
      </p:sp>
      <p:sp>
        <p:nvSpPr>
          <p:cNvPr id="24" name="TextBox 23"/>
          <p:cNvSpPr txBox="1"/>
          <p:nvPr/>
        </p:nvSpPr>
        <p:spPr>
          <a:xfrm>
            <a:off x="4593499" y="247287"/>
            <a:ext cx="2992583" cy="646331"/>
          </a:xfrm>
          <a:prstGeom prst="rect">
            <a:avLst/>
          </a:prstGeom>
          <a:noFill/>
        </p:spPr>
        <p:txBody>
          <a:bodyPr wrap="square" rtlCol="0">
            <a:spAutoFit/>
          </a:bodyPr>
          <a:lstStyle/>
          <a:p>
            <a:r>
              <a:rPr lang="en-US" dirty="0"/>
              <a:t>The client knows what they need but not exactly</a:t>
            </a:r>
          </a:p>
        </p:txBody>
      </p:sp>
      <p:sp>
        <p:nvSpPr>
          <p:cNvPr id="25" name="TextBox 24"/>
          <p:cNvSpPr txBox="1"/>
          <p:nvPr/>
        </p:nvSpPr>
        <p:spPr>
          <a:xfrm>
            <a:off x="1607810" y="5475132"/>
            <a:ext cx="2369128" cy="923330"/>
          </a:xfrm>
          <a:prstGeom prst="rect">
            <a:avLst/>
          </a:prstGeom>
          <a:noFill/>
        </p:spPr>
        <p:txBody>
          <a:bodyPr wrap="square" rtlCol="0">
            <a:spAutoFit/>
          </a:bodyPr>
          <a:lstStyle/>
          <a:p>
            <a:r>
              <a:rPr lang="en-US" dirty="0"/>
              <a:t>The client has just a vague idea about what they need </a:t>
            </a:r>
          </a:p>
        </p:txBody>
      </p:sp>
      <p:sp>
        <p:nvSpPr>
          <p:cNvPr id="26" name="Freeform 25"/>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6877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Capability and Client contexts</a:t>
            </a:r>
            <a:br>
              <a:rPr lang="en-US" dirty="0"/>
            </a:br>
            <a:endParaRPr lang="bg-BG" dirty="0"/>
          </a:p>
        </p:txBody>
      </p:sp>
      <p:pic>
        <p:nvPicPr>
          <p:cNvPr id="3" name="Picture 2"/>
          <p:cNvPicPr>
            <a:picLocks noChangeAspect="1"/>
          </p:cNvPicPr>
          <p:nvPr/>
        </p:nvPicPr>
        <p:blipFill>
          <a:blip r:embed="rId3"/>
          <a:stretch>
            <a:fillRect/>
          </a:stretch>
        </p:blipFill>
        <p:spPr>
          <a:xfrm>
            <a:off x="441675" y="1480342"/>
            <a:ext cx="5654325" cy="4298950"/>
          </a:xfrm>
          <a:prstGeom prst="rect">
            <a:avLst/>
          </a:prstGeom>
        </p:spPr>
      </p:pic>
      <p:pic>
        <p:nvPicPr>
          <p:cNvPr id="4" name="Picture 3"/>
          <p:cNvPicPr>
            <a:picLocks noChangeAspect="1"/>
          </p:cNvPicPr>
          <p:nvPr/>
        </p:nvPicPr>
        <p:blipFill>
          <a:blip r:embed="rId4"/>
          <a:stretch>
            <a:fillRect/>
          </a:stretch>
        </p:blipFill>
        <p:spPr>
          <a:xfrm>
            <a:off x="6311900" y="1546365"/>
            <a:ext cx="5610897" cy="4232927"/>
          </a:xfrm>
          <a:prstGeom prst="rect">
            <a:avLst/>
          </a:prstGeom>
        </p:spPr>
      </p:pic>
    </p:spTree>
    <p:extLst>
      <p:ext uri="{BB962C8B-B14F-4D97-AF65-F5344CB8AC3E}">
        <p14:creationId xmlns:p14="http://schemas.microsoft.com/office/powerpoint/2010/main" val="11372360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categorization</a:t>
            </a:r>
            <a:endParaRPr lang="bg-BG" sz="5400" dirty="0"/>
          </a:p>
        </p:txBody>
      </p:sp>
      <p:sp>
        <p:nvSpPr>
          <p:cNvPr id="3" name="Text Placeholder 2"/>
          <p:cNvSpPr>
            <a:spLocks noGrp="1"/>
          </p:cNvSpPr>
          <p:nvPr>
            <p:ph type="body" idx="1"/>
          </p:nvPr>
        </p:nvSpPr>
        <p:spPr/>
        <p:txBody>
          <a:bodyPr/>
          <a:lstStyle/>
          <a:p>
            <a:r>
              <a:rPr lang="en-US" dirty="0"/>
              <a:t>Classification</a:t>
            </a:r>
          </a:p>
        </p:txBody>
      </p:sp>
    </p:spTree>
    <p:extLst>
      <p:ext uri="{BB962C8B-B14F-4D97-AF65-F5344CB8AC3E}">
        <p14:creationId xmlns:p14="http://schemas.microsoft.com/office/powerpoint/2010/main" val="270696985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996385" y="1839292"/>
            <a:ext cx="7539498" cy="3933370"/>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32" name="Straight Connector 31"/>
          <p:cNvCxnSpPr/>
          <p:nvPr/>
        </p:nvCxnSpPr>
        <p:spPr>
          <a:xfrm>
            <a:off x="1996385" y="4357518"/>
            <a:ext cx="7539498" cy="0"/>
          </a:xfrm>
          <a:prstGeom prst="line">
            <a:avLst/>
          </a:prstGeom>
          <a:noFill/>
          <a:ln w="6350" cap="flat" cmpd="sng" algn="ctr">
            <a:solidFill>
              <a:srgbClr val="5B9BD5"/>
            </a:solidFill>
            <a:prstDash val="solid"/>
            <a:miter lim="800000"/>
          </a:ln>
          <a:effectLst/>
        </p:spPr>
      </p:cxnSp>
      <p:cxnSp>
        <p:nvCxnSpPr>
          <p:cNvPr id="35" name="Straight Connector 34"/>
          <p:cNvCxnSpPr/>
          <p:nvPr/>
        </p:nvCxnSpPr>
        <p:spPr>
          <a:xfrm>
            <a:off x="1996385" y="3022205"/>
            <a:ext cx="7539498" cy="21772"/>
          </a:xfrm>
          <a:prstGeom prst="line">
            <a:avLst/>
          </a:prstGeom>
          <a:noFill/>
          <a:ln w="6350" cap="flat" cmpd="sng" algn="ctr">
            <a:solidFill>
              <a:srgbClr val="5B9BD5"/>
            </a:solidFill>
            <a:prstDash val="solid"/>
            <a:miter lim="800000"/>
          </a:ln>
          <a:effectLst/>
        </p:spPr>
      </p:cxnSp>
      <p:cxnSp>
        <p:nvCxnSpPr>
          <p:cNvPr id="38" name="Straight Connector 37"/>
          <p:cNvCxnSpPr/>
          <p:nvPr/>
        </p:nvCxnSpPr>
        <p:spPr>
          <a:xfrm>
            <a:off x="4517904" y="1839292"/>
            <a:ext cx="0" cy="3933370"/>
          </a:xfrm>
          <a:prstGeom prst="line">
            <a:avLst/>
          </a:prstGeom>
          <a:noFill/>
          <a:ln w="6350" cap="flat" cmpd="sng" algn="ctr">
            <a:solidFill>
              <a:srgbClr val="5B9BD5"/>
            </a:solidFill>
            <a:prstDash val="solid"/>
            <a:miter lim="800000"/>
          </a:ln>
          <a:effectLst/>
        </p:spPr>
      </p:cxnSp>
      <p:sp>
        <p:nvSpPr>
          <p:cNvPr id="40" name="TextBox 39"/>
          <p:cNvSpPr txBox="1"/>
          <p:nvPr/>
        </p:nvSpPr>
        <p:spPr>
          <a:xfrm>
            <a:off x="1262740" y="22892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1" name="TextBox 40"/>
          <p:cNvSpPr txBox="1"/>
          <p:nvPr/>
        </p:nvSpPr>
        <p:spPr>
          <a:xfrm>
            <a:off x="1262740" y="48582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3" name="TextBox 42"/>
          <p:cNvSpPr txBox="1"/>
          <p:nvPr/>
        </p:nvSpPr>
        <p:spPr>
          <a:xfrm>
            <a:off x="1262740" y="3530207"/>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4" name="TextBox 43"/>
          <p:cNvSpPr txBox="1"/>
          <p:nvPr/>
        </p:nvSpPr>
        <p:spPr>
          <a:xfrm>
            <a:off x="3120570" y="5817182"/>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5" name="TextBox 44"/>
          <p:cNvSpPr txBox="1"/>
          <p:nvPr/>
        </p:nvSpPr>
        <p:spPr>
          <a:xfrm>
            <a:off x="5725884" y="5817182"/>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6" name="TextBox 45"/>
          <p:cNvSpPr txBox="1"/>
          <p:nvPr/>
        </p:nvSpPr>
        <p:spPr>
          <a:xfrm>
            <a:off x="8331198" y="5817182"/>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8" name="TextBox 47"/>
          <p:cNvSpPr txBox="1"/>
          <p:nvPr/>
        </p:nvSpPr>
        <p:spPr>
          <a:xfrm>
            <a:off x="936820" y="1253250"/>
            <a:ext cx="89479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49" name="TextBox 48"/>
          <p:cNvSpPr txBox="1"/>
          <p:nvPr/>
        </p:nvSpPr>
        <p:spPr>
          <a:xfrm>
            <a:off x="9301843" y="5863179"/>
            <a:ext cx="209005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Capability</a:t>
            </a:r>
            <a:r>
              <a:rPr kumimoji="0" lang="en-US" sz="1800" b="0" i="0" u="none" strike="noStrike" kern="0" cap="none" spc="0" normalizeH="0" noProof="0">
                <a:ln>
                  <a:noFill/>
                </a:ln>
                <a:solidFill>
                  <a:prstClr val="black"/>
                </a:solidFill>
                <a:effectLst/>
                <a:uLnTx/>
                <a:uFillTx/>
              </a:rPr>
              <a:t> </a:t>
            </a: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53" name="Rectangle 52"/>
          <p:cNvSpPr/>
          <p:nvPr/>
        </p:nvSpPr>
        <p:spPr>
          <a:xfrm>
            <a:off x="7115204" y="1936505"/>
            <a:ext cx="2315873" cy="1103085"/>
          </a:xfrm>
          <a:prstGeom prst="rect">
            <a:avLst/>
          </a:prstGeom>
          <a:solidFill>
            <a:srgbClr val="70AD47">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Obvious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4" name="Rectangle 53"/>
          <p:cNvSpPr/>
          <p:nvPr/>
        </p:nvSpPr>
        <p:spPr>
          <a:xfrm>
            <a:off x="7115204" y="3185491"/>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5" name="Rectangle 54"/>
          <p:cNvSpPr/>
          <p:nvPr/>
        </p:nvSpPr>
        <p:spPr>
          <a:xfrm>
            <a:off x="7115204" y="4487875"/>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6" name="Rectangle 55"/>
          <p:cNvSpPr/>
          <p:nvPr/>
        </p:nvSpPr>
        <p:spPr>
          <a:xfrm>
            <a:off x="4637313" y="1919120"/>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latin typeface="Calibri" panose="020F0502020204030204"/>
                <a:ea typeface=""/>
                <a:cs typeface=""/>
              </a:rPr>
              <a:t>Analysis</a:t>
            </a:r>
            <a:endParaRPr kumimoji="0" lang="bg-BG" sz="1800" b="0" i="0" u="none" strike="noStrike" kern="0" cap="none" spc="0" normalizeH="0" baseline="0" noProof="0" dirty="0">
              <a:ln>
                <a:noFill/>
              </a:ln>
              <a:solidFill>
                <a:schemeClr val="tx2"/>
              </a:solidFill>
              <a:effectLst/>
              <a:uLnTx/>
              <a:uFillTx/>
              <a:latin typeface="Calibri" panose="020F0502020204030204"/>
              <a:ea typeface=""/>
              <a:cs typeface=""/>
            </a:endParaRPr>
          </a:p>
        </p:txBody>
      </p:sp>
      <p:sp>
        <p:nvSpPr>
          <p:cNvPr id="57" name="Rectangle 56"/>
          <p:cNvSpPr/>
          <p:nvPr/>
        </p:nvSpPr>
        <p:spPr>
          <a:xfrm>
            <a:off x="2074692" y="191912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8" name="Rectangle 57"/>
          <p:cNvSpPr/>
          <p:nvPr/>
        </p:nvSpPr>
        <p:spPr>
          <a:xfrm>
            <a:off x="4643725" y="3163916"/>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9" name="Rectangle 58"/>
          <p:cNvSpPr/>
          <p:nvPr/>
        </p:nvSpPr>
        <p:spPr>
          <a:xfrm>
            <a:off x="4665496" y="4469169"/>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0" name="Rectangle 59"/>
          <p:cNvSpPr/>
          <p:nvPr/>
        </p:nvSpPr>
        <p:spPr>
          <a:xfrm>
            <a:off x="2078984" y="309634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1" name="Rectangle 60"/>
          <p:cNvSpPr/>
          <p:nvPr/>
        </p:nvSpPr>
        <p:spPr>
          <a:xfrm>
            <a:off x="2071491" y="4509083"/>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cxnSp>
        <p:nvCxnSpPr>
          <p:cNvPr id="62" name="Straight Connector 61"/>
          <p:cNvCxnSpPr/>
          <p:nvPr/>
        </p:nvCxnSpPr>
        <p:spPr>
          <a:xfrm>
            <a:off x="7050645" y="1846551"/>
            <a:ext cx="0" cy="3933370"/>
          </a:xfrm>
          <a:prstGeom prst="line">
            <a:avLst/>
          </a:prstGeom>
          <a:noFill/>
          <a:ln w="6350" cap="flat" cmpd="sng" algn="ctr">
            <a:solidFill>
              <a:srgbClr val="5B9BD5"/>
            </a:solidFill>
            <a:prstDash val="solid"/>
            <a:miter lim="800000"/>
          </a:ln>
          <a:effectLst/>
        </p:spPr>
      </p:cxnSp>
      <p:sp>
        <p:nvSpPr>
          <p:cNvPr id="2" name="Title 1"/>
          <p:cNvSpPr>
            <a:spLocks noGrp="1"/>
          </p:cNvSpPr>
          <p:nvPr>
            <p:ph type="title"/>
          </p:nvPr>
        </p:nvSpPr>
        <p:spPr/>
        <p:txBody>
          <a:bodyPr/>
          <a:lstStyle/>
          <a:p>
            <a:r>
              <a:rPr lang="en-US" kern="0" dirty="0">
                <a:solidFill>
                  <a:prstClr val="black"/>
                </a:solidFill>
              </a:rPr>
              <a:t>Complexity profile (CP)</a:t>
            </a:r>
            <a:endParaRPr lang="en-US" dirty="0"/>
          </a:p>
        </p:txBody>
      </p:sp>
    </p:spTree>
    <p:extLst>
      <p:ext uri="{BB962C8B-B14F-4D97-AF65-F5344CB8AC3E}">
        <p14:creationId xmlns:p14="http://schemas.microsoft.com/office/powerpoint/2010/main" val="223169356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from complex to complicated</a:t>
            </a:r>
          </a:p>
        </p:txBody>
      </p:sp>
      <p:sp>
        <p:nvSpPr>
          <p:cNvPr id="3" name="Text Placeholder 2"/>
          <p:cNvSpPr>
            <a:spLocks noGrp="1"/>
          </p:cNvSpPr>
          <p:nvPr>
            <p:ph type="body" idx="1"/>
          </p:nvPr>
        </p:nvSpPr>
        <p:spPr/>
        <p:txBody>
          <a:bodyPr/>
          <a:lstStyle/>
          <a:p>
            <a:r>
              <a:rPr lang="en-US" dirty="0"/>
              <a:t>Movements</a:t>
            </a:r>
          </a:p>
        </p:txBody>
      </p:sp>
    </p:spTree>
    <p:extLst>
      <p:ext uri="{BB962C8B-B14F-4D97-AF65-F5344CB8AC3E}">
        <p14:creationId xmlns:p14="http://schemas.microsoft.com/office/powerpoint/2010/main" val="26890858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8291"/>
            <a:ext cx="10972800" cy="1143000"/>
          </a:xfrm>
        </p:spPr>
        <p:txBody>
          <a:bodyPr>
            <a:normAutofit/>
          </a:bodyPr>
          <a:lstStyle/>
          <a:p>
            <a:r>
              <a:rPr lang="en-US" dirty="0"/>
              <a:t>Complex to Complicated dynamic</a:t>
            </a:r>
            <a:endParaRPr lang="bg-BG" dirty="0"/>
          </a:p>
        </p:txBody>
      </p:sp>
      <p:grpSp>
        <p:nvGrpSpPr>
          <p:cNvPr id="13" name="Group 12"/>
          <p:cNvGrpSpPr/>
          <p:nvPr/>
        </p:nvGrpSpPr>
        <p:grpSpPr>
          <a:xfrm>
            <a:off x="2711625" y="1228730"/>
            <a:ext cx="7132464" cy="5086351"/>
            <a:chOff x="2711624" y="332657"/>
            <a:chExt cx="7972696" cy="6399583"/>
          </a:xfrm>
        </p:grpSpPr>
        <p:pic>
          <p:nvPicPr>
            <p:cNvPr id="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1624" y="332657"/>
              <a:ext cx="6696744" cy="6070003"/>
            </a:xfrm>
            <a:prstGeom prst="rect">
              <a:avLst/>
            </a:prstGeom>
          </p:spPr>
        </p:pic>
        <p:sp>
          <p:nvSpPr>
            <p:cNvPr id="4" name="Title 1"/>
            <p:cNvSpPr txBox="1">
              <a:spLocks/>
            </p:cNvSpPr>
            <p:nvPr/>
          </p:nvSpPr>
          <p:spPr>
            <a:xfrm>
              <a:off x="6888088" y="6165304"/>
              <a:ext cx="3796232" cy="566936"/>
            </a:xfrm>
            <a:prstGeom prst="rect">
              <a:avLst/>
            </a:prstGeom>
          </p:spPr>
          <p:txBody>
            <a:bodyPr vert="horz" lIns="91440" tIns="45720" rIns="91440" bIns="45720" rtlCol="0" anchor="ctr">
              <a:normAutofit/>
            </a:bodyPr>
            <a:lstStyle>
              <a:lvl1pPr algn="ctr" defTabSz="457154" rtl="0" eaLnBrk="1" latinLnBrk="0" hangingPunct="1">
                <a:spcBef>
                  <a:spcPct val="0"/>
                </a:spcBef>
                <a:buNone/>
                <a:defRPr sz="4400" kern="1200">
                  <a:solidFill>
                    <a:schemeClr val="tx1"/>
                  </a:solidFill>
                  <a:latin typeface="+mj-lt"/>
                  <a:ea typeface="+mj-ea"/>
                  <a:cs typeface="+mj-cs"/>
                </a:defRPr>
              </a:lvl1pPr>
            </a:lstStyle>
            <a:p>
              <a:pPr algn="l"/>
              <a:r>
                <a:rPr lang="en-GB" sz="1800">
                  <a:latin typeface="+mn-lt"/>
                </a:rPr>
                <a:t>Image courtesy of Cognitive Edge</a:t>
              </a:r>
              <a:endParaRPr lang="en-GB" sz="1800" dirty="0">
                <a:latin typeface="+mn-lt"/>
              </a:endParaRPr>
            </a:p>
          </p:txBody>
        </p:sp>
        <p:sp>
          <p:nvSpPr>
            <p:cNvPr id="5" name="Rectangle 4"/>
            <p:cNvSpPr/>
            <p:nvPr/>
          </p:nvSpPr>
          <p:spPr>
            <a:xfrm>
              <a:off x="6622910" y="5641653"/>
              <a:ext cx="842392"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074" y="5641654"/>
              <a:ext cx="576064" cy="331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999656" y="1556792"/>
              <a:ext cx="273630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269702" y="4460705"/>
              <a:ext cx="2682282" cy="1180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594579" y="1285169"/>
              <a:ext cx="273630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079938" y="4616430"/>
              <a:ext cx="2682282" cy="1180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337839" y="4725144"/>
              <a:ext cx="273630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rved Down Arrow 11"/>
            <p:cNvSpPr/>
            <p:nvPr/>
          </p:nvSpPr>
          <p:spPr>
            <a:xfrm>
              <a:off x="4114800" y="1454928"/>
              <a:ext cx="3877733" cy="1270401"/>
            </a:xfrm>
            <a:prstGeom prst="curvedDownArrow">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504337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complex domain looks like</a:t>
            </a:r>
            <a:endParaRPr lang="bg-BG" dirty="0"/>
          </a:p>
        </p:txBody>
      </p:sp>
      <p:pic>
        <p:nvPicPr>
          <p:cNvPr id="5" name="Picture 4"/>
          <p:cNvPicPr>
            <a:picLocks noChangeAspect="1"/>
          </p:cNvPicPr>
          <p:nvPr/>
        </p:nvPicPr>
        <p:blipFill rotWithShape="1">
          <a:blip r:embed="rId2"/>
          <a:srcRect t="28990"/>
          <a:stretch/>
        </p:blipFill>
        <p:spPr>
          <a:xfrm>
            <a:off x="1068045" y="1270679"/>
            <a:ext cx="10055909" cy="4748839"/>
          </a:xfrm>
          <a:prstGeom prst="rect">
            <a:avLst/>
          </a:prstGeom>
        </p:spPr>
      </p:pic>
    </p:spTree>
    <p:extLst>
      <p:ext uri="{BB962C8B-B14F-4D97-AF65-F5344CB8AC3E}">
        <p14:creationId xmlns:p14="http://schemas.microsoft.com/office/powerpoint/2010/main" val="3311414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8D49-77B0-0A4A-A5FA-E63481B48C89}"/>
              </a:ext>
            </a:extLst>
          </p:cNvPr>
          <p:cNvSpPr>
            <a:spLocks noGrp="1"/>
          </p:cNvSpPr>
          <p:nvPr>
            <p:ph type="title"/>
          </p:nvPr>
        </p:nvSpPr>
        <p:spPr/>
        <p:txBody>
          <a:bodyPr/>
          <a:lstStyle/>
          <a:p>
            <a:r>
              <a:rPr lang="en-US" dirty="0" err="1"/>
              <a:t>Backcasting</a:t>
            </a:r>
            <a:endParaRPr lang="en-US" dirty="0"/>
          </a:p>
        </p:txBody>
      </p:sp>
      <p:sp>
        <p:nvSpPr>
          <p:cNvPr id="3" name="Text Placeholder 2">
            <a:extLst>
              <a:ext uri="{FF2B5EF4-FFF2-40B4-BE49-F238E27FC236}">
                <a16:creationId xmlns:a16="http://schemas.microsoft.com/office/drawing/2014/main" id="{02704471-8D3E-2B40-8555-2770C203DA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15392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355272"/>
            <a:ext cx="12192000" cy="4646361"/>
          </a:xfrm>
          <a:prstGeom prst="rect">
            <a:avLst/>
          </a:prstGeom>
        </p:spPr>
      </p:pic>
      <p:sp>
        <p:nvSpPr>
          <p:cNvPr id="3" name="Title 2"/>
          <p:cNvSpPr>
            <a:spLocks noGrp="1"/>
          </p:cNvSpPr>
          <p:nvPr>
            <p:ph type="title"/>
          </p:nvPr>
        </p:nvSpPr>
        <p:spPr/>
        <p:txBody>
          <a:bodyPr/>
          <a:lstStyle/>
          <a:p>
            <a:r>
              <a:rPr lang="en-US" dirty="0"/>
              <a:t>How complicated domain looks like</a:t>
            </a:r>
            <a:endParaRPr lang="bg-BG" dirty="0"/>
          </a:p>
        </p:txBody>
      </p:sp>
    </p:spTree>
    <p:extLst>
      <p:ext uri="{BB962C8B-B14F-4D97-AF65-F5344CB8AC3E}">
        <p14:creationId xmlns:p14="http://schemas.microsoft.com/office/powerpoint/2010/main" val="23664914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226004"/>
            <a:ext cx="11353721" cy="1754326"/>
          </a:xfrm>
        </p:spPr>
        <p:txBody>
          <a:bodyPr/>
          <a:lstStyle/>
          <a:p>
            <a:pPr marL="0" lvl="0" indent="0" algn="ctr" defTabSz="914400">
              <a:spcBef>
                <a:spcPts val="0"/>
              </a:spcBef>
              <a:buNone/>
            </a:pPr>
            <a:r>
              <a:rPr lang="en-US" sz="5400" b="1" dirty="0"/>
              <a:t>COMPLICATED IS FOR EXPLOITATION, COMPLEX IS FOR EXPLORATION</a:t>
            </a:r>
            <a:endParaRPr lang="bg-BG" sz="5400" b="1" dirty="0"/>
          </a:p>
        </p:txBody>
      </p:sp>
    </p:spTree>
    <p:extLst>
      <p:ext uri="{BB962C8B-B14F-4D97-AF65-F5344CB8AC3E}">
        <p14:creationId xmlns:p14="http://schemas.microsoft.com/office/powerpoint/2010/main" val="17988756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Directions</a:t>
            </a:r>
          </a:p>
        </p:txBody>
      </p:sp>
      <p:sp>
        <p:nvSpPr>
          <p:cNvPr id="3" name="Text Placeholder 2"/>
          <p:cNvSpPr>
            <a:spLocks noGrp="1"/>
          </p:cNvSpPr>
          <p:nvPr>
            <p:ph type="body" idx="1"/>
          </p:nvPr>
        </p:nvSpPr>
        <p:spPr/>
        <p:txBody>
          <a:bodyPr/>
          <a:lstStyle/>
          <a:p>
            <a:r>
              <a:rPr lang="en-US" dirty="0"/>
              <a:t>Movements</a:t>
            </a:r>
          </a:p>
        </p:txBody>
      </p:sp>
    </p:spTree>
    <p:extLst>
      <p:ext uri="{BB962C8B-B14F-4D97-AF65-F5344CB8AC3E}">
        <p14:creationId xmlns:p14="http://schemas.microsoft.com/office/powerpoint/2010/main" val="7171818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996385" y="1839292"/>
            <a:ext cx="7539498" cy="3933370"/>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32" name="Straight Connector 31"/>
          <p:cNvCxnSpPr/>
          <p:nvPr/>
        </p:nvCxnSpPr>
        <p:spPr>
          <a:xfrm>
            <a:off x="1996385" y="4357518"/>
            <a:ext cx="7539498" cy="0"/>
          </a:xfrm>
          <a:prstGeom prst="line">
            <a:avLst/>
          </a:prstGeom>
          <a:noFill/>
          <a:ln w="6350" cap="flat" cmpd="sng" algn="ctr">
            <a:solidFill>
              <a:srgbClr val="5B9BD5"/>
            </a:solidFill>
            <a:prstDash val="solid"/>
            <a:miter lim="800000"/>
          </a:ln>
          <a:effectLst/>
        </p:spPr>
      </p:cxnSp>
      <p:cxnSp>
        <p:nvCxnSpPr>
          <p:cNvPr id="35" name="Straight Connector 34"/>
          <p:cNvCxnSpPr/>
          <p:nvPr/>
        </p:nvCxnSpPr>
        <p:spPr>
          <a:xfrm>
            <a:off x="1996385" y="3022205"/>
            <a:ext cx="7539498" cy="21772"/>
          </a:xfrm>
          <a:prstGeom prst="line">
            <a:avLst/>
          </a:prstGeom>
          <a:noFill/>
          <a:ln w="6350" cap="flat" cmpd="sng" algn="ctr">
            <a:solidFill>
              <a:srgbClr val="5B9BD5"/>
            </a:solidFill>
            <a:prstDash val="solid"/>
            <a:miter lim="800000"/>
          </a:ln>
          <a:effectLst/>
        </p:spPr>
      </p:cxnSp>
      <p:cxnSp>
        <p:nvCxnSpPr>
          <p:cNvPr id="38" name="Straight Connector 37"/>
          <p:cNvCxnSpPr/>
          <p:nvPr/>
        </p:nvCxnSpPr>
        <p:spPr>
          <a:xfrm>
            <a:off x="4517904" y="1839292"/>
            <a:ext cx="0" cy="3933370"/>
          </a:xfrm>
          <a:prstGeom prst="line">
            <a:avLst/>
          </a:prstGeom>
          <a:noFill/>
          <a:ln w="6350" cap="flat" cmpd="sng" algn="ctr">
            <a:solidFill>
              <a:srgbClr val="5B9BD5"/>
            </a:solidFill>
            <a:prstDash val="solid"/>
            <a:miter lim="800000"/>
          </a:ln>
          <a:effectLst/>
        </p:spPr>
      </p:cxnSp>
      <p:sp>
        <p:nvSpPr>
          <p:cNvPr id="40" name="TextBox 39"/>
          <p:cNvSpPr txBox="1"/>
          <p:nvPr/>
        </p:nvSpPr>
        <p:spPr>
          <a:xfrm>
            <a:off x="1262740" y="22892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1" name="TextBox 40"/>
          <p:cNvSpPr txBox="1"/>
          <p:nvPr/>
        </p:nvSpPr>
        <p:spPr>
          <a:xfrm>
            <a:off x="1262740" y="48582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3" name="TextBox 42"/>
          <p:cNvSpPr txBox="1"/>
          <p:nvPr/>
        </p:nvSpPr>
        <p:spPr>
          <a:xfrm>
            <a:off x="1262740" y="3530207"/>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4" name="TextBox 43"/>
          <p:cNvSpPr txBox="1"/>
          <p:nvPr/>
        </p:nvSpPr>
        <p:spPr>
          <a:xfrm>
            <a:off x="3120570" y="5817182"/>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5" name="TextBox 44"/>
          <p:cNvSpPr txBox="1"/>
          <p:nvPr/>
        </p:nvSpPr>
        <p:spPr>
          <a:xfrm>
            <a:off x="5725884" y="5817182"/>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6" name="TextBox 45"/>
          <p:cNvSpPr txBox="1"/>
          <p:nvPr/>
        </p:nvSpPr>
        <p:spPr>
          <a:xfrm>
            <a:off x="8331198" y="5817182"/>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8" name="TextBox 47"/>
          <p:cNvSpPr txBox="1"/>
          <p:nvPr/>
        </p:nvSpPr>
        <p:spPr>
          <a:xfrm>
            <a:off x="936820" y="1253250"/>
            <a:ext cx="89479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49" name="TextBox 48"/>
          <p:cNvSpPr txBox="1"/>
          <p:nvPr/>
        </p:nvSpPr>
        <p:spPr>
          <a:xfrm>
            <a:off x="9301843" y="5863179"/>
            <a:ext cx="209005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Capability</a:t>
            </a:r>
            <a:r>
              <a:rPr kumimoji="0" lang="en-US" sz="1800" b="0" i="0" u="none" strike="noStrike" kern="0" cap="none" spc="0" normalizeH="0" noProof="0">
                <a:ln>
                  <a:noFill/>
                </a:ln>
                <a:solidFill>
                  <a:prstClr val="black"/>
                </a:solidFill>
                <a:effectLst/>
                <a:uLnTx/>
                <a:uFillTx/>
              </a:rPr>
              <a:t> </a:t>
            </a: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53" name="Rectangle 52"/>
          <p:cNvSpPr/>
          <p:nvPr/>
        </p:nvSpPr>
        <p:spPr>
          <a:xfrm>
            <a:off x="7115204" y="1936505"/>
            <a:ext cx="2315873" cy="1103085"/>
          </a:xfrm>
          <a:prstGeom prst="rect">
            <a:avLst/>
          </a:prstGeom>
          <a:solidFill>
            <a:srgbClr val="70AD47">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Obvious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4" name="Rectangle 53"/>
          <p:cNvSpPr/>
          <p:nvPr/>
        </p:nvSpPr>
        <p:spPr>
          <a:xfrm>
            <a:off x="7115204" y="3185491"/>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5" name="Rectangle 54"/>
          <p:cNvSpPr/>
          <p:nvPr/>
        </p:nvSpPr>
        <p:spPr>
          <a:xfrm>
            <a:off x="7115204" y="4487875"/>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6" name="Rectangle 55"/>
          <p:cNvSpPr/>
          <p:nvPr/>
        </p:nvSpPr>
        <p:spPr>
          <a:xfrm>
            <a:off x="4637313" y="1919120"/>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latin typeface="Calibri" panose="020F0502020204030204"/>
                <a:ea typeface=""/>
                <a:cs typeface=""/>
              </a:rPr>
              <a:t>Analysis</a:t>
            </a:r>
            <a:endParaRPr kumimoji="0" lang="bg-BG" sz="1800" b="0" i="0" u="none" strike="noStrike" kern="0" cap="none" spc="0" normalizeH="0" baseline="0" noProof="0" dirty="0">
              <a:ln>
                <a:noFill/>
              </a:ln>
              <a:solidFill>
                <a:schemeClr val="tx2"/>
              </a:solidFill>
              <a:effectLst/>
              <a:uLnTx/>
              <a:uFillTx/>
              <a:latin typeface="Calibri" panose="020F0502020204030204"/>
              <a:ea typeface=""/>
              <a:cs typeface=""/>
            </a:endParaRPr>
          </a:p>
        </p:txBody>
      </p:sp>
      <p:sp>
        <p:nvSpPr>
          <p:cNvPr id="57" name="Rectangle 56"/>
          <p:cNvSpPr/>
          <p:nvPr/>
        </p:nvSpPr>
        <p:spPr>
          <a:xfrm>
            <a:off x="2074692" y="191912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8" name="Rectangle 57"/>
          <p:cNvSpPr/>
          <p:nvPr/>
        </p:nvSpPr>
        <p:spPr>
          <a:xfrm>
            <a:off x="4643725" y="3163916"/>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9" name="Rectangle 58"/>
          <p:cNvSpPr/>
          <p:nvPr/>
        </p:nvSpPr>
        <p:spPr>
          <a:xfrm>
            <a:off x="4665496" y="4469169"/>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0" name="Rectangle 59"/>
          <p:cNvSpPr/>
          <p:nvPr/>
        </p:nvSpPr>
        <p:spPr>
          <a:xfrm>
            <a:off x="2078984" y="309634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1" name="Rectangle 60"/>
          <p:cNvSpPr/>
          <p:nvPr/>
        </p:nvSpPr>
        <p:spPr>
          <a:xfrm>
            <a:off x="2071491" y="4509083"/>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cxnSp>
        <p:nvCxnSpPr>
          <p:cNvPr id="62" name="Straight Connector 61"/>
          <p:cNvCxnSpPr/>
          <p:nvPr/>
        </p:nvCxnSpPr>
        <p:spPr>
          <a:xfrm>
            <a:off x="7050645" y="1846551"/>
            <a:ext cx="0" cy="3933370"/>
          </a:xfrm>
          <a:prstGeom prst="line">
            <a:avLst/>
          </a:prstGeom>
          <a:noFill/>
          <a:ln w="6350" cap="flat" cmpd="sng" algn="ctr">
            <a:solidFill>
              <a:srgbClr val="5B9BD5"/>
            </a:solidFill>
            <a:prstDash val="solid"/>
            <a:miter lim="800000"/>
          </a:ln>
          <a:effectLst/>
        </p:spPr>
      </p:cxnSp>
      <p:sp>
        <p:nvSpPr>
          <p:cNvPr id="2" name="Title 1"/>
          <p:cNvSpPr>
            <a:spLocks noGrp="1"/>
          </p:cNvSpPr>
          <p:nvPr>
            <p:ph type="title"/>
          </p:nvPr>
        </p:nvSpPr>
        <p:spPr/>
        <p:txBody>
          <a:bodyPr/>
          <a:lstStyle/>
          <a:p>
            <a:r>
              <a:rPr lang="en-US" kern="0" dirty="0">
                <a:solidFill>
                  <a:prstClr val="black"/>
                </a:solidFill>
              </a:rPr>
              <a:t>Complexity profile (CP)</a:t>
            </a:r>
            <a:endParaRPr lang="en-US" dirty="0"/>
          </a:p>
        </p:txBody>
      </p:sp>
      <p:cxnSp>
        <p:nvCxnSpPr>
          <p:cNvPr id="25" name="Straight Arrow Connector 24"/>
          <p:cNvCxnSpPr/>
          <p:nvPr/>
        </p:nvCxnSpPr>
        <p:spPr>
          <a:xfrm flipV="1">
            <a:off x="3982691" y="3760783"/>
            <a:ext cx="3093" cy="1175612"/>
          </a:xfrm>
          <a:prstGeom prst="straightConnector1">
            <a:avLst/>
          </a:prstGeom>
          <a:noFill/>
          <a:ln w="38100" cap="flat" cmpd="sng" algn="ctr">
            <a:solidFill>
              <a:schemeClr val="accent1"/>
            </a:solidFill>
            <a:prstDash val="dash"/>
            <a:miter lim="800000"/>
            <a:tailEnd type="triangle"/>
          </a:ln>
          <a:effectLst/>
        </p:spPr>
      </p:cxnSp>
      <p:cxnSp>
        <p:nvCxnSpPr>
          <p:cNvPr id="26" name="Straight Arrow Connector 25"/>
          <p:cNvCxnSpPr/>
          <p:nvPr/>
        </p:nvCxnSpPr>
        <p:spPr>
          <a:xfrm flipV="1">
            <a:off x="6547433" y="3737033"/>
            <a:ext cx="3093" cy="1175612"/>
          </a:xfrm>
          <a:prstGeom prst="straightConnector1">
            <a:avLst/>
          </a:prstGeom>
          <a:noFill/>
          <a:ln w="38100" cap="flat" cmpd="sng" algn="ctr">
            <a:solidFill>
              <a:schemeClr val="accent1"/>
            </a:solidFill>
            <a:prstDash val="dash"/>
            <a:miter lim="800000"/>
            <a:tailEnd type="triangle"/>
          </a:ln>
          <a:effectLst/>
        </p:spPr>
      </p:cxnSp>
      <p:cxnSp>
        <p:nvCxnSpPr>
          <p:cNvPr id="27" name="Straight Arrow Connector 26"/>
          <p:cNvCxnSpPr/>
          <p:nvPr/>
        </p:nvCxnSpPr>
        <p:spPr>
          <a:xfrm flipV="1">
            <a:off x="8937707" y="3791621"/>
            <a:ext cx="3093" cy="1175612"/>
          </a:xfrm>
          <a:prstGeom prst="straightConnector1">
            <a:avLst/>
          </a:prstGeom>
          <a:noFill/>
          <a:ln w="38100" cap="flat" cmpd="sng" algn="ctr">
            <a:solidFill>
              <a:schemeClr val="accent1"/>
            </a:solidFill>
            <a:prstDash val="dash"/>
            <a:miter lim="800000"/>
            <a:tailEnd type="triangle"/>
          </a:ln>
          <a:effectLst/>
        </p:spPr>
      </p:cxnSp>
      <p:cxnSp>
        <p:nvCxnSpPr>
          <p:cNvPr id="29" name="Straight Arrow Connector 28"/>
          <p:cNvCxnSpPr/>
          <p:nvPr/>
        </p:nvCxnSpPr>
        <p:spPr>
          <a:xfrm flipV="1">
            <a:off x="3471219" y="2797612"/>
            <a:ext cx="2180120" cy="13765"/>
          </a:xfrm>
          <a:prstGeom prst="straightConnector1">
            <a:avLst/>
          </a:prstGeom>
          <a:noFill/>
          <a:ln w="38100" cap="flat" cmpd="sng" algn="ctr">
            <a:solidFill>
              <a:schemeClr val="accent1"/>
            </a:solidFill>
            <a:prstDash val="dash"/>
            <a:miter lim="800000"/>
            <a:tailEnd type="triangle"/>
          </a:ln>
          <a:effectLst/>
        </p:spPr>
      </p:cxnSp>
      <p:cxnSp>
        <p:nvCxnSpPr>
          <p:cNvPr id="30" name="Straight Arrow Connector 29"/>
          <p:cNvCxnSpPr/>
          <p:nvPr/>
        </p:nvCxnSpPr>
        <p:spPr>
          <a:xfrm flipV="1">
            <a:off x="3481742" y="3382213"/>
            <a:ext cx="2180120" cy="13765"/>
          </a:xfrm>
          <a:prstGeom prst="straightConnector1">
            <a:avLst/>
          </a:prstGeom>
          <a:noFill/>
          <a:ln w="38100" cap="flat" cmpd="sng" algn="ctr">
            <a:solidFill>
              <a:schemeClr val="accent1"/>
            </a:solidFill>
            <a:prstDash val="dash"/>
            <a:miter lim="800000"/>
            <a:tailEnd type="triangle"/>
          </a:ln>
          <a:effectLst/>
        </p:spPr>
      </p:cxnSp>
      <p:cxnSp>
        <p:nvCxnSpPr>
          <p:cNvPr id="31" name="Straight Arrow Connector 30"/>
          <p:cNvCxnSpPr/>
          <p:nvPr/>
        </p:nvCxnSpPr>
        <p:spPr>
          <a:xfrm flipV="1">
            <a:off x="3091540" y="5359556"/>
            <a:ext cx="2180120" cy="13765"/>
          </a:xfrm>
          <a:prstGeom prst="straightConnector1">
            <a:avLst/>
          </a:prstGeom>
          <a:noFill/>
          <a:ln w="38100" cap="flat" cmpd="sng" algn="ctr">
            <a:solidFill>
              <a:schemeClr val="accent1"/>
            </a:solidFill>
            <a:prstDash val="dash"/>
            <a:miter lim="800000"/>
            <a:tailEnd type="triangle"/>
          </a:ln>
          <a:effectLst/>
        </p:spPr>
      </p:cxnSp>
      <p:sp>
        <p:nvSpPr>
          <p:cNvPr id="3" name="TextBox 2"/>
          <p:cNvSpPr txBox="1"/>
          <p:nvPr/>
        </p:nvSpPr>
        <p:spPr>
          <a:xfrm>
            <a:off x="10515600" y="2020186"/>
            <a:ext cx="1460656" cy="923330"/>
          </a:xfrm>
          <a:prstGeom prst="rect">
            <a:avLst/>
          </a:prstGeom>
          <a:noFill/>
        </p:spPr>
        <p:txBody>
          <a:bodyPr wrap="none" rtlCol="0">
            <a:spAutoFit/>
          </a:bodyPr>
          <a:lstStyle/>
          <a:p>
            <a:r>
              <a:rPr lang="en-US" dirty="0"/>
              <a:t>O </a:t>
            </a:r>
            <a:r>
              <a:rPr lang="mr-IN" dirty="0"/>
              <a:t>–</a:t>
            </a:r>
            <a:r>
              <a:rPr lang="bg-BG" dirty="0"/>
              <a:t>очевидно</a:t>
            </a:r>
            <a:br>
              <a:rPr lang="bg-BG" dirty="0"/>
            </a:br>
            <a:r>
              <a:rPr lang="bg-BG" dirty="0"/>
              <a:t>А </a:t>
            </a:r>
            <a:r>
              <a:rPr lang="mr-IN" dirty="0"/>
              <a:t>–</a:t>
            </a:r>
            <a:r>
              <a:rPr lang="bg-BG" dirty="0"/>
              <a:t> анализ</a:t>
            </a:r>
            <a:br>
              <a:rPr lang="bg-BG" dirty="0"/>
            </a:br>
            <a:r>
              <a:rPr lang="bg-BG" dirty="0"/>
              <a:t>С - синтез</a:t>
            </a:r>
            <a:endParaRPr lang="en-US" dirty="0"/>
          </a:p>
        </p:txBody>
      </p:sp>
    </p:spTree>
    <p:extLst>
      <p:ext uri="{BB962C8B-B14F-4D97-AF65-F5344CB8AC3E}">
        <p14:creationId xmlns:p14="http://schemas.microsoft.com/office/powerpoint/2010/main" val="33107174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a:xfrm>
            <a:off x="5401475" y="2084217"/>
            <a:ext cx="5348448" cy="685800"/>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7629415" y="1146235"/>
            <a:ext cx="1026757" cy="2698691"/>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984515" y="1161805"/>
            <a:ext cx="1026757" cy="4664449"/>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74185" y="4152900"/>
            <a:ext cx="8962346"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625600" y="1003300"/>
            <a:ext cx="9228968" cy="4959862"/>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41" name="Straight Connector 40"/>
          <p:cNvCxnSpPr/>
          <p:nvPr/>
        </p:nvCxnSpPr>
        <p:spPr>
          <a:xfrm flipV="1">
            <a:off x="1625600" y="3952945"/>
            <a:ext cx="9228968" cy="22156"/>
          </a:xfrm>
          <a:prstGeom prst="line">
            <a:avLst/>
          </a:prstGeom>
          <a:noFill/>
          <a:ln w="6350" cap="flat" cmpd="sng" algn="ctr">
            <a:solidFill>
              <a:srgbClr val="5B9BD5"/>
            </a:solidFill>
            <a:prstDash val="solid"/>
            <a:miter lim="800000"/>
          </a:ln>
          <a:effectLst/>
        </p:spPr>
      </p:cxnSp>
      <p:cxnSp>
        <p:nvCxnSpPr>
          <p:cNvPr id="43" name="Straight Connector 42"/>
          <p:cNvCxnSpPr/>
          <p:nvPr/>
        </p:nvCxnSpPr>
        <p:spPr>
          <a:xfrm flipV="1">
            <a:off x="1625600" y="2903681"/>
            <a:ext cx="9228968" cy="4224"/>
          </a:xfrm>
          <a:prstGeom prst="line">
            <a:avLst/>
          </a:prstGeom>
          <a:noFill/>
          <a:ln w="6350" cap="flat" cmpd="sng" algn="ctr">
            <a:solidFill>
              <a:srgbClr val="5B9BD5"/>
            </a:solidFill>
            <a:prstDash val="solid"/>
            <a:miter lim="800000"/>
          </a:ln>
          <a:effectLst/>
        </p:spPr>
      </p:cxnSp>
      <p:cxnSp>
        <p:nvCxnSpPr>
          <p:cNvPr id="44" name="Straight Connector 43"/>
          <p:cNvCxnSpPr/>
          <p:nvPr/>
        </p:nvCxnSpPr>
        <p:spPr>
          <a:xfrm>
            <a:off x="5270500" y="1028700"/>
            <a:ext cx="9404" cy="4934462"/>
          </a:xfrm>
          <a:prstGeom prst="line">
            <a:avLst/>
          </a:prstGeom>
          <a:noFill/>
          <a:ln w="6350" cap="flat" cmpd="sng" algn="ctr">
            <a:solidFill>
              <a:srgbClr val="5B9BD5"/>
            </a:solidFill>
            <a:prstDash val="solid"/>
            <a:miter lim="800000"/>
          </a:ln>
          <a:effectLst/>
        </p:spPr>
      </p:cxnSp>
      <p:sp>
        <p:nvSpPr>
          <p:cNvPr id="45" name="TextBox 44"/>
          <p:cNvSpPr txBox="1"/>
          <p:nvPr/>
        </p:nvSpPr>
        <p:spPr>
          <a:xfrm>
            <a:off x="1072240" y="15780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46" name="TextBox 45"/>
          <p:cNvSpPr txBox="1"/>
          <p:nvPr/>
        </p:nvSpPr>
        <p:spPr>
          <a:xfrm>
            <a:off x="1072240" y="50487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7" name="TextBox 46"/>
          <p:cNvSpPr txBox="1"/>
          <p:nvPr/>
        </p:nvSpPr>
        <p:spPr>
          <a:xfrm>
            <a:off x="1033351" y="3300296"/>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A</a:t>
            </a:r>
            <a:endParaRPr kumimoji="0" lang="bg-BG" sz="2400" b="0" i="0" u="none" strike="noStrike" kern="0" cap="none" spc="0" normalizeH="0" baseline="0" noProof="0" dirty="0">
              <a:ln>
                <a:noFill/>
              </a:ln>
              <a:solidFill>
                <a:prstClr val="black"/>
              </a:solidFill>
              <a:effectLst/>
              <a:uLnTx/>
              <a:uFillTx/>
            </a:endParaRPr>
          </a:p>
        </p:txBody>
      </p:sp>
      <p:sp>
        <p:nvSpPr>
          <p:cNvPr id="48" name="TextBox 47"/>
          <p:cNvSpPr txBox="1"/>
          <p:nvPr/>
        </p:nvSpPr>
        <p:spPr>
          <a:xfrm>
            <a:off x="3171370" y="5931482"/>
            <a:ext cx="34817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C</a:t>
            </a:r>
            <a:endParaRPr kumimoji="0" lang="bg-BG" sz="2400" b="0" i="0" u="none" strike="noStrike" kern="0" cap="none" spc="0" normalizeH="0" baseline="0" noProof="0" dirty="0">
              <a:ln>
                <a:noFill/>
              </a:ln>
              <a:solidFill>
                <a:prstClr val="black"/>
              </a:solidFill>
              <a:effectLst/>
              <a:uLnTx/>
              <a:uFillTx/>
            </a:endParaRPr>
          </a:p>
        </p:txBody>
      </p:sp>
      <p:sp>
        <p:nvSpPr>
          <p:cNvPr id="49" name="TextBox 48"/>
          <p:cNvSpPr txBox="1"/>
          <p:nvPr/>
        </p:nvSpPr>
        <p:spPr>
          <a:xfrm>
            <a:off x="6397244" y="5881903"/>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51" name="TextBox 50"/>
          <p:cNvSpPr txBox="1"/>
          <p:nvPr/>
        </p:nvSpPr>
        <p:spPr>
          <a:xfrm>
            <a:off x="9662103" y="5931481"/>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57" name="Rectangle 56"/>
          <p:cNvSpPr/>
          <p:nvPr/>
        </p:nvSpPr>
        <p:spPr>
          <a:xfrm>
            <a:off x="8828961" y="1146235"/>
            <a:ext cx="1907569" cy="855732"/>
          </a:xfrm>
          <a:prstGeom prst="rect">
            <a:avLst/>
          </a:prstGeom>
          <a:solidFill>
            <a:schemeClr val="accent3">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Obvious</a:t>
            </a:r>
            <a:endParaRPr lang="bg-BG" kern="0" dirty="0">
              <a:solidFill>
                <a:prstClr val="white"/>
              </a:solidFill>
              <a:latin typeface="Calibri" panose="020F0502020204030204"/>
              <a:ea typeface=""/>
              <a:cs typeface=""/>
            </a:endParaRPr>
          </a:p>
        </p:txBody>
      </p:sp>
      <p:sp>
        <p:nvSpPr>
          <p:cNvPr id="58" name="Rectangle 57"/>
          <p:cNvSpPr/>
          <p:nvPr/>
        </p:nvSpPr>
        <p:spPr>
          <a:xfrm>
            <a:off x="8914346" y="3060305"/>
            <a:ext cx="1813125"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59" name="Rectangle 58"/>
          <p:cNvSpPr/>
          <p:nvPr/>
        </p:nvSpPr>
        <p:spPr>
          <a:xfrm>
            <a:off x="8914346" y="5048764"/>
            <a:ext cx="1813125"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0" name="Rectangle 59"/>
          <p:cNvSpPr/>
          <p:nvPr/>
        </p:nvSpPr>
        <p:spPr>
          <a:xfrm>
            <a:off x="5354597" y="1157120"/>
            <a:ext cx="1997476" cy="845013"/>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1" name="Rectangle 60"/>
          <p:cNvSpPr/>
          <p:nvPr/>
        </p:nvSpPr>
        <p:spPr>
          <a:xfrm>
            <a:off x="1769892" y="1157120"/>
            <a:ext cx="1832217" cy="845013"/>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62" name="Rectangle 61"/>
          <p:cNvSpPr/>
          <p:nvPr/>
        </p:nvSpPr>
        <p:spPr>
          <a:xfrm>
            <a:off x="5401475" y="3038730"/>
            <a:ext cx="1947996"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r>
              <a:rPr lang="en-US" kern="0" dirty="0">
                <a:solidFill>
                  <a:schemeClr val="tx2"/>
                </a:solidFill>
                <a:latin typeface="Calibri" panose="020F0502020204030204"/>
                <a:ea typeface=""/>
                <a:cs typeface=""/>
              </a:rPr>
              <a:t>Analysis</a:t>
            </a:r>
            <a:endParaRPr lang="bg-BG" kern="0" dirty="0">
              <a:solidFill>
                <a:schemeClr val="tx2"/>
              </a:solidFill>
              <a:latin typeface="Calibri" panose="020F0502020204030204"/>
              <a:ea typeface=""/>
              <a:cs typeface=""/>
            </a:endParaRPr>
          </a:p>
        </p:txBody>
      </p:sp>
      <p:sp>
        <p:nvSpPr>
          <p:cNvPr id="63" name="Rectangle 62"/>
          <p:cNvSpPr/>
          <p:nvPr/>
        </p:nvSpPr>
        <p:spPr>
          <a:xfrm>
            <a:off x="5423246" y="5030058"/>
            <a:ext cx="1947996"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4" name="Rectangle 63"/>
          <p:cNvSpPr/>
          <p:nvPr/>
        </p:nvSpPr>
        <p:spPr>
          <a:xfrm>
            <a:off x="1774184" y="3047354"/>
            <a:ext cx="1832217" cy="809171"/>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5" name="Rectangle 64"/>
          <p:cNvSpPr/>
          <p:nvPr/>
        </p:nvSpPr>
        <p:spPr>
          <a:xfrm>
            <a:off x="1766691" y="5069972"/>
            <a:ext cx="1832217"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Complex</a:t>
            </a:r>
            <a:endParaRPr lang="bg-BG" kern="0" dirty="0">
              <a:solidFill>
                <a:prstClr val="white"/>
              </a:solidFill>
              <a:latin typeface="Calibri" panose="020F0502020204030204"/>
              <a:ea typeface=""/>
              <a:cs typeface=""/>
            </a:endParaRPr>
          </a:p>
        </p:txBody>
      </p:sp>
      <p:cxnSp>
        <p:nvCxnSpPr>
          <p:cNvPr id="66" name="Straight Connector 65"/>
          <p:cNvCxnSpPr/>
          <p:nvPr/>
        </p:nvCxnSpPr>
        <p:spPr>
          <a:xfrm>
            <a:off x="7438569" y="1016000"/>
            <a:ext cx="69276" cy="4954421"/>
          </a:xfrm>
          <a:prstGeom prst="line">
            <a:avLst/>
          </a:prstGeom>
          <a:noFill/>
          <a:ln w="6350" cap="flat" cmpd="sng" algn="ctr">
            <a:solidFill>
              <a:srgbClr val="5B9BD5"/>
            </a:solidFill>
            <a:prstDash val="solid"/>
            <a:miter lim="800000"/>
          </a:ln>
          <a:effectLst/>
        </p:spPr>
      </p:cxnSp>
      <p:cxnSp>
        <p:nvCxnSpPr>
          <p:cNvPr id="67" name="Straight Arrow Connector 66"/>
          <p:cNvCxnSpPr/>
          <p:nvPr/>
        </p:nvCxnSpPr>
        <p:spPr>
          <a:xfrm>
            <a:off x="3380958" y="1637691"/>
            <a:ext cx="2295185" cy="10519"/>
          </a:xfrm>
          <a:prstGeom prst="straightConnector1">
            <a:avLst/>
          </a:prstGeom>
          <a:noFill/>
          <a:ln w="38100" cap="flat" cmpd="sng" algn="ctr">
            <a:solidFill>
              <a:schemeClr val="accent1"/>
            </a:solidFill>
            <a:prstDash val="dash"/>
            <a:miter lim="800000"/>
            <a:tailEnd type="triangle"/>
          </a:ln>
          <a:effectLst/>
        </p:spPr>
      </p:cxnSp>
      <p:cxnSp>
        <p:nvCxnSpPr>
          <p:cNvPr id="68" name="Straight Arrow Connector 67"/>
          <p:cNvCxnSpPr/>
          <p:nvPr/>
        </p:nvCxnSpPr>
        <p:spPr>
          <a:xfrm flipV="1">
            <a:off x="3246150"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69" name="Straight Arrow Connector 68"/>
          <p:cNvCxnSpPr/>
          <p:nvPr/>
        </p:nvCxnSpPr>
        <p:spPr>
          <a:xfrm flipV="1">
            <a:off x="3347059" y="3514985"/>
            <a:ext cx="2418007" cy="125"/>
          </a:xfrm>
          <a:prstGeom prst="straightConnector1">
            <a:avLst/>
          </a:prstGeom>
          <a:noFill/>
          <a:ln w="38100" cap="flat" cmpd="sng" algn="ctr">
            <a:solidFill>
              <a:schemeClr val="accent1"/>
            </a:solidFill>
            <a:prstDash val="dash"/>
            <a:miter lim="800000"/>
            <a:tailEnd type="triangle"/>
          </a:ln>
          <a:effectLst/>
        </p:spPr>
      </p:cxnSp>
      <p:cxnSp>
        <p:nvCxnSpPr>
          <p:cNvPr id="70" name="Straight Arrow Connector 69"/>
          <p:cNvCxnSpPr/>
          <p:nvPr/>
        </p:nvCxnSpPr>
        <p:spPr>
          <a:xfrm flipH="1" flipV="1">
            <a:off x="9764697" y="3683000"/>
            <a:ext cx="27718" cy="1766173"/>
          </a:xfrm>
          <a:prstGeom prst="straightConnector1">
            <a:avLst/>
          </a:prstGeom>
          <a:noFill/>
          <a:ln w="38100" cap="flat" cmpd="sng" algn="ctr">
            <a:solidFill>
              <a:schemeClr val="accent1"/>
            </a:solidFill>
            <a:prstDash val="dash"/>
            <a:miter lim="800000"/>
            <a:tailEnd type="triangle"/>
          </a:ln>
          <a:effectLst/>
        </p:spPr>
      </p:cxnSp>
      <p:cxnSp>
        <p:nvCxnSpPr>
          <p:cNvPr id="32" name="Straight Connector 31"/>
          <p:cNvCxnSpPr/>
          <p:nvPr/>
        </p:nvCxnSpPr>
        <p:spPr>
          <a:xfrm>
            <a:off x="3733800" y="1003300"/>
            <a:ext cx="9404" cy="4934462"/>
          </a:xfrm>
          <a:prstGeom prst="line">
            <a:avLst/>
          </a:prstGeom>
          <a:noFill/>
          <a:ln w="6350" cap="flat" cmpd="sng" algn="ctr">
            <a:solidFill>
              <a:srgbClr val="5B9BD5"/>
            </a:solidFill>
            <a:prstDash val="solid"/>
            <a:miter lim="800000"/>
          </a:ln>
          <a:effectLst/>
        </p:spPr>
      </p:cxnSp>
      <p:cxnSp>
        <p:nvCxnSpPr>
          <p:cNvPr id="35" name="Straight Connector 34"/>
          <p:cNvCxnSpPr/>
          <p:nvPr/>
        </p:nvCxnSpPr>
        <p:spPr>
          <a:xfrm>
            <a:off x="3485363" y="4958113"/>
            <a:ext cx="7369205" cy="3617"/>
          </a:xfrm>
          <a:prstGeom prst="line">
            <a:avLst/>
          </a:prstGeom>
          <a:noFill/>
          <a:ln w="6350" cap="flat" cmpd="sng" algn="ctr">
            <a:solidFill>
              <a:srgbClr val="5B9BD5"/>
            </a:solidFill>
            <a:prstDash val="solid"/>
            <a:miter lim="800000"/>
          </a:ln>
          <a:effectLst/>
        </p:spPr>
      </p:cxnSp>
      <p:cxnSp>
        <p:nvCxnSpPr>
          <p:cNvPr id="50" name="Straight Arrow Connector 49"/>
          <p:cNvCxnSpPr/>
          <p:nvPr/>
        </p:nvCxnSpPr>
        <p:spPr>
          <a:xfrm flipH="1" flipV="1">
            <a:off x="6015495" y="3652790"/>
            <a:ext cx="28313" cy="1775366"/>
          </a:xfrm>
          <a:prstGeom prst="straightConnector1">
            <a:avLst/>
          </a:prstGeom>
          <a:noFill/>
          <a:ln w="38100" cap="flat" cmpd="sng" algn="ctr">
            <a:solidFill>
              <a:schemeClr val="tx2"/>
            </a:solidFill>
            <a:prstDash val="dash"/>
            <a:miter lim="800000"/>
            <a:tailEnd type="triangle"/>
          </a:ln>
          <a:effectLst/>
        </p:spPr>
      </p:cxnSp>
      <p:cxnSp>
        <p:nvCxnSpPr>
          <p:cNvPr id="71" name="Straight Arrow Connector 70"/>
          <p:cNvCxnSpPr/>
          <p:nvPr/>
        </p:nvCxnSpPr>
        <p:spPr>
          <a:xfrm flipV="1">
            <a:off x="2888246" y="3675733"/>
            <a:ext cx="12091" cy="1792337"/>
          </a:xfrm>
          <a:prstGeom prst="straightConnector1">
            <a:avLst/>
          </a:prstGeom>
          <a:noFill/>
          <a:ln w="38100" cap="flat" cmpd="sng" algn="ctr">
            <a:solidFill>
              <a:schemeClr val="accent1"/>
            </a:solidFill>
            <a:prstDash val="dash"/>
            <a:miter lim="800000"/>
            <a:tailEnd type="triangle"/>
          </a:ln>
          <a:effectLst/>
        </p:spPr>
      </p:cxnSp>
      <p:cxnSp>
        <p:nvCxnSpPr>
          <p:cNvPr id="34" name="Straight Arrow Connector 33"/>
          <p:cNvCxnSpPr/>
          <p:nvPr/>
        </p:nvCxnSpPr>
        <p:spPr>
          <a:xfrm flipV="1">
            <a:off x="3090227" y="3683000"/>
            <a:ext cx="2781926" cy="1785070"/>
          </a:xfrm>
          <a:prstGeom prst="straightConnector1">
            <a:avLst/>
          </a:prstGeom>
          <a:noFill/>
          <a:ln w="38100" cap="flat" cmpd="sng" algn="ctr">
            <a:solidFill>
              <a:schemeClr val="accent1"/>
            </a:solidFill>
            <a:prstDash val="dash"/>
            <a:miter lim="800000"/>
            <a:tailEnd type="triangle"/>
          </a:ln>
          <a:effectLst/>
        </p:spPr>
      </p:cxnSp>
      <p:sp>
        <p:nvSpPr>
          <p:cNvPr id="42" name="Rectangle 41"/>
          <p:cNvSpPr/>
          <p:nvPr/>
        </p:nvSpPr>
        <p:spPr>
          <a:xfrm>
            <a:off x="7629415" y="4152900"/>
            <a:ext cx="1026757" cy="1673353"/>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816101" y="2095049"/>
            <a:ext cx="3195172"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flipH="1" flipV="1">
            <a:off x="6713409" y="1587462"/>
            <a:ext cx="28313" cy="1775366"/>
          </a:xfrm>
          <a:prstGeom prst="straightConnector1">
            <a:avLst/>
          </a:prstGeom>
          <a:noFill/>
          <a:ln w="38100" cap="flat" cmpd="sng" algn="ctr">
            <a:solidFill>
              <a:schemeClr val="tx2"/>
            </a:solidFill>
            <a:prstDash val="dash"/>
            <a:miter lim="800000"/>
            <a:tailEnd type="triangle"/>
          </a:ln>
          <a:effectLst/>
        </p:spPr>
      </p:cxnSp>
      <p:cxnSp>
        <p:nvCxnSpPr>
          <p:cNvPr id="54" name="Straight Arrow Connector 53"/>
          <p:cNvCxnSpPr/>
          <p:nvPr/>
        </p:nvCxnSpPr>
        <p:spPr>
          <a:xfrm flipV="1">
            <a:off x="6873692" y="1545945"/>
            <a:ext cx="2418007" cy="125"/>
          </a:xfrm>
          <a:prstGeom prst="straightConnector1">
            <a:avLst/>
          </a:prstGeom>
          <a:noFill/>
          <a:ln w="38100" cap="flat" cmpd="sng" algn="ctr">
            <a:solidFill>
              <a:schemeClr val="accent1"/>
            </a:solidFill>
            <a:prstDash val="dash"/>
            <a:miter lim="800000"/>
            <a:tailEnd type="triangle"/>
          </a:ln>
          <a:effectLst/>
        </p:spPr>
      </p:cxnSp>
      <p:cxnSp>
        <p:nvCxnSpPr>
          <p:cNvPr id="55" name="Straight Arrow Connector 54"/>
          <p:cNvCxnSpPr/>
          <p:nvPr/>
        </p:nvCxnSpPr>
        <p:spPr>
          <a:xfrm flipH="1" flipV="1">
            <a:off x="2882194" y="1610503"/>
            <a:ext cx="18143" cy="1759789"/>
          </a:xfrm>
          <a:prstGeom prst="straightConnector1">
            <a:avLst/>
          </a:prstGeom>
          <a:noFill/>
          <a:ln w="38100" cap="flat" cmpd="sng" algn="ctr">
            <a:solidFill>
              <a:schemeClr val="accent1"/>
            </a:solidFill>
            <a:prstDash val="dash"/>
            <a:miter lim="800000"/>
            <a:tailEnd type="triangle"/>
          </a:ln>
          <a:effectLst/>
        </p:spPr>
      </p:cxnSp>
      <p:cxnSp>
        <p:nvCxnSpPr>
          <p:cNvPr id="72" name="Straight Arrow Connector 71"/>
          <p:cNvCxnSpPr/>
          <p:nvPr/>
        </p:nvCxnSpPr>
        <p:spPr>
          <a:xfrm flipV="1">
            <a:off x="3293551" y="1649918"/>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73" name="Straight Arrow Connector 72"/>
          <p:cNvCxnSpPr/>
          <p:nvPr/>
        </p:nvCxnSpPr>
        <p:spPr>
          <a:xfrm flipV="1">
            <a:off x="6880177" y="352682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74" name="Straight Arrow Connector 73"/>
          <p:cNvCxnSpPr/>
          <p:nvPr/>
        </p:nvCxnSpPr>
        <p:spPr>
          <a:xfrm flipH="1" flipV="1">
            <a:off x="9764697" y="1789827"/>
            <a:ext cx="27718" cy="1766173"/>
          </a:xfrm>
          <a:prstGeom prst="straightConnector1">
            <a:avLst/>
          </a:prstGeom>
          <a:noFill/>
          <a:ln w="38100" cap="flat" cmpd="sng" algn="ctr">
            <a:solidFill>
              <a:schemeClr val="accent1"/>
            </a:solidFill>
            <a:prstDash val="dash"/>
            <a:miter lim="800000"/>
            <a:tailEnd type="triangle"/>
          </a:ln>
          <a:effectLst/>
        </p:spPr>
      </p:cxnSp>
      <p:cxnSp>
        <p:nvCxnSpPr>
          <p:cNvPr id="75" name="Straight Arrow Connector 74"/>
          <p:cNvCxnSpPr/>
          <p:nvPr/>
        </p:nvCxnSpPr>
        <p:spPr>
          <a:xfrm flipV="1">
            <a:off x="6851489" y="162843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76" name="Straight Arrow Connector 75"/>
          <p:cNvCxnSpPr/>
          <p:nvPr/>
        </p:nvCxnSpPr>
        <p:spPr>
          <a:xfrm flipV="1">
            <a:off x="7056143"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79" name="Straight Arrow Connector 78"/>
          <p:cNvCxnSpPr/>
          <p:nvPr/>
        </p:nvCxnSpPr>
        <p:spPr>
          <a:xfrm flipV="1">
            <a:off x="6984825" y="3436929"/>
            <a:ext cx="2429993" cy="24810"/>
          </a:xfrm>
          <a:prstGeom prst="straightConnector1">
            <a:avLst/>
          </a:prstGeom>
          <a:noFill/>
          <a:ln w="38100" cap="flat" cmpd="sng" algn="ctr">
            <a:solidFill>
              <a:schemeClr val="accent1"/>
            </a:solidFill>
            <a:prstDash val="dash"/>
            <a:miter lim="800000"/>
            <a:tailEnd type="triangle"/>
          </a:ln>
          <a:effectLst/>
        </p:spPr>
      </p:cxnSp>
      <p:sp>
        <p:nvSpPr>
          <p:cNvPr id="25" name="Title 24"/>
          <p:cNvSpPr>
            <a:spLocks noGrp="1"/>
          </p:cNvSpPr>
          <p:nvPr>
            <p:ph type="title"/>
          </p:nvPr>
        </p:nvSpPr>
        <p:spPr/>
        <p:txBody>
          <a:bodyPr>
            <a:normAutofit fontScale="90000"/>
          </a:bodyPr>
          <a:lstStyle/>
          <a:p>
            <a:r>
              <a:rPr lang="en-US" dirty="0"/>
              <a:t>All possible moves</a:t>
            </a:r>
            <a:br>
              <a:rPr lang="en-US" dirty="0"/>
            </a:br>
            <a:endParaRPr lang="en-US" dirty="0"/>
          </a:p>
        </p:txBody>
      </p:sp>
    </p:spTree>
    <p:extLst>
      <p:ext uri="{BB962C8B-B14F-4D97-AF65-F5344CB8AC3E}">
        <p14:creationId xmlns:p14="http://schemas.microsoft.com/office/powerpoint/2010/main" val="28652369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445405" y="2467073"/>
            <a:ext cx="1632754" cy="1449532"/>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Arrow 35"/>
          <p:cNvSpPr/>
          <p:nvPr/>
        </p:nvSpPr>
        <p:spPr>
          <a:xfrm>
            <a:off x="9572426" y="1772512"/>
            <a:ext cx="1632754" cy="1449532"/>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279170" y="382753"/>
            <a:ext cx="2662845" cy="584775"/>
          </a:xfrm>
          <a:prstGeom prst="rect">
            <a:avLst/>
          </a:prstGeom>
          <a:noFill/>
        </p:spPr>
        <p:txBody>
          <a:bodyPr wrap="none" rtlCol="0">
            <a:spAutoFit/>
          </a:bodyPr>
          <a:lstStyle/>
          <a:p>
            <a:r>
              <a:rPr lang="en-US" sz="3200" dirty="0">
                <a:latin typeface="+mj-lt"/>
              </a:rPr>
              <a:t>Options funnel</a:t>
            </a:r>
          </a:p>
        </p:txBody>
      </p:sp>
      <p:grpSp>
        <p:nvGrpSpPr>
          <p:cNvPr id="2" name="Group 1"/>
          <p:cNvGrpSpPr/>
          <p:nvPr/>
        </p:nvGrpSpPr>
        <p:grpSpPr>
          <a:xfrm rot="1930270">
            <a:off x="2692538" y="1437901"/>
            <a:ext cx="5815823" cy="3597760"/>
            <a:chOff x="1033351" y="1003300"/>
            <a:chExt cx="9821217" cy="5389847"/>
          </a:xfrm>
        </p:grpSpPr>
        <p:sp>
          <p:nvSpPr>
            <p:cNvPr id="37" name="Rectangle 36"/>
            <p:cNvSpPr/>
            <p:nvPr/>
          </p:nvSpPr>
          <p:spPr>
            <a:xfrm>
              <a:off x="5401475" y="2084217"/>
              <a:ext cx="5348448" cy="685800"/>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7629415" y="1146235"/>
              <a:ext cx="1026757" cy="2698691"/>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984515" y="1161805"/>
              <a:ext cx="1026757" cy="4664449"/>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774185" y="4152900"/>
              <a:ext cx="8962346"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625600" y="1003300"/>
              <a:ext cx="9228968" cy="4959862"/>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53" name="Straight Connector 52"/>
            <p:cNvCxnSpPr/>
            <p:nvPr/>
          </p:nvCxnSpPr>
          <p:spPr>
            <a:xfrm flipV="1">
              <a:off x="1625600" y="3952945"/>
              <a:ext cx="9228968" cy="22156"/>
            </a:xfrm>
            <a:prstGeom prst="line">
              <a:avLst/>
            </a:prstGeom>
            <a:noFill/>
            <a:ln w="6350" cap="flat" cmpd="sng" algn="ctr">
              <a:solidFill>
                <a:srgbClr val="5B9BD5"/>
              </a:solidFill>
              <a:prstDash val="solid"/>
              <a:miter lim="800000"/>
            </a:ln>
            <a:effectLst/>
          </p:spPr>
        </p:cxnSp>
        <p:cxnSp>
          <p:nvCxnSpPr>
            <p:cNvPr id="54" name="Straight Connector 53"/>
            <p:cNvCxnSpPr/>
            <p:nvPr/>
          </p:nvCxnSpPr>
          <p:spPr>
            <a:xfrm flipV="1">
              <a:off x="1625600" y="2903681"/>
              <a:ext cx="9228968" cy="4224"/>
            </a:xfrm>
            <a:prstGeom prst="line">
              <a:avLst/>
            </a:prstGeom>
            <a:noFill/>
            <a:ln w="6350" cap="flat" cmpd="sng" algn="ctr">
              <a:solidFill>
                <a:srgbClr val="5B9BD5"/>
              </a:solidFill>
              <a:prstDash val="solid"/>
              <a:miter lim="800000"/>
            </a:ln>
            <a:effectLst/>
          </p:spPr>
        </p:cxnSp>
        <p:cxnSp>
          <p:nvCxnSpPr>
            <p:cNvPr id="55" name="Straight Connector 54"/>
            <p:cNvCxnSpPr/>
            <p:nvPr/>
          </p:nvCxnSpPr>
          <p:spPr>
            <a:xfrm>
              <a:off x="5270500" y="1028700"/>
              <a:ext cx="9404" cy="4934462"/>
            </a:xfrm>
            <a:prstGeom prst="line">
              <a:avLst/>
            </a:prstGeom>
            <a:noFill/>
            <a:ln w="6350" cap="flat" cmpd="sng" algn="ctr">
              <a:solidFill>
                <a:srgbClr val="5B9BD5"/>
              </a:solidFill>
              <a:prstDash val="solid"/>
              <a:miter lim="800000"/>
            </a:ln>
            <a:effectLst/>
          </p:spPr>
        </p:cxnSp>
        <p:sp>
          <p:nvSpPr>
            <p:cNvPr id="56" name="TextBox 55"/>
            <p:cNvSpPr txBox="1"/>
            <p:nvPr/>
          </p:nvSpPr>
          <p:spPr>
            <a:xfrm>
              <a:off x="1072240" y="15780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72" name="TextBox 71"/>
            <p:cNvSpPr txBox="1"/>
            <p:nvPr/>
          </p:nvSpPr>
          <p:spPr>
            <a:xfrm>
              <a:off x="1072240" y="50487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73" name="TextBox 72"/>
            <p:cNvSpPr txBox="1"/>
            <p:nvPr/>
          </p:nvSpPr>
          <p:spPr>
            <a:xfrm>
              <a:off x="1033351" y="3300296"/>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A</a:t>
              </a:r>
              <a:endParaRPr kumimoji="0" lang="bg-BG" sz="2400" b="0" i="0" u="none" strike="noStrike" kern="0" cap="none" spc="0" normalizeH="0" baseline="0" noProof="0" dirty="0">
                <a:ln>
                  <a:noFill/>
                </a:ln>
                <a:solidFill>
                  <a:prstClr val="black"/>
                </a:solidFill>
                <a:effectLst/>
                <a:uLnTx/>
                <a:uFillTx/>
              </a:endParaRPr>
            </a:p>
          </p:txBody>
        </p:sp>
        <p:sp>
          <p:nvSpPr>
            <p:cNvPr id="74" name="TextBox 73"/>
            <p:cNvSpPr txBox="1"/>
            <p:nvPr/>
          </p:nvSpPr>
          <p:spPr>
            <a:xfrm>
              <a:off x="3171370" y="5931482"/>
              <a:ext cx="34817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C</a:t>
              </a:r>
              <a:endParaRPr kumimoji="0" lang="bg-BG" sz="2400" b="0" i="0" u="none" strike="noStrike" kern="0" cap="none" spc="0" normalizeH="0" baseline="0" noProof="0" dirty="0">
                <a:ln>
                  <a:noFill/>
                </a:ln>
                <a:solidFill>
                  <a:prstClr val="black"/>
                </a:solidFill>
                <a:effectLst/>
                <a:uLnTx/>
                <a:uFillTx/>
              </a:endParaRPr>
            </a:p>
          </p:txBody>
        </p:sp>
        <p:sp>
          <p:nvSpPr>
            <p:cNvPr id="75" name="TextBox 74"/>
            <p:cNvSpPr txBox="1"/>
            <p:nvPr/>
          </p:nvSpPr>
          <p:spPr>
            <a:xfrm>
              <a:off x="6397244" y="5881903"/>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76" name="TextBox 75"/>
            <p:cNvSpPr txBox="1"/>
            <p:nvPr/>
          </p:nvSpPr>
          <p:spPr>
            <a:xfrm>
              <a:off x="9662103" y="5931481"/>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77" name="Rectangle 76"/>
            <p:cNvSpPr/>
            <p:nvPr/>
          </p:nvSpPr>
          <p:spPr>
            <a:xfrm>
              <a:off x="8828961" y="1146235"/>
              <a:ext cx="1907569" cy="855732"/>
            </a:xfrm>
            <a:prstGeom prst="rect">
              <a:avLst/>
            </a:prstGeom>
            <a:solidFill>
              <a:schemeClr val="accent3">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Obvious</a:t>
              </a:r>
              <a:endParaRPr lang="bg-BG" kern="0" dirty="0">
                <a:solidFill>
                  <a:prstClr val="white"/>
                </a:solidFill>
                <a:latin typeface="Calibri" panose="020F0502020204030204"/>
                <a:ea typeface=""/>
                <a:cs typeface=""/>
              </a:endParaRPr>
            </a:p>
          </p:txBody>
        </p:sp>
        <p:sp>
          <p:nvSpPr>
            <p:cNvPr id="78" name="Rectangle 77"/>
            <p:cNvSpPr/>
            <p:nvPr/>
          </p:nvSpPr>
          <p:spPr>
            <a:xfrm>
              <a:off x="8914346" y="3060305"/>
              <a:ext cx="1813125"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79" name="Rectangle 78"/>
            <p:cNvSpPr/>
            <p:nvPr/>
          </p:nvSpPr>
          <p:spPr>
            <a:xfrm>
              <a:off x="8914346" y="5048764"/>
              <a:ext cx="1813125"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0" name="Rectangle 79"/>
            <p:cNvSpPr/>
            <p:nvPr/>
          </p:nvSpPr>
          <p:spPr>
            <a:xfrm>
              <a:off x="5354597" y="1157120"/>
              <a:ext cx="1997476" cy="845013"/>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1" name="Rectangle 80"/>
            <p:cNvSpPr/>
            <p:nvPr/>
          </p:nvSpPr>
          <p:spPr>
            <a:xfrm>
              <a:off x="1769892" y="1157120"/>
              <a:ext cx="1832217" cy="845013"/>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2" name="Rectangle 81"/>
            <p:cNvSpPr/>
            <p:nvPr/>
          </p:nvSpPr>
          <p:spPr>
            <a:xfrm>
              <a:off x="5401475" y="3038730"/>
              <a:ext cx="1947996"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r>
                <a:rPr lang="en-US" kern="0" dirty="0">
                  <a:solidFill>
                    <a:schemeClr val="tx2"/>
                  </a:solidFill>
                  <a:latin typeface="Calibri" panose="020F0502020204030204"/>
                  <a:ea typeface=""/>
                  <a:cs typeface=""/>
                </a:rPr>
                <a:t>Analysis</a:t>
              </a:r>
              <a:endParaRPr lang="bg-BG" kern="0" dirty="0">
                <a:solidFill>
                  <a:schemeClr val="tx2"/>
                </a:solidFill>
                <a:latin typeface="Calibri" panose="020F0502020204030204"/>
                <a:ea typeface=""/>
                <a:cs typeface=""/>
              </a:endParaRPr>
            </a:p>
          </p:txBody>
        </p:sp>
        <p:sp>
          <p:nvSpPr>
            <p:cNvPr id="83" name="Rectangle 82"/>
            <p:cNvSpPr/>
            <p:nvPr/>
          </p:nvSpPr>
          <p:spPr>
            <a:xfrm>
              <a:off x="5423246" y="5030058"/>
              <a:ext cx="1947996"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4" name="Rectangle 83"/>
            <p:cNvSpPr/>
            <p:nvPr/>
          </p:nvSpPr>
          <p:spPr>
            <a:xfrm>
              <a:off x="1774184" y="3047354"/>
              <a:ext cx="1832217" cy="809171"/>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5" name="Rectangle 84"/>
            <p:cNvSpPr/>
            <p:nvPr/>
          </p:nvSpPr>
          <p:spPr>
            <a:xfrm>
              <a:off x="1766691" y="5069972"/>
              <a:ext cx="1832217"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Complex</a:t>
              </a:r>
              <a:endParaRPr lang="bg-BG" kern="0" dirty="0">
                <a:solidFill>
                  <a:prstClr val="white"/>
                </a:solidFill>
                <a:latin typeface="Calibri" panose="020F0502020204030204"/>
                <a:ea typeface=""/>
                <a:cs typeface=""/>
              </a:endParaRPr>
            </a:p>
          </p:txBody>
        </p:sp>
        <p:cxnSp>
          <p:nvCxnSpPr>
            <p:cNvPr id="86" name="Straight Connector 85"/>
            <p:cNvCxnSpPr/>
            <p:nvPr/>
          </p:nvCxnSpPr>
          <p:spPr>
            <a:xfrm>
              <a:off x="7438569" y="1016000"/>
              <a:ext cx="69276" cy="4954421"/>
            </a:xfrm>
            <a:prstGeom prst="line">
              <a:avLst/>
            </a:prstGeom>
            <a:noFill/>
            <a:ln w="6350" cap="flat" cmpd="sng" algn="ctr">
              <a:solidFill>
                <a:srgbClr val="5B9BD5"/>
              </a:solidFill>
              <a:prstDash val="solid"/>
              <a:miter lim="800000"/>
            </a:ln>
            <a:effectLst/>
          </p:spPr>
        </p:cxnSp>
        <p:cxnSp>
          <p:nvCxnSpPr>
            <p:cNvPr id="87" name="Straight Arrow Connector 86"/>
            <p:cNvCxnSpPr/>
            <p:nvPr/>
          </p:nvCxnSpPr>
          <p:spPr>
            <a:xfrm>
              <a:off x="3380958" y="1637691"/>
              <a:ext cx="2295185" cy="10519"/>
            </a:xfrm>
            <a:prstGeom prst="straightConnector1">
              <a:avLst/>
            </a:prstGeom>
            <a:noFill/>
            <a:ln w="38100" cap="flat" cmpd="sng" algn="ctr">
              <a:solidFill>
                <a:schemeClr val="accent1"/>
              </a:solidFill>
              <a:prstDash val="dash"/>
              <a:miter lim="800000"/>
              <a:tailEnd type="triangle"/>
            </a:ln>
            <a:effectLst/>
          </p:spPr>
        </p:cxnSp>
        <p:cxnSp>
          <p:nvCxnSpPr>
            <p:cNvPr id="88" name="Straight Arrow Connector 87"/>
            <p:cNvCxnSpPr/>
            <p:nvPr/>
          </p:nvCxnSpPr>
          <p:spPr>
            <a:xfrm flipV="1">
              <a:off x="3246150"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89" name="Straight Arrow Connector 88"/>
            <p:cNvCxnSpPr/>
            <p:nvPr/>
          </p:nvCxnSpPr>
          <p:spPr>
            <a:xfrm flipV="1">
              <a:off x="3347059" y="3514985"/>
              <a:ext cx="2418007" cy="125"/>
            </a:xfrm>
            <a:prstGeom prst="straightConnector1">
              <a:avLst/>
            </a:prstGeom>
            <a:noFill/>
            <a:ln w="38100" cap="flat" cmpd="sng" algn="ctr">
              <a:solidFill>
                <a:schemeClr val="accent1"/>
              </a:solidFill>
              <a:prstDash val="dash"/>
              <a:miter lim="800000"/>
              <a:tailEnd type="triangle"/>
            </a:ln>
            <a:effectLst/>
          </p:spPr>
        </p:cxnSp>
        <p:cxnSp>
          <p:nvCxnSpPr>
            <p:cNvPr id="90" name="Straight Arrow Connector 89"/>
            <p:cNvCxnSpPr/>
            <p:nvPr/>
          </p:nvCxnSpPr>
          <p:spPr>
            <a:xfrm flipH="1" flipV="1">
              <a:off x="9764697" y="3683000"/>
              <a:ext cx="27718" cy="1766173"/>
            </a:xfrm>
            <a:prstGeom prst="straightConnector1">
              <a:avLst/>
            </a:prstGeom>
            <a:noFill/>
            <a:ln w="38100" cap="flat" cmpd="sng" algn="ctr">
              <a:solidFill>
                <a:schemeClr val="accent1"/>
              </a:solidFill>
              <a:prstDash val="dash"/>
              <a:miter lim="800000"/>
              <a:tailEnd type="triangle"/>
            </a:ln>
            <a:effectLst/>
          </p:spPr>
        </p:cxnSp>
        <p:cxnSp>
          <p:nvCxnSpPr>
            <p:cNvPr id="91" name="Straight Connector 90"/>
            <p:cNvCxnSpPr/>
            <p:nvPr/>
          </p:nvCxnSpPr>
          <p:spPr>
            <a:xfrm>
              <a:off x="3733800" y="1003300"/>
              <a:ext cx="9404" cy="4934462"/>
            </a:xfrm>
            <a:prstGeom prst="line">
              <a:avLst/>
            </a:prstGeom>
            <a:noFill/>
            <a:ln w="6350" cap="flat" cmpd="sng" algn="ctr">
              <a:solidFill>
                <a:srgbClr val="5B9BD5"/>
              </a:solidFill>
              <a:prstDash val="solid"/>
              <a:miter lim="800000"/>
            </a:ln>
            <a:effectLst/>
          </p:spPr>
        </p:cxnSp>
        <p:cxnSp>
          <p:nvCxnSpPr>
            <p:cNvPr id="92" name="Straight Connector 91"/>
            <p:cNvCxnSpPr/>
            <p:nvPr/>
          </p:nvCxnSpPr>
          <p:spPr>
            <a:xfrm>
              <a:off x="3485363" y="4958113"/>
              <a:ext cx="7369205" cy="3617"/>
            </a:xfrm>
            <a:prstGeom prst="line">
              <a:avLst/>
            </a:prstGeom>
            <a:noFill/>
            <a:ln w="6350" cap="flat" cmpd="sng" algn="ctr">
              <a:solidFill>
                <a:srgbClr val="5B9BD5"/>
              </a:solidFill>
              <a:prstDash val="solid"/>
              <a:miter lim="800000"/>
            </a:ln>
            <a:effectLst/>
          </p:spPr>
        </p:cxnSp>
        <p:cxnSp>
          <p:nvCxnSpPr>
            <p:cNvPr id="93" name="Straight Arrow Connector 92"/>
            <p:cNvCxnSpPr/>
            <p:nvPr/>
          </p:nvCxnSpPr>
          <p:spPr>
            <a:xfrm flipH="1" flipV="1">
              <a:off x="6015495" y="3652790"/>
              <a:ext cx="28313" cy="1775366"/>
            </a:xfrm>
            <a:prstGeom prst="straightConnector1">
              <a:avLst/>
            </a:prstGeom>
            <a:noFill/>
            <a:ln w="38100" cap="flat" cmpd="sng" algn="ctr">
              <a:solidFill>
                <a:schemeClr val="tx2"/>
              </a:solidFill>
              <a:prstDash val="dash"/>
              <a:miter lim="800000"/>
              <a:tailEnd type="triangle"/>
            </a:ln>
            <a:effectLst/>
          </p:spPr>
        </p:cxnSp>
        <p:cxnSp>
          <p:nvCxnSpPr>
            <p:cNvPr id="94" name="Straight Arrow Connector 93"/>
            <p:cNvCxnSpPr/>
            <p:nvPr/>
          </p:nvCxnSpPr>
          <p:spPr>
            <a:xfrm flipV="1">
              <a:off x="2888246" y="3675733"/>
              <a:ext cx="12091" cy="1792337"/>
            </a:xfrm>
            <a:prstGeom prst="straightConnector1">
              <a:avLst/>
            </a:prstGeom>
            <a:noFill/>
            <a:ln w="38100" cap="flat" cmpd="sng" algn="ctr">
              <a:solidFill>
                <a:schemeClr val="accent1"/>
              </a:solidFill>
              <a:prstDash val="dash"/>
              <a:miter lim="800000"/>
              <a:tailEnd type="triangle"/>
            </a:ln>
            <a:effectLst/>
          </p:spPr>
        </p:cxnSp>
        <p:cxnSp>
          <p:nvCxnSpPr>
            <p:cNvPr id="95" name="Straight Arrow Connector 94"/>
            <p:cNvCxnSpPr/>
            <p:nvPr/>
          </p:nvCxnSpPr>
          <p:spPr>
            <a:xfrm flipV="1">
              <a:off x="3090227" y="3683000"/>
              <a:ext cx="2781926" cy="1785070"/>
            </a:xfrm>
            <a:prstGeom prst="straightConnector1">
              <a:avLst/>
            </a:prstGeom>
            <a:noFill/>
            <a:ln w="38100" cap="flat" cmpd="sng" algn="ctr">
              <a:solidFill>
                <a:schemeClr val="accent1"/>
              </a:solidFill>
              <a:prstDash val="dash"/>
              <a:miter lim="800000"/>
              <a:tailEnd type="triangle"/>
            </a:ln>
            <a:effectLst/>
          </p:spPr>
        </p:cxnSp>
        <p:sp>
          <p:nvSpPr>
            <p:cNvPr id="96" name="Rectangle 95"/>
            <p:cNvSpPr/>
            <p:nvPr/>
          </p:nvSpPr>
          <p:spPr>
            <a:xfrm>
              <a:off x="7629415" y="4152900"/>
              <a:ext cx="1026757" cy="1673353"/>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1816101" y="2095049"/>
              <a:ext cx="3195172"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flipH="1" flipV="1">
              <a:off x="6713409" y="1587462"/>
              <a:ext cx="28313" cy="1775366"/>
            </a:xfrm>
            <a:prstGeom prst="straightConnector1">
              <a:avLst/>
            </a:prstGeom>
            <a:noFill/>
            <a:ln w="38100" cap="flat" cmpd="sng" algn="ctr">
              <a:solidFill>
                <a:schemeClr val="tx2"/>
              </a:solidFill>
              <a:prstDash val="dash"/>
              <a:miter lim="800000"/>
              <a:tailEnd type="triangle"/>
            </a:ln>
            <a:effectLst/>
          </p:spPr>
        </p:cxnSp>
        <p:cxnSp>
          <p:nvCxnSpPr>
            <p:cNvPr id="99" name="Straight Arrow Connector 98"/>
            <p:cNvCxnSpPr/>
            <p:nvPr/>
          </p:nvCxnSpPr>
          <p:spPr>
            <a:xfrm flipV="1">
              <a:off x="6873692" y="1545945"/>
              <a:ext cx="2418007" cy="125"/>
            </a:xfrm>
            <a:prstGeom prst="straightConnector1">
              <a:avLst/>
            </a:prstGeom>
            <a:noFill/>
            <a:ln w="38100" cap="flat" cmpd="sng" algn="ctr">
              <a:solidFill>
                <a:schemeClr val="accent1"/>
              </a:solidFill>
              <a:prstDash val="dash"/>
              <a:miter lim="800000"/>
              <a:tailEnd type="triangle"/>
            </a:ln>
            <a:effectLst/>
          </p:spPr>
        </p:cxnSp>
        <p:cxnSp>
          <p:nvCxnSpPr>
            <p:cNvPr id="100" name="Straight Arrow Connector 99"/>
            <p:cNvCxnSpPr/>
            <p:nvPr/>
          </p:nvCxnSpPr>
          <p:spPr>
            <a:xfrm flipH="1" flipV="1">
              <a:off x="2882194" y="1610503"/>
              <a:ext cx="18143" cy="1759789"/>
            </a:xfrm>
            <a:prstGeom prst="straightConnector1">
              <a:avLst/>
            </a:prstGeom>
            <a:noFill/>
            <a:ln w="38100" cap="flat" cmpd="sng" algn="ctr">
              <a:solidFill>
                <a:schemeClr val="accent1"/>
              </a:solidFill>
              <a:prstDash val="dash"/>
              <a:miter lim="800000"/>
              <a:tailEnd type="triangle"/>
            </a:ln>
            <a:effectLst/>
          </p:spPr>
        </p:cxnSp>
        <p:cxnSp>
          <p:nvCxnSpPr>
            <p:cNvPr id="101" name="Straight Arrow Connector 100"/>
            <p:cNvCxnSpPr/>
            <p:nvPr/>
          </p:nvCxnSpPr>
          <p:spPr>
            <a:xfrm flipV="1">
              <a:off x="3293551" y="1649918"/>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102" name="Straight Arrow Connector 101"/>
            <p:cNvCxnSpPr/>
            <p:nvPr/>
          </p:nvCxnSpPr>
          <p:spPr>
            <a:xfrm flipV="1">
              <a:off x="6880177" y="352682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103" name="Straight Arrow Connector 102"/>
            <p:cNvCxnSpPr/>
            <p:nvPr/>
          </p:nvCxnSpPr>
          <p:spPr>
            <a:xfrm flipH="1" flipV="1">
              <a:off x="9764697" y="1789827"/>
              <a:ext cx="27718" cy="1766173"/>
            </a:xfrm>
            <a:prstGeom prst="straightConnector1">
              <a:avLst/>
            </a:prstGeom>
            <a:noFill/>
            <a:ln w="38100" cap="flat" cmpd="sng" algn="ctr">
              <a:solidFill>
                <a:schemeClr val="accent1"/>
              </a:solidFill>
              <a:prstDash val="dash"/>
              <a:miter lim="800000"/>
              <a:tailEnd type="triangle"/>
            </a:ln>
            <a:effectLst/>
          </p:spPr>
        </p:cxnSp>
        <p:cxnSp>
          <p:nvCxnSpPr>
            <p:cNvPr id="104" name="Straight Arrow Connector 103"/>
            <p:cNvCxnSpPr/>
            <p:nvPr/>
          </p:nvCxnSpPr>
          <p:spPr>
            <a:xfrm flipV="1">
              <a:off x="6851489" y="162843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105" name="Straight Arrow Connector 104"/>
            <p:cNvCxnSpPr/>
            <p:nvPr/>
          </p:nvCxnSpPr>
          <p:spPr>
            <a:xfrm flipV="1">
              <a:off x="7056143"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106" name="Straight Arrow Connector 105"/>
            <p:cNvCxnSpPr/>
            <p:nvPr/>
          </p:nvCxnSpPr>
          <p:spPr>
            <a:xfrm flipV="1">
              <a:off x="6984825" y="3436929"/>
              <a:ext cx="2429993" cy="24810"/>
            </a:xfrm>
            <a:prstGeom prst="straightConnector1">
              <a:avLst/>
            </a:prstGeom>
            <a:noFill/>
            <a:ln w="38100" cap="flat" cmpd="sng" algn="ctr">
              <a:solidFill>
                <a:schemeClr val="accent1"/>
              </a:solidFill>
              <a:prstDash val="dash"/>
              <a:miter lim="800000"/>
              <a:tailEnd type="triangle"/>
            </a:ln>
            <a:effectLst/>
          </p:spPr>
        </p:cxnSp>
      </p:grpSp>
      <p:sp>
        <p:nvSpPr>
          <p:cNvPr id="107" name="Right Arrow 106"/>
          <p:cNvSpPr/>
          <p:nvPr/>
        </p:nvSpPr>
        <p:spPr>
          <a:xfrm>
            <a:off x="9537796" y="3397727"/>
            <a:ext cx="1632754" cy="1449532"/>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2221470" y="279400"/>
            <a:ext cx="6884430" cy="6302629"/>
            <a:chOff x="2221470" y="152400"/>
            <a:chExt cx="6884430" cy="6302629"/>
          </a:xfrm>
        </p:grpSpPr>
        <p:sp>
          <p:nvSpPr>
            <p:cNvPr id="6" name="Freeform 5"/>
            <p:cNvSpPr/>
            <p:nvPr/>
          </p:nvSpPr>
          <p:spPr>
            <a:xfrm>
              <a:off x="4579281" y="152400"/>
              <a:ext cx="4526619" cy="1739900"/>
            </a:xfrm>
            <a:custGeom>
              <a:avLst/>
              <a:gdLst>
                <a:gd name="connsiteX0" fmla="*/ 0 w 4089400"/>
                <a:gd name="connsiteY0" fmla="*/ 0 h 1739900"/>
                <a:gd name="connsiteX1" fmla="*/ 2120900 w 4089400"/>
                <a:gd name="connsiteY1" fmla="*/ 1371600 h 1739900"/>
                <a:gd name="connsiteX2" fmla="*/ 4089400 w 4089400"/>
                <a:gd name="connsiteY2" fmla="*/ 1739900 h 1739900"/>
              </a:gdLst>
              <a:ahLst/>
              <a:cxnLst>
                <a:cxn ang="0">
                  <a:pos x="connsiteX0" y="connsiteY0"/>
                </a:cxn>
                <a:cxn ang="0">
                  <a:pos x="connsiteX1" y="connsiteY1"/>
                </a:cxn>
                <a:cxn ang="0">
                  <a:pos x="connsiteX2" y="connsiteY2"/>
                </a:cxn>
              </a:cxnLst>
              <a:rect l="l" t="t" r="r" b="b"/>
              <a:pathLst>
                <a:path w="4089400" h="1739900">
                  <a:moveTo>
                    <a:pt x="0" y="0"/>
                  </a:moveTo>
                  <a:cubicBezTo>
                    <a:pt x="719666" y="540808"/>
                    <a:pt x="1439333" y="1081617"/>
                    <a:pt x="2120900" y="1371600"/>
                  </a:cubicBezTo>
                  <a:cubicBezTo>
                    <a:pt x="2802467" y="1661583"/>
                    <a:pt x="3733800" y="1676400"/>
                    <a:pt x="4089400" y="1739900"/>
                  </a:cubicBezTo>
                </a:path>
              </a:pathLst>
            </a:cu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reeform 56"/>
            <p:cNvSpPr/>
            <p:nvPr/>
          </p:nvSpPr>
          <p:spPr>
            <a:xfrm rot="8143279">
              <a:off x="4394702" y="4051065"/>
              <a:ext cx="4495935" cy="2403964"/>
            </a:xfrm>
            <a:custGeom>
              <a:avLst/>
              <a:gdLst>
                <a:gd name="connsiteX0" fmla="*/ 0 w 4089400"/>
                <a:gd name="connsiteY0" fmla="*/ 0 h 1739900"/>
                <a:gd name="connsiteX1" fmla="*/ 2120900 w 4089400"/>
                <a:gd name="connsiteY1" fmla="*/ 1371600 h 1739900"/>
                <a:gd name="connsiteX2" fmla="*/ 4089400 w 4089400"/>
                <a:gd name="connsiteY2" fmla="*/ 1739900 h 1739900"/>
              </a:gdLst>
              <a:ahLst/>
              <a:cxnLst>
                <a:cxn ang="0">
                  <a:pos x="connsiteX0" y="connsiteY0"/>
                </a:cxn>
                <a:cxn ang="0">
                  <a:pos x="connsiteX1" y="connsiteY1"/>
                </a:cxn>
                <a:cxn ang="0">
                  <a:pos x="connsiteX2" y="connsiteY2"/>
                </a:cxn>
              </a:cxnLst>
              <a:rect l="l" t="t" r="r" b="b"/>
              <a:pathLst>
                <a:path w="4089400" h="1739900">
                  <a:moveTo>
                    <a:pt x="0" y="0"/>
                  </a:moveTo>
                  <a:cubicBezTo>
                    <a:pt x="719666" y="540808"/>
                    <a:pt x="1439333" y="1081617"/>
                    <a:pt x="2120900" y="1371600"/>
                  </a:cubicBezTo>
                  <a:cubicBezTo>
                    <a:pt x="2802467" y="1661583"/>
                    <a:pt x="3733800" y="1676400"/>
                    <a:pt x="4089400" y="1739900"/>
                  </a:cubicBezTo>
                </a:path>
              </a:pathLst>
            </a:cu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5077222" y="496204"/>
              <a:ext cx="53644" cy="487580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7567097" y="1671170"/>
              <a:ext cx="54261" cy="2984025"/>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221470" y="2620518"/>
              <a:ext cx="2807050" cy="923330"/>
            </a:xfrm>
            <a:prstGeom prst="rect">
              <a:avLst/>
            </a:prstGeom>
            <a:solidFill>
              <a:schemeClr val="bg1"/>
            </a:solidFill>
            <a:ln>
              <a:solidFill>
                <a:schemeClr val="bg1"/>
              </a:solidFill>
            </a:ln>
          </p:spPr>
          <p:txBody>
            <a:bodyPr wrap="none" rtlCol="0">
              <a:spAutoFit/>
            </a:bodyPr>
            <a:lstStyle/>
            <a:p>
              <a:r>
                <a:rPr lang="en-US" sz="5400" dirty="0">
                  <a:solidFill>
                    <a:schemeClr val="accent1"/>
                  </a:solidFill>
                </a:rPr>
                <a:t>Synthesis</a:t>
              </a:r>
            </a:p>
          </p:txBody>
        </p:sp>
        <p:sp>
          <p:nvSpPr>
            <p:cNvPr id="66" name="TextBox 65"/>
            <p:cNvSpPr txBox="1"/>
            <p:nvPr/>
          </p:nvSpPr>
          <p:spPr>
            <a:xfrm>
              <a:off x="5129770" y="2607818"/>
              <a:ext cx="2448299" cy="923330"/>
            </a:xfrm>
            <a:prstGeom prst="rect">
              <a:avLst/>
            </a:prstGeom>
            <a:solidFill>
              <a:schemeClr val="bg1"/>
            </a:solidFill>
            <a:ln>
              <a:solidFill>
                <a:schemeClr val="bg1"/>
              </a:solidFill>
            </a:ln>
          </p:spPr>
          <p:txBody>
            <a:bodyPr wrap="none" rtlCol="0">
              <a:spAutoFit/>
            </a:bodyPr>
            <a:lstStyle/>
            <a:p>
              <a:r>
                <a:rPr lang="en-US" sz="5400" dirty="0">
                  <a:solidFill>
                    <a:schemeClr val="accent1"/>
                  </a:solidFill>
                </a:rPr>
                <a:t>Analysis</a:t>
              </a:r>
            </a:p>
          </p:txBody>
        </p:sp>
      </p:grpSp>
    </p:spTree>
    <p:extLst>
      <p:ext uri="{BB962C8B-B14F-4D97-AF65-F5344CB8AC3E}">
        <p14:creationId xmlns:p14="http://schemas.microsoft.com/office/powerpoint/2010/main" val="114616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549856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329" t="19558" r="5596" b="19769"/>
          <a:stretch/>
        </p:blipFill>
        <p:spPr>
          <a:xfrm>
            <a:off x="1711783" y="2032000"/>
            <a:ext cx="9324118" cy="4025900"/>
          </a:xfrm>
          <a:prstGeom prst="rect">
            <a:avLst/>
          </a:prstGeom>
        </p:spPr>
      </p:pic>
      <p:sp>
        <p:nvSpPr>
          <p:cNvPr id="2" name="Title 1"/>
          <p:cNvSpPr>
            <a:spLocks noGrp="1"/>
          </p:cNvSpPr>
          <p:nvPr>
            <p:ph type="title"/>
          </p:nvPr>
        </p:nvSpPr>
        <p:spPr/>
        <p:txBody>
          <a:bodyPr/>
          <a:lstStyle/>
          <a:p>
            <a:r>
              <a:rPr lang="en-US" dirty="0"/>
              <a:t>Knowledge work</a:t>
            </a:r>
          </a:p>
        </p:txBody>
      </p:sp>
      <p:sp>
        <p:nvSpPr>
          <p:cNvPr id="5" name="TextBox 4"/>
          <p:cNvSpPr txBox="1"/>
          <p:nvPr/>
        </p:nvSpPr>
        <p:spPr>
          <a:xfrm>
            <a:off x="2945778" y="1188135"/>
            <a:ext cx="6353342" cy="646331"/>
          </a:xfrm>
          <a:prstGeom prst="rect">
            <a:avLst/>
          </a:prstGeom>
          <a:noFill/>
        </p:spPr>
        <p:txBody>
          <a:bodyPr wrap="none" rtlCol="0">
            <a:spAutoFit/>
          </a:bodyPr>
          <a:lstStyle/>
          <a:p>
            <a:r>
              <a:rPr lang="en-US" dirty="0"/>
              <a:t>Solving hard problems, including the problem of finding out what </a:t>
            </a:r>
          </a:p>
          <a:p>
            <a:pPr algn="ctr"/>
            <a:r>
              <a:rPr lang="en-US" dirty="0"/>
              <a:t>problems to solve (or opportunities to capture)</a:t>
            </a:r>
          </a:p>
        </p:txBody>
      </p:sp>
      <p:sp>
        <p:nvSpPr>
          <p:cNvPr id="6" name="Rectangle 5"/>
          <p:cNvSpPr/>
          <p:nvPr/>
        </p:nvSpPr>
        <p:spPr>
          <a:xfrm>
            <a:off x="3644900" y="4000799"/>
            <a:ext cx="1727200" cy="923330"/>
          </a:xfrm>
          <a:prstGeom prst="rect">
            <a:avLst/>
          </a:prstGeom>
        </p:spPr>
        <p:txBody>
          <a:bodyPr wrap="square">
            <a:spAutoFit/>
          </a:bodyPr>
          <a:lstStyle/>
          <a:p>
            <a:r>
              <a:rPr lang="en-US" dirty="0">
                <a:solidFill>
                  <a:srgbClr val="3F3F3F"/>
                </a:solidFill>
                <a:latin typeface=""/>
              </a:rPr>
              <a:t>Exploiting</a:t>
            </a:r>
          </a:p>
          <a:p>
            <a:r>
              <a:rPr lang="en-US" dirty="0">
                <a:solidFill>
                  <a:srgbClr val="3F3F3F"/>
                </a:solidFill>
                <a:latin typeface=""/>
              </a:rPr>
              <a:t>existing</a:t>
            </a:r>
          </a:p>
          <a:p>
            <a:r>
              <a:rPr lang="en-US" dirty="0">
                <a:solidFill>
                  <a:srgbClr val="3F3F3F"/>
                </a:solidFill>
                <a:latin typeface=""/>
              </a:rPr>
              <a:t>knowledge</a:t>
            </a:r>
            <a:endParaRPr lang="en-US" dirty="0"/>
          </a:p>
        </p:txBody>
      </p:sp>
      <p:sp>
        <p:nvSpPr>
          <p:cNvPr id="7" name="Rectangle 6"/>
          <p:cNvSpPr/>
          <p:nvPr/>
        </p:nvSpPr>
        <p:spPr>
          <a:xfrm>
            <a:off x="8638720" y="3932535"/>
            <a:ext cx="1320800" cy="923330"/>
          </a:xfrm>
          <a:prstGeom prst="rect">
            <a:avLst/>
          </a:prstGeom>
        </p:spPr>
        <p:txBody>
          <a:bodyPr wrap="square">
            <a:spAutoFit/>
          </a:bodyPr>
          <a:lstStyle/>
          <a:p>
            <a:r>
              <a:rPr lang="en-US" dirty="0">
                <a:solidFill>
                  <a:srgbClr val="3F3F3F"/>
                </a:solidFill>
                <a:latin typeface=""/>
              </a:rPr>
              <a:t>Exploring</a:t>
            </a:r>
          </a:p>
          <a:p>
            <a:r>
              <a:rPr lang="en-US" dirty="0">
                <a:solidFill>
                  <a:srgbClr val="3F3F3F"/>
                </a:solidFill>
                <a:latin typeface=""/>
              </a:rPr>
              <a:t>new</a:t>
            </a:r>
          </a:p>
          <a:p>
            <a:r>
              <a:rPr lang="en-US" dirty="0">
                <a:solidFill>
                  <a:srgbClr val="3F3F3F"/>
                </a:solidFill>
                <a:latin typeface=""/>
              </a:rPr>
              <a:t>knowledge</a:t>
            </a:r>
            <a:endParaRPr lang="en-US" dirty="0"/>
          </a:p>
        </p:txBody>
      </p:sp>
      <p:sp>
        <p:nvSpPr>
          <p:cNvPr id="8" name="Rectangle 7"/>
          <p:cNvSpPr/>
          <p:nvPr/>
        </p:nvSpPr>
        <p:spPr>
          <a:xfrm>
            <a:off x="3136201" y="3414655"/>
            <a:ext cx="1372299" cy="523220"/>
          </a:xfrm>
          <a:prstGeom prst="rect">
            <a:avLst/>
          </a:prstGeom>
        </p:spPr>
        <p:txBody>
          <a:bodyPr wrap="none">
            <a:spAutoFit/>
          </a:bodyPr>
          <a:lstStyle/>
          <a:p>
            <a:r>
              <a:rPr lang="en-US" sz="2800">
                <a:solidFill>
                  <a:srgbClr val="3F3F3F"/>
                </a:solidFill>
              </a:rPr>
              <a:t>Delivery</a:t>
            </a:r>
            <a:endParaRPr lang="en-US" sz="2800"/>
          </a:p>
        </p:txBody>
      </p:sp>
      <p:sp>
        <p:nvSpPr>
          <p:cNvPr id="9" name="Rectangle 8"/>
          <p:cNvSpPr/>
          <p:nvPr/>
        </p:nvSpPr>
        <p:spPr>
          <a:xfrm>
            <a:off x="7914121" y="3409315"/>
            <a:ext cx="1590820" cy="523220"/>
          </a:xfrm>
          <a:prstGeom prst="rect">
            <a:avLst/>
          </a:prstGeom>
        </p:spPr>
        <p:txBody>
          <a:bodyPr wrap="none">
            <a:spAutoFit/>
          </a:bodyPr>
          <a:lstStyle/>
          <a:p>
            <a:r>
              <a:rPr lang="en-US" sz="2800" dirty="0"/>
              <a:t>Discovery</a:t>
            </a:r>
          </a:p>
        </p:txBody>
      </p:sp>
      <p:sp>
        <p:nvSpPr>
          <p:cNvPr id="10" name="Rectangle 9"/>
          <p:cNvSpPr/>
          <p:nvPr/>
        </p:nvSpPr>
        <p:spPr>
          <a:xfrm>
            <a:off x="229649" y="5147063"/>
            <a:ext cx="3707351" cy="923330"/>
          </a:xfrm>
          <a:prstGeom prst="rect">
            <a:avLst/>
          </a:prstGeom>
        </p:spPr>
        <p:txBody>
          <a:bodyPr wrap="square">
            <a:spAutoFit/>
          </a:bodyPr>
          <a:lstStyle/>
          <a:p>
            <a:r>
              <a:rPr lang="en-US" dirty="0">
                <a:solidFill>
                  <a:srgbClr val="3F3F3F"/>
                </a:solidFill>
                <a:latin typeface=""/>
              </a:rPr>
              <a:t>Using past experience and</a:t>
            </a:r>
          </a:p>
          <a:p>
            <a:r>
              <a:rPr lang="en-US" dirty="0">
                <a:solidFill>
                  <a:srgbClr val="3F3F3F"/>
                </a:solidFill>
                <a:latin typeface=""/>
              </a:rPr>
              <a:t>knowledge to create solutions for</a:t>
            </a:r>
          </a:p>
          <a:p>
            <a:r>
              <a:rPr lang="en-US" dirty="0">
                <a:solidFill>
                  <a:srgbClr val="FF0000"/>
                </a:solidFill>
                <a:latin typeface=""/>
              </a:rPr>
              <a:t>known problems </a:t>
            </a:r>
            <a:r>
              <a:rPr lang="en-US" dirty="0">
                <a:solidFill>
                  <a:srgbClr val="3F3F3F"/>
                </a:solidFill>
                <a:latin typeface=""/>
              </a:rPr>
              <a:t>and situations</a:t>
            </a:r>
            <a:endParaRPr lang="en-US" dirty="0"/>
          </a:p>
        </p:txBody>
      </p:sp>
      <p:sp>
        <p:nvSpPr>
          <p:cNvPr id="11" name="Rectangle 10"/>
          <p:cNvSpPr/>
          <p:nvPr/>
        </p:nvSpPr>
        <p:spPr>
          <a:xfrm>
            <a:off x="7112000" y="5379085"/>
            <a:ext cx="4051300" cy="923330"/>
          </a:xfrm>
          <a:prstGeom prst="rect">
            <a:avLst/>
          </a:prstGeom>
        </p:spPr>
        <p:txBody>
          <a:bodyPr wrap="square">
            <a:spAutoFit/>
          </a:bodyPr>
          <a:lstStyle/>
          <a:p>
            <a:r>
              <a:rPr lang="en-US" dirty="0">
                <a:solidFill>
                  <a:srgbClr val="FF0000"/>
                </a:solidFill>
                <a:latin typeface=""/>
              </a:rPr>
              <a:t>Finding out which problems to solve</a:t>
            </a:r>
          </a:p>
          <a:p>
            <a:r>
              <a:rPr lang="en-US" dirty="0">
                <a:solidFill>
                  <a:srgbClr val="3F3F3F"/>
                </a:solidFill>
                <a:latin typeface=""/>
              </a:rPr>
              <a:t>and creating solutions for problems</a:t>
            </a:r>
          </a:p>
          <a:p>
            <a:r>
              <a:rPr lang="en-US" dirty="0">
                <a:solidFill>
                  <a:srgbClr val="3F3F3F"/>
                </a:solidFill>
                <a:latin typeface=""/>
              </a:rPr>
              <a:t>that have not been solved before</a:t>
            </a:r>
            <a:endParaRPr lang="en-US" dirty="0"/>
          </a:p>
        </p:txBody>
      </p:sp>
    </p:spTree>
    <p:extLst>
      <p:ext uri="{BB962C8B-B14F-4D97-AF65-F5344CB8AC3E}">
        <p14:creationId xmlns:p14="http://schemas.microsoft.com/office/powerpoint/2010/main" val="277504137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an end-to-end flow</a:t>
            </a:r>
          </a:p>
        </p:txBody>
      </p:sp>
      <p:pic>
        <p:nvPicPr>
          <p:cNvPr id="1026" name="Picture 2" descr="igure 1: Lead time in an example of an end-to-end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1866901"/>
            <a:ext cx="10828064" cy="2895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1050" y="5027099"/>
            <a:ext cx="8089900" cy="369332"/>
          </a:xfrm>
          <a:prstGeom prst="rect">
            <a:avLst/>
          </a:prstGeom>
        </p:spPr>
        <p:txBody>
          <a:bodyPr wrap="square">
            <a:spAutoFit/>
          </a:bodyPr>
          <a:lstStyle/>
          <a:p>
            <a:r>
              <a:rPr lang="en-US" dirty="0">
                <a:solidFill>
                  <a:srgbClr val="444444"/>
                </a:solidFill>
                <a:latin typeface="Open Sans" charset="0"/>
              </a:rPr>
              <a:t>There should be a short time between suspecting a need and satisfying that need</a:t>
            </a:r>
            <a:endParaRPr lang="en-US" dirty="0"/>
          </a:p>
        </p:txBody>
      </p:sp>
      <p:sp>
        <p:nvSpPr>
          <p:cNvPr id="5" name="Rectangle 4"/>
          <p:cNvSpPr/>
          <p:nvPr/>
        </p:nvSpPr>
        <p:spPr>
          <a:xfrm>
            <a:off x="7866615" y="5967631"/>
            <a:ext cx="4156138" cy="276999"/>
          </a:xfrm>
          <a:prstGeom prst="rect">
            <a:avLst/>
          </a:prstGeom>
        </p:spPr>
        <p:txBody>
          <a:bodyPr wrap="none">
            <a:spAutoFit/>
          </a:bodyPr>
          <a:lstStyle/>
          <a:p>
            <a:r>
              <a:rPr lang="en-US" sz="1200" dirty="0"/>
              <a:t>https://</a:t>
            </a:r>
            <a:r>
              <a:rPr lang="en-US" sz="1200" dirty="0" err="1"/>
              <a:t>kanbanize.com</a:t>
            </a:r>
            <a:r>
              <a:rPr lang="en-US" sz="1200" dirty="0"/>
              <a:t>/blog/</a:t>
            </a:r>
            <a:r>
              <a:rPr lang="en-US" sz="1200" dirty="0" err="1"/>
              <a:t>patrick</a:t>
            </a:r>
            <a:r>
              <a:rPr lang="en-US" sz="1200" dirty="0"/>
              <a:t>-</a:t>
            </a:r>
            <a:r>
              <a:rPr lang="en-US" sz="1200" dirty="0" err="1"/>
              <a:t>steyaert</a:t>
            </a:r>
            <a:r>
              <a:rPr lang="en-US" sz="1200" dirty="0"/>
              <a:t>-customer-</a:t>
            </a:r>
            <a:r>
              <a:rPr lang="en-US" sz="1200" dirty="0" err="1"/>
              <a:t>kanban</a:t>
            </a:r>
            <a:r>
              <a:rPr lang="en-US" sz="1200" dirty="0"/>
              <a:t>/</a:t>
            </a:r>
          </a:p>
        </p:txBody>
      </p:sp>
    </p:spTree>
    <p:extLst>
      <p:ext uri="{BB962C8B-B14F-4D97-AF65-F5344CB8AC3E}">
        <p14:creationId xmlns:p14="http://schemas.microsoft.com/office/powerpoint/2010/main" val="2990787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Development system</a:t>
            </a:r>
            <a:endParaRPr lang="en-US" dirty="0"/>
          </a:p>
        </p:txBody>
      </p:sp>
      <p:pic>
        <p:nvPicPr>
          <p:cNvPr id="2050" name="Picture 2" descr="igure 2: System Kanb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44638"/>
            <a:ext cx="11178834" cy="36242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55750" y="5245100"/>
            <a:ext cx="9080500" cy="646331"/>
          </a:xfrm>
          <a:prstGeom prst="rect">
            <a:avLst/>
          </a:prstGeom>
        </p:spPr>
        <p:txBody>
          <a:bodyPr wrap="square">
            <a:spAutoFit/>
          </a:bodyPr>
          <a:lstStyle/>
          <a:p>
            <a:r>
              <a:rPr lang="en-US" dirty="0">
                <a:solidFill>
                  <a:srgbClr val="444444"/>
                </a:solidFill>
                <a:latin typeface="Open Sans" charset="0"/>
              </a:rPr>
              <a:t>Starts from the point of committed work (i.e. a work item that is “Ready to start”), and ends at a point just before delivery to the customer</a:t>
            </a:r>
            <a:endParaRPr lang="en-US" dirty="0"/>
          </a:p>
        </p:txBody>
      </p:sp>
      <p:sp>
        <p:nvSpPr>
          <p:cNvPr id="6" name="Rectangle 5"/>
          <p:cNvSpPr/>
          <p:nvPr/>
        </p:nvSpPr>
        <p:spPr>
          <a:xfrm>
            <a:off x="7866615" y="5967631"/>
            <a:ext cx="4156138" cy="276999"/>
          </a:xfrm>
          <a:prstGeom prst="rect">
            <a:avLst/>
          </a:prstGeom>
        </p:spPr>
        <p:txBody>
          <a:bodyPr wrap="none">
            <a:spAutoFit/>
          </a:bodyPr>
          <a:lstStyle/>
          <a:p>
            <a:r>
              <a:rPr lang="en-US" sz="1200" dirty="0"/>
              <a:t>https://</a:t>
            </a:r>
            <a:r>
              <a:rPr lang="en-US" sz="1200" dirty="0" err="1"/>
              <a:t>kanbanize.com</a:t>
            </a:r>
            <a:r>
              <a:rPr lang="en-US" sz="1200" dirty="0"/>
              <a:t>/blog/</a:t>
            </a:r>
            <a:r>
              <a:rPr lang="en-US" sz="1200" dirty="0" err="1"/>
              <a:t>patrick</a:t>
            </a:r>
            <a:r>
              <a:rPr lang="en-US" sz="1200" dirty="0"/>
              <a:t>-</a:t>
            </a:r>
            <a:r>
              <a:rPr lang="en-US" sz="1200" dirty="0" err="1"/>
              <a:t>steyaert</a:t>
            </a:r>
            <a:r>
              <a:rPr lang="en-US" sz="1200" dirty="0"/>
              <a:t>-customer-</a:t>
            </a:r>
            <a:r>
              <a:rPr lang="en-US" sz="1200" dirty="0" err="1"/>
              <a:t>kanban</a:t>
            </a:r>
            <a:r>
              <a:rPr lang="en-US" sz="1200" dirty="0"/>
              <a:t>/</a:t>
            </a:r>
          </a:p>
        </p:txBody>
      </p:sp>
      <p:sp>
        <p:nvSpPr>
          <p:cNvPr id="2" name="Rectangle 1"/>
          <p:cNvSpPr/>
          <p:nvPr/>
        </p:nvSpPr>
        <p:spPr>
          <a:xfrm>
            <a:off x="4229100" y="3949700"/>
            <a:ext cx="3637515" cy="596900"/>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200900" y="1493837"/>
            <a:ext cx="1663701" cy="596900"/>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372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DC16-46DE-6845-B582-04FF075C06B1}"/>
              </a:ext>
            </a:extLst>
          </p:cNvPr>
          <p:cNvSpPr>
            <a:spLocks noGrp="1"/>
          </p:cNvSpPr>
          <p:nvPr>
            <p:ph type="title"/>
          </p:nvPr>
        </p:nvSpPr>
        <p:spPr/>
        <p:txBody>
          <a:bodyPr/>
          <a:lstStyle/>
          <a:p>
            <a:r>
              <a:rPr lang="en-US" dirty="0"/>
              <a:t>Hoshin </a:t>
            </a:r>
            <a:r>
              <a:rPr lang="en-US" dirty="0" err="1"/>
              <a:t>Kanri</a:t>
            </a:r>
            <a:endParaRPr lang="en-US" dirty="0"/>
          </a:p>
        </p:txBody>
      </p:sp>
      <p:sp>
        <p:nvSpPr>
          <p:cNvPr id="3" name="Text Placeholder 2">
            <a:extLst>
              <a:ext uri="{FF2B5EF4-FFF2-40B4-BE49-F238E27FC236}">
                <a16:creationId xmlns:a16="http://schemas.microsoft.com/office/drawing/2014/main" id="{38D06D26-1675-1A4E-8684-FFCA939553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911999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Development System in the context of the end-to-end flow</a:t>
            </a:r>
          </a:p>
        </p:txBody>
      </p:sp>
      <p:pic>
        <p:nvPicPr>
          <p:cNvPr id="4098" name="Picture 2" descr="igure 4: Pushing the boundaries beyond System Kanb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199" y="1430336"/>
            <a:ext cx="10045613" cy="46148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866615" y="5967631"/>
            <a:ext cx="4156138" cy="276999"/>
          </a:xfrm>
          <a:prstGeom prst="rect">
            <a:avLst/>
          </a:prstGeom>
        </p:spPr>
        <p:txBody>
          <a:bodyPr wrap="none">
            <a:spAutoFit/>
          </a:bodyPr>
          <a:lstStyle/>
          <a:p>
            <a:r>
              <a:rPr lang="en-US" sz="1200" dirty="0"/>
              <a:t>https://</a:t>
            </a:r>
            <a:r>
              <a:rPr lang="en-US" sz="1200" dirty="0" err="1"/>
              <a:t>kanbanize.com</a:t>
            </a:r>
            <a:r>
              <a:rPr lang="en-US" sz="1200" dirty="0"/>
              <a:t>/blog/</a:t>
            </a:r>
            <a:r>
              <a:rPr lang="en-US" sz="1200" dirty="0" err="1"/>
              <a:t>patrick</a:t>
            </a:r>
            <a:r>
              <a:rPr lang="en-US" sz="1200" dirty="0"/>
              <a:t>-</a:t>
            </a:r>
            <a:r>
              <a:rPr lang="en-US" sz="1200" dirty="0" err="1"/>
              <a:t>steyaert</a:t>
            </a:r>
            <a:r>
              <a:rPr lang="en-US" sz="1200" dirty="0"/>
              <a:t>-customer-</a:t>
            </a:r>
            <a:r>
              <a:rPr lang="en-US" sz="1200" dirty="0" err="1"/>
              <a:t>kanban</a:t>
            </a:r>
            <a:r>
              <a:rPr lang="en-US" sz="1200" dirty="0"/>
              <a:t>/</a:t>
            </a:r>
          </a:p>
        </p:txBody>
      </p:sp>
      <p:sp>
        <p:nvSpPr>
          <p:cNvPr id="5" name="Rectangle 4"/>
          <p:cNvSpPr/>
          <p:nvPr/>
        </p:nvSpPr>
        <p:spPr>
          <a:xfrm>
            <a:off x="5880101" y="3632200"/>
            <a:ext cx="2527300" cy="355600"/>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616451" y="4851399"/>
            <a:ext cx="2527300" cy="355600"/>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38301" y="1536700"/>
            <a:ext cx="2978150" cy="355600"/>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Discovery</a:t>
            </a:r>
          </a:p>
        </p:txBody>
      </p:sp>
      <p:sp>
        <p:nvSpPr>
          <p:cNvPr id="8" name="Rectangle 7"/>
          <p:cNvSpPr/>
          <p:nvPr/>
        </p:nvSpPr>
        <p:spPr>
          <a:xfrm>
            <a:off x="6223000" y="1550769"/>
            <a:ext cx="3594099" cy="355600"/>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Delivery</a:t>
            </a:r>
          </a:p>
        </p:txBody>
      </p:sp>
      <p:sp>
        <p:nvSpPr>
          <p:cNvPr id="9" name="Rectangle 8"/>
          <p:cNvSpPr/>
          <p:nvPr/>
        </p:nvSpPr>
        <p:spPr>
          <a:xfrm>
            <a:off x="7143751" y="2102752"/>
            <a:ext cx="1581149" cy="310248"/>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1301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754326"/>
          </a:xfrm>
        </p:spPr>
        <p:txBody>
          <a:bodyPr/>
          <a:lstStyle/>
          <a:p>
            <a:r>
              <a:rPr lang="en-US" dirty="0"/>
              <a:t>System lead time is just a part of the customer lead time</a:t>
            </a:r>
          </a:p>
        </p:txBody>
      </p:sp>
    </p:spTree>
    <p:extLst>
      <p:ext uri="{BB962C8B-B14F-4D97-AF65-F5344CB8AC3E}">
        <p14:creationId xmlns:p14="http://schemas.microsoft.com/office/powerpoint/2010/main" val="39976038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order pushing</a:t>
            </a:r>
          </a:p>
        </p:txBody>
      </p:sp>
      <p:sp>
        <p:nvSpPr>
          <p:cNvPr id="3" name="Content Placeholder 2"/>
          <p:cNvSpPr>
            <a:spLocks noGrp="1"/>
          </p:cNvSpPr>
          <p:nvPr>
            <p:ph idx="1"/>
          </p:nvPr>
        </p:nvSpPr>
        <p:spPr/>
        <p:txBody>
          <a:bodyPr>
            <a:normAutofit/>
          </a:bodyPr>
          <a:lstStyle/>
          <a:p>
            <a:r>
              <a:rPr lang="en-US" dirty="0"/>
              <a:t>Expediting of high value work - As time pressure builds up, requests are expedited directly to downstream without proper preparation.</a:t>
            </a:r>
          </a:p>
          <a:p>
            <a:r>
              <a:rPr lang="en-US" dirty="0"/>
              <a:t>Too large fluctuations in the demand may lead to temporary starvation of the Development System</a:t>
            </a:r>
          </a:p>
          <a:p>
            <a:r>
              <a:rPr lang="en-US" dirty="0"/>
              <a:t>Development System is not presented with the right variation of orders i.e. it is working on low quality or low value work while high value work is stuck in the upstream process.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6329749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mismatch</a:t>
            </a:r>
          </a:p>
        </p:txBody>
      </p:sp>
      <p:pic>
        <p:nvPicPr>
          <p:cNvPr id="3" name="Picture 2"/>
          <p:cNvPicPr>
            <a:picLocks noChangeAspect="1"/>
          </p:cNvPicPr>
          <p:nvPr/>
        </p:nvPicPr>
        <p:blipFill>
          <a:blip r:embed="rId2"/>
          <a:stretch>
            <a:fillRect/>
          </a:stretch>
        </p:blipFill>
        <p:spPr>
          <a:xfrm>
            <a:off x="254000" y="2004757"/>
            <a:ext cx="3975100" cy="3188633"/>
          </a:xfrm>
          <a:prstGeom prst="rect">
            <a:avLst/>
          </a:prstGeom>
        </p:spPr>
      </p:pic>
      <p:pic>
        <p:nvPicPr>
          <p:cNvPr id="4" name="Picture 3"/>
          <p:cNvPicPr>
            <a:picLocks noChangeAspect="1"/>
          </p:cNvPicPr>
          <p:nvPr/>
        </p:nvPicPr>
        <p:blipFill>
          <a:blip r:embed="rId3"/>
          <a:stretch>
            <a:fillRect/>
          </a:stretch>
        </p:blipFill>
        <p:spPr>
          <a:xfrm>
            <a:off x="5918200" y="2709056"/>
            <a:ext cx="3233978" cy="1891571"/>
          </a:xfrm>
          <a:prstGeom prst="rect">
            <a:avLst/>
          </a:prstGeom>
        </p:spPr>
      </p:pic>
      <p:sp>
        <p:nvSpPr>
          <p:cNvPr id="5" name="Rectangle 4"/>
          <p:cNvSpPr/>
          <p:nvPr/>
        </p:nvSpPr>
        <p:spPr>
          <a:xfrm>
            <a:off x="1685958" y="1810583"/>
            <a:ext cx="3486083" cy="523220"/>
          </a:xfrm>
          <a:prstGeom prst="rect">
            <a:avLst/>
          </a:prstGeom>
        </p:spPr>
        <p:txBody>
          <a:bodyPr wrap="none">
            <a:spAutoFit/>
          </a:bodyPr>
          <a:lstStyle/>
          <a:p>
            <a:r>
              <a:rPr lang="en-US" sz="2800"/>
              <a:t>Flow of incoming work</a:t>
            </a:r>
          </a:p>
        </p:txBody>
      </p:sp>
      <p:sp>
        <p:nvSpPr>
          <p:cNvPr id="6" name="Rectangle 5"/>
          <p:cNvSpPr/>
          <p:nvPr/>
        </p:nvSpPr>
        <p:spPr>
          <a:xfrm>
            <a:off x="7537903" y="1808217"/>
            <a:ext cx="3443507" cy="523220"/>
          </a:xfrm>
          <a:prstGeom prst="rect">
            <a:avLst/>
          </a:prstGeom>
        </p:spPr>
        <p:txBody>
          <a:bodyPr wrap="none">
            <a:spAutoFit/>
          </a:bodyPr>
          <a:lstStyle/>
          <a:p>
            <a:r>
              <a:rPr lang="en-US" sz="2800"/>
              <a:t>Flow of outgoing work</a:t>
            </a:r>
          </a:p>
        </p:txBody>
      </p:sp>
      <p:sp>
        <p:nvSpPr>
          <p:cNvPr id="7" name="Rectangle 6"/>
          <p:cNvSpPr/>
          <p:nvPr/>
        </p:nvSpPr>
        <p:spPr>
          <a:xfrm>
            <a:off x="2642505" y="4529097"/>
            <a:ext cx="1420582" cy="523220"/>
          </a:xfrm>
          <a:prstGeom prst="rect">
            <a:avLst/>
          </a:prstGeom>
        </p:spPr>
        <p:txBody>
          <a:bodyPr wrap="none">
            <a:spAutoFit/>
          </a:bodyPr>
          <a:lstStyle/>
          <a:p>
            <a:r>
              <a:rPr lang="en-US" sz="2800" dirty="0"/>
              <a:t>Demand</a:t>
            </a:r>
          </a:p>
        </p:txBody>
      </p:sp>
      <p:sp>
        <p:nvSpPr>
          <p:cNvPr id="8" name="Rectangle 7"/>
          <p:cNvSpPr/>
          <p:nvPr/>
        </p:nvSpPr>
        <p:spPr>
          <a:xfrm>
            <a:off x="8794434" y="4529097"/>
            <a:ext cx="1372299" cy="523220"/>
          </a:xfrm>
          <a:prstGeom prst="rect">
            <a:avLst/>
          </a:prstGeom>
        </p:spPr>
        <p:txBody>
          <a:bodyPr wrap="none">
            <a:spAutoFit/>
          </a:bodyPr>
          <a:lstStyle/>
          <a:p>
            <a:r>
              <a:rPr lang="en-US" sz="2800" dirty="0"/>
              <a:t>Delivery</a:t>
            </a: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pic>
        <p:nvPicPr>
          <p:cNvPr id="11" name="Picture 10"/>
          <p:cNvPicPr>
            <a:picLocks noChangeAspect="1"/>
          </p:cNvPicPr>
          <p:nvPr/>
        </p:nvPicPr>
        <p:blipFill>
          <a:blip r:embed="rId2"/>
          <a:stretch>
            <a:fillRect/>
          </a:stretch>
        </p:blipFill>
        <p:spPr>
          <a:xfrm>
            <a:off x="2500630" y="2056866"/>
            <a:ext cx="3853657" cy="3091217"/>
          </a:xfrm>
          <a:prstGeom prst="rect">
            <a:avLst/>
          </a:prstGeom>
        </p:spPr>
      </p:pic>
      <p:pic>
        <p:nvPicPr>
          <p:cNvPr id="9" name="Picture 8"/>
          <p:cNvPicPr>
            <a:picLocks noChangeAspect="1"/>
          </p:cNvPicPr>
          <p:nvPr/>
        </p:nvPicPr>
        <p:blipFill>
          <a:blip r:embed="rId5"/>
          <a:stretch>
            <a:fillRect/>
          </a:stretch>
        </p:blipFill>
        <p:spPr>
          <a:xfrm>
            <a:off x="9154959" y="2693546"/>
            <a:ext cx="3149600" cy="1968500"/>
          </a:xfrm>
          <a:prstGeom prst="rect">
            <a:avLst/>
          </a:prstGeom>
        </p:spPr>
      </p:pic>
    </p:spTree>
    <p:extLst>
      <p:ext uri="{BB962C8B-B14F-4D97-AF65-F5344CB8AC3E}">
        <p14:creationId xmlns:p14="http://schemas.microsoft.com/office/powerpoint/2010/main" val="195954062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points of dissatisfaction </a:t>
            </a:r>
            <a:r>
              <a:rPr lang="mr-IN" dirty="0"/>
              <a:t>–</a:t>
            </a:r>
            <a:r>
              <a:rPr lang="en-US" dirty="0"/>
              <a:t> customer</a:t>
            </a:r>
          </a:p>
        </p:txBody>
      </p:sp>
      <p:sp>
        <p:nvSpPr>
          <p:cNvPr id="3" name="Content Placeholder 2"/>
          <p:cNvSpPr>
            <a:spLocks noGrp="1"/>
          </p:cNvSpPr>
          <p:nvPr>
            <p:ph idx="1"/>
          </p:nvPr>
        </p:nvSpPr>
        <p:spPr/>
        <p:txBody>
          <a:bodyPr/>
          <a:lstStyle/>
          <a:p>
            <a:r>
              <a:rPr lang="en-US" dirty="0"/>
              <a:t>Long customer lead times</a:t>
            </a:r>
          </a:p>
          <a:p>
            <a:r>
              <a:rPr lang="en-US" dirty="0"/>
              <a:t>No reliable indication when a request will be fulfilled</a:t>
            </a:r>
          </a:p>
          <a:p>
            <a:r>
              <a:rPr lang="en-US" dirty="0"/>
              <a:t>Large backlog of valuable ideas which expire before reaching the development system.</a:t>
            </a:r>
          </a:p>
          <a:p>
            <a:r>
              <a:rPr lang="en-US" dirty="0"/>
              <a:t>Lack of transparency on the whole end-to-end process.</a:t>
            </a:r>
          </a:p>
          <a:p>
            <a:r>
              <a:rPr lang="en-US" dirty="0"/>
              <a:t>Too much process</a:t>
            </a:r>
            <a:r>
              <a:rPr lang="bg-BG" dirty="0"/>
              <a:t> </a:t>
            </a:r>
            <a:r>
              <a:rPr lang="en-US" dirty="0"/>
              <a:t>for starting new ideas.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5912125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points of dissatisfaction </a:t>
            </a:r>
            <a:r>
              <a:rPr lang="mr-IN" dirty="0"/>
              <a:t>–</a:t>
            </a:r>
            <a:r>
              <a:rPr lang="en-US" dirty="0"/>
              <a:t> delivery</a:t>
            </a:r>
          </a:p>
        </p:txBody>
      </p:sp>
      <p:sp>
        <p:nvSpPr>
          <p:cNvPr id="3" name="Content Placeholder 2"/>
          <p:cNvSpPr>
            <a:spLocks noGrp="1"/>
          </p:cNvSpPr>
          <p:nvPr>
            <p:ph idx="1"/>
          </p:nvPr>
        </p:nvSpPr>
        <p:spPr/>
        <p:txBody>
          <a:bodyPr>
            <a:normAutofit/>
          </a:bodyPr>
          <a:lstStyle/>
          <a:p>
            <a:r>
              <a:rPr lang="en-US" dirty="0"/>
              <a:t>Interrupt work, multitasking</a:t>
            </a:r>
          </a:p>
          <a:p>
            <a:r>
              <a:rPr lang="en-US" dirty="0"/>
              <a:t>Small projects become suddenly urgent</a:t>
            </a:r>
          </a:p>
          <a:p>
            <a:r>
              <a:rPr lang="en-US" dirty="0"/>
              <a:t>Unclear requirements</a:t>
            </a:r>
          </a:p>
          <a:p>
            <a:r>
              <a:rPr lang="en-US" dirty="0"/>
              <a:t>Late changes</a:t>
            </a:r>
          </a:p>
          <a:p>
            <a:r>
              <a:rPr lang="en-US" dirty="0"/>
              <a:t>Business not accepting in time</a:t>
            </a:r>
          </a:p>
          <a:p>
            <a:r>
              <a:rPr lang="en-US" dirty="0"/>
              <a:t>Business not being available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141804413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Indicators that the upstream process needs to be revisited</a:t>
            </a:r>
          </a:p>
        </p:txBody>
      </p:sp>
      <p:sp>
        <p:nvSpPr>
          <p:cNvPr id="3" name="Content Placeholder 2"/>
          <p:cNvSpPr>
            <a:spLocks noGrp="1"/>
          </p:cNvSpPr>
          <p:nvPr>
            <p:ph idx="1"/>
          </p:nvPr>
        </p:nvSpPr>
        <p:spPr/>
        <p:txBody>
          <a:bodyPr>
            <a:normAutofit/>
          </a:bodyPr>
          <a:lstStyle/>
          <a:p>
            <a:r>
              <a:rPr lang="en-US" dirty="0"/>
              <a:t>Work items tend to get blocked downstream because they were not properly prepared in the upstream.</a:t>
            </a:r>
          </a:p>
          <a:p>
            <a:r>
              <a:rPr lang="en-US" dirty="0"/>
              <a:t>Typically, it is not entirely clear what to be done, further clarification of the business user is required, and/or the item needed further analysis.</a:t>
            </a:r>
          </a:p>
          <a:p>
            <a:r>
              <a:rPr lang="en-US" dirty="0"/>
              <a:t>Sometimes conflicting viewpoints between customers only become apparent once the work had already started downstream.</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415934461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1106817"/>
            <a:ext cx="11353721" cy="4247317"/>
          </a:xfrm>
        </p:spPr>
        <p:txBody>
          <a:bodyPr/>
          <a:lstStyle/>
          <a:p>
            <a:r>
              <a:rPr lang="en-US" b="0" dirty="0"/>
              <a:t>A steady flow of delivered work can only be sustained to the extent that there is a </a:t>
            </a:r>
            <a:r>
              <a:rPr lang="en-US" dirty="0"/>
              <a:t>steady flow of demand</a:t>
            </a:r>
            <a:r>
              <a:rPr lang="en-US" b="0" dirty="0"/>
              <a:t> where </a:t>
            </a:r>
            <a:r>
              <a:rPr lang="en-US" dirty="0"/>
              <a:t>customers pull</a:t>
            </a:r>
            <a:r>
              <a:rPr lang="en-US" b="0" dirty="0"/>
              <a:t> value rather than just pushing orders</a:t>
            </a:r>
            <a:endParaRPr lang="en-US" dirty="0"/>
          </a:p>
        </p:txBody>
      </p:sp>
    </p:spTree>
    <p:extLst>
      <p:ext uri="{BB962C8B-B14F-4D97-AF65-F5344CB8AC3E}">
        <p14:creationId xmlns:p14="http://schemas.microsoft.com/office/powerpoint/2010/main" val="15440305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754326"/>
          </a:xfrm>
        </p:spPr>
        <p:txBody>
          <a:bodyPr/>
          <a:lstStyle/>
          <a:p>
            <a:r>
              <a:rPr lang="en-US" dirty="0"/>
              <a:t>Upstream Kanban</a:t>
            </a:r>
            <a:r>
              <a:rPr lang="en-US" b="0" dirty="0"/>
              <a:t> as a way to create a steady flow of demand</a:t>
            </a:r>
            <a:endParaRPr lang="en-US" dirty="0"/>
          </a:p>
        </p:txBody>
      </p:sp>
    </p:spTree>
    <p:extLst>
      <p:ext uri="{BB962C8B-B14F-4D97-AF65-F5344CB8AC3E}">
        <p14:creationId xmlns:p14="http://schemas.microsoft.com/office/powerpoint/2010/main" val="30940489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14101" y="1614817"/>
            <a:ext cx="11353721" cy="3416320"/>
          </a:xfrm>
        </p:spPr>
        <p:txBody>
          <a:bodyPr/>
          <a:lstStyle/>
          <a:p>
            <a:r>
              <a:rPr lang="en-US" b="0" dirty="0"/>
              <a:t>The purpose of the Upstream Kanban is to manage the stream of incoming requests before being able to commit the work for execution downstream</a:t>
            </a:r>
          </a:p>
        </p:txBody>
      </p:sp>
    </p:spTree>
    <p:extLst>
      <p:ext uri="{BB962C8B-B14F-4D97-AF65-F5344CB8AC3E}">
        <p14:creationId xmlns:p14="http://schemas.microsoft.com/office/powerpoint/2010/main" val="1855550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Variability</a:t>
            </a:r>
          </a:p>
        </p:txBody>
      </p:sp>
      <p:sp>
        <p:nvSpPr>
          <p:cNvPr id="4" name="Text Placeholder 3">
            <a:extLst>
              <a:ext uri="{FF2B5EF4-FFF2-40B4-BE49-F238E27FC236}">
                <a16:creationId xmlns:a16="http://schemas.microsoft.com/office/drawing/2014/main" id="{4A772323-4B47-0648-B789-2134D67300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343614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37901" y="1576717"/>
            <a:ext cx="11353721" cy="3416320"/>
          </a:xfrm>
        </p:spPr>
        <p:txBody>
          <a:bodyPr vert="horz" wrap="square" lIns="91440" tIns="45720" rIns="91440" bIns="45720" rtlCol="0">
            <a:spAutoFit/>
          </a:bodyPr>
          <a:lstStyle/>
          <a:p>
            <a:r>
              <a:rPr lang="en-US" b="0"/>
              <a:t>Upstream Kanban visualizes the demand in terms of options that are explored to define and select the work items that will be committed</a:t>
            </a:r>
          </a:p>
        </p:txBody>
      </p:sp>
    </p:spTree>
    <p:extLst>
      <p:ext uri="{BB962C8B-B14F-4D97-AF65-F5344CB8AC3E}">
        <p14:creationId xmlns:p14="http://schemas.microsoft.com/office/powerpoint/2010/main" val="400053966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754326"/>
          </a:xfrm>
        </p:spPr>
        <p:txBody>
          <a:bodyPr/>
          <a:lstStyle/>
          <a:p>
            <a:r>
              <a:rPr lang="en-US" dirty="0"/>
              <a:t>“Options” – work items that are waiting to be committed</a:t>
            </a:r>
          </a:p>
        </p:txBody>
      </p:sp>
    </p:spTree>
    <p:extLst>
      <p:ext uri="{BB962C8B-B14F-4D97-AF65-F5344CB8AC3E}">
        <p14:creationId xmlns:p14="http://schemas.microsoft.com/office/powerpoint/2010/main" val="374028032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26801" y="1525917"/>
            <a:ext cx="11353721" cy="923330"/>
          </a:xfrm>
        </p:spPr>
        <p:txBody>
          <a:bodyPr/>
          <a:lstStyle/>
          <a:p>
            <a:r>
              <a:rPr lang="en-US" b="0" dirty="0"/>
              <a:t>Each request needs to go through several steps of selection and the quality of the selection process is critical</a:t>
            </a:r>
          </a:p>
        </p:txBody>
      </p:sp>
    </p:spTree>
    <p:extLst>
      <p:ext uri="{BB962C8B-B14F-4D97-AF65-F5344CB8AC3E}">
        <p14:creationId xmlns:p14="http://schemas.microsoft.com/office/powerpoint/2010/main" val="265134231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4601" y="1411617"/>
            <a:ext cx="11353721" cy="3416320"/>
          </a:xfrm>
        </p:spPr>
        <p:txBody>
          <a:bodyPr/>
          <a:lstStyle/>
          <a:p>
            <a:r>
              <a:rPr lang="en-US" dirty="0"/>
              <a:t>S</a:t>
            </a:r>
            <a:r>
              <a:rPr lang="en-US"/>
              <a:t>election is usually </a:t>
            </a:r>
            <a:r>
              <a:rPr lang="en-US" dirty="0"/>
              <a:t>based on “readiness”: once </a:t>
            </a:r>
            <a:r>
              <a:rPr lang="en-US"/>
              <a:t>a request is ready for the next step it actually got selected for that next step</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23998049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selection is based on “readiness”</a:t>
            </a:r>
          </a:p>
        </p:txBody>
      </p:sp>
      <p:sp>
        <p:nvSpPr>
          <p:cNvPr id="3" name="Content Placeholder 2"/>
          <p:cNvSpPr>
            <a:spLocks noGrp="1"/>
          </p:cNvSpPr>
          <p:nvPr>
            <p:ph idx="1"/>
          </p:nvPr>
        </p:nvSpPr>
        <p:spPr/>
        <p:txBody>
          <a:bodyPr/>
          <a:lstStyle/>
          <a:p>
            <a:r>
              <a:rPr lang="en-US" dirty="0"/>
              <a:t>Simple requests which don’t require a lot of synthesis nor analysis, tend to flood the inventory before the commitment point</a:t>
            </a:r>
          </a:p>
          <a:p>
            <a:r>
              <a:rPr lang="en-US" dirty="0"/>
              <a:t>Higher value projects that are not simple require more elaborate upstream work (synthesis and/or analysis) got stuck until suddenly becoming urgent.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5513860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03001" y="1005217"/>
            <a:ext cx="11353721" cy="4247317"/>
          </a:xfrm>
        </p:spPr>
        <p:txBody>
          <a:bodyPr/>
          <a:lstStyle/>
          <a:p>
            <a:r>
              <a:rPr lang="en-US" dirty="0"/>
              <a:t>Rather than selection based on “readiness” we need to have a way of making selections that would ensure a proper diversity of options at each step in the process.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333497209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28401" y="1360817"/>
            <a:ext cx="11353721" cy="3416320"/>
          </a:xfrm>
        </p:spPr>
        <p:txBody>
          <a:bodyPr/>
          <a:lstStyle/>
          <a:p>
            <a:r>
              <a:rPr lang="en-US" dirty="0"/>
              <a:t>Specifically, we need to ensure that at each step sufficient attention is given to high value requests and that not too many small requests got selected.</a:t>
            </a:r>
          </a:p>
        </p:txBody>
      </p:sp>
    </p:spTree>
    <p:extLst>
      <p:ext uri="{BB962C8B-B14F-4D97-AF65-F5344CB8AC3E}">
        <p14:creationId xmlns:p14="http://schemas.microsoft.com/office/powerpoint/2010/main" val="1565356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1335417"/>
            <a:ext cx="11353721" cy="3416320"/>
          </a:xfrm>
        </p:spPr>
        <p:txBody>
          <a:bodyPr/>
          <a:lstStyle/>
          <a:p>
            <a:r>
              <a:rPr lang="en-US" dirty="0"/>
              <a:t>At the same time, if the minimum inventory for small requests is fulfilled we should stop adding more, thereby preventing flooding of the inventory</a:t>
            </a:r>
          </a:p>
        </p:txBody>
      </p:sp>
    </p:spTree>
    <p:extLst>
      <p:ext uri="{BB962C8B-B14F-4D97-AF65-F5344CB8AC3E}">
        <p14:creationId xmlns:p14="http://schemas.microsoft.com/office/powerpoint/2010/main" val="41422829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059317"/>
            <a:ext cx="11353721" cy="2585323"/>
          </a:xfrm>
        </p:spPr>
        <p:txBody>
          <a:bodyPr/>
          <a:lstStyle/>
          <a:p>
            <a:r>
              <a:rPr lang="en-US"/>
              <a:t>The minimum option limits impose a minimum on the number of options that are on the board.</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000" t="6111" r="11400" b="12964"/>
          <a:stretch/>
        </p:blipFill>
        <p:spPr>
          <a:xfrm>
            <a:off x="10934700" y="4916890"/>
            <a:ext cx="1066800" cy="1217210"/>
          </a:xfrm>
          <a:prstGeom prst="rect">
            <a:avLst/>
          </a:prstGeom>
        </p:spPr>
      </p:pic>
    </p:spTree>
    <p:extLst>
      <p:ext uri="{BB962C8B-B14F-4D97-AF65-F5344CB8AC3E}">
        <p14:creationId xmlns:p14="http://schemas.microsoft.com/office/powerpoint/2010/main" val="324265701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77601" y="1602117"/>
            <a:ext cx="11353721" cy="3416320"/>
          </a:xfrm>
        </p:spPr>
        <p:txBody>
          <a:bodyPr/>
          <a:lstStyle/>
          <a:p>
            <a:r>
              <a:rPr lang="en-US" dirty="0"/>
              <a:t>The minimum option limits work like an order point. It requires the attention of the team and the business users when a limit is not reached.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000" t="6111" r="11400" b="12964"/>
          <a:stretch/>
        </p:blipFill>
        <p:spPr>
          <a:xfrm>
            <a:off x="10934700" y="4916890"/>
            <a:ext cx="1066800" cy="1217210"/>
          </a:xfrm>
          <a:prstGeom prst="rect">
            <a:avLst/>
          </a:prstGeom>
        </p:spPr>
      </p:pic>
    </p:spTree>
    <p:extLst>
      <p:ext uri="{BB962C8B-B14F-4D97-AF65-F5344CB8AC3E}">
        <p14:creationId xmlns:p14="http://schemas.microsoft.com/office/powerpoint/2010/main" val="3227873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9" y="685801"/>
            <a:ext cx="12192000" cy="5159169"/>
          </a:xfrm>
          <a:prstGeom prst="rect">
            <a:avLst/>
          </a:prstGeom>
        </p:spPr>
      </p:pic>
    </p:spTree>
    <p:extLst>
      <p:ext uri="{BB962C8B-B14F-4D97-AF65-F5344CB8AC3E}">
        <p14:creationId xmlns:p14="http://schemas.microsoft.com/office/powerpoint/2010/main" val="137240992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normAutofit/>
          </a:bodyPr>
          <a:lstStyle/>
          <a:p>
            <a:r>
              <a:rPr lang="en-US" dirty="0"/>
              <a:t>End-to-end flow</a:t>
            </a:r>
          </a:p>
        </p:txBody>
      </p:sp>
      <p:sp>
        <p:nvSpPr>
          <p:cNvPr id="263" name="pole tekstowe 53"/>
          <p:cNvSpPr txBox="1"/>
          <p:nvPr/>
        </p:nvSpPr>
        <p:spPr>
          <a:xfrm>
            <a:off x="4332526" y="1252613"/>
            <a:ext cx="956672" cy="584775"/>
          </a:xfrm>
          <a:prstGeom prst="rect">
            <a:avLst/>
          </a:prstGeom>
          <a:pattFill prst="pct25">
            <a:fgClr>
              <a:schemeClr val="accent3">
                <a:lumMod val="40000"/>
                <a:lumOff val="60000"/>
              </a:schemeClr>
            </a:fgClr>
            <a:bgClr>
              <a:schemeClr val="bg1"/>
            </a:bgClr>
          </a:pattFill>
        </p:spPr>
        <p:txBody>
          <a:bodyPr wrap="none" rtlCol="0">
            <a:spAutoFit/>
          </a:bodyPr>
          <a:lstStyle/>
          <a:p>
            <a:pPr algn="ctr"/>
            <a:r>
              <a:rPr lang="en-US" sz="1600" b="1" dirty="0">
                <a:solidFill>
                  <a:srgbClr val="003366"/>
                </a:solidFill>
              </a:rPr>
              <a:t>Analysis</a:t>
            </a:r>
            <a:br>
              <a:rPr lang="en-US" sz="1600" b="1" dirty="0">
                <a:solidFill>
                  <a:srgbClr val="003366"/>
                </a:solidFill>
              </a:rPr>
            </a:br>
            <a:r>
              <a:rPr lang="en-US" sz="1600" b="1" dirty="0">
                <a:solidFill>
                  <a:srgbClr val="003366"/>
                </a:solidFill>
              </a:rPr>
              <a:t>(options)</a:t>
            </a:r>
          </a:p>
        </p:txBody>
      </p:sp>
      <p:grpSp>
        <p:nvGrpSpPr>
          <p:cNvPr id="264" name="Grupa 57"/>
          <p:cNvGrpSpPr/>
          <p:nvPr/>
        </p:nvGrpSpPr>
        <p:grpSpPr>
          <a:xfrm>
            <a:off x="5919204" y="3616312"/>
            <a:ext cx="626383" cy="323220"/>
            <a:chOff x="5246340" y="1637308"/>
            <a:chExt cx="1384382" cy="936104"/>
          </a:xfrm>
          <a:solidFill>
            <a:srgbClr val="FFC000"/>
          </a:solidFill>
        </p:grpSpPr>
        <p:sp>
          <p:nvSpPr>
            <p:cNvPr id="2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M</a:t>
              </a:r>
              <a:endParaRPr lang="en-US" sz="2000" kern="0" baseline="-16000" dirty="0">
                <a:solidFill>
                  <a:sysClr val="windowText" lastClr="000000">
                    <a:lumMod val="95000"/>
                    <a:lumOff val="5000"/>
                  </a:sysClr>
                </a:solidFill>
                <a:cs typeface="Arial" pitchFamily="34" charset="0"/>
              </a:endParaRPr>
            </a:p>
          </p:txBody>
        </p:sp>
        <p:sp>
          <p:nvSpPr>
            <p:cNvPr id="28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282" name="Grupa 57"/>
          <p:cNvGrpSpPr/>
          <p:nvPr/>
        </p:nvGrpSpPr>
        <p:grpSpPr>
          <a:xfrm>
            <a:off x="2060537" y="3547455"/>
            <a:ext cx="628282" cy="421090"/>
            <a:chOff x="5246340" y="1637308"/>
            <a:chExt cx="1384382" cy="936104"/>
          </a:xfrm>
          <a:solidFill>
            <a:schemeClr val="accent6">
              <a:lumMod val="75000"/>
            </a:schemeClr>
          </a:solidFill>
        </p:grpSpPr>
        <p:sp>
          <p:nvSpPr>
            <p:cNvPr id="283" name="Freeform 282"/>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Q</a:t>
              </a:r>
              <a:endParaRPr lang="en-US" sz="2000" kern="0" baseline="-16000" dirty="0">
                <a:solidFill>
                  <a:sysClr val="windowText" lastClr="000000">
                    <a:lumMod val="95000"/>
                    <a:lumOff val="5000"/>
                  </a:sysClr>
                </a:solidFill>
                <a:cs typeface="Arial" pitchFamily="34" charset="0"/>
              </a:endParaRPr>
            </a:p>
          </p:txBody>
        </p:sp>
        <p:sp>
          <p:nvSpPr>
            <p:cNvPr id="28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85" name="pole tekstowe 66"/>
          <p:cNvSpPr txBox="1"/>
          <p:nvPr/>
        </p:nvSpPr>
        <p:spPr>
          <a:xfrm>
            <a:off x="6794683" y="1220365"/>
            <a:ext cx="1493229" cy="584775"/>
          </a:xfrm>
          <a:prstGeom prst="rect">
            <a:avLst/>
          </a:prstGeom>
          <a:noFill/>
        </p:spPr>
        <p:txBody>
          <a:bodyPr wrap="none" rtlCol="0">
            <a:spAutoFit/>
          </a:bodyPr>
          <a:lstStyle/>
          <a:p>
            <a:pPr algn="ctr"/>
            <a:r>
              <a:rPr lang="en-US" sz="1600" b="1" dirty="0">
                <a:solidFill>
                  <a:srgbClr val="003366"/>
                </a:solidFill>
              </a:rPr>
              <a:t>Backlog</a:t>
            </a:r>
            <a:br>
              <a:rPr lang="en-US" sz="1600" b="1" dirty="0">
                <a:solidFill>
                  <a:srgbClr val="003366"/>
                </a:solidFill>
              </a:rPr>
            </a:br>
            <a:r>
              <a:rPr lang="en-US" sz="1600" b="1" dirty="0">
                <a:solidFill>
                  <a:srgbClr val="003366"/>
                </a:solidFill>
              </a:rPr>
              <a:t>(commitments)</a:t>
            </a:r>
          </a:p>
        </p:txBody>
      </p:sp>
      <p:sp>
        <p:nvSpPr>
          <p:cNvPr id="286" name="pole tekstowe 63"/>
          <p:cNvSpPr txBox="1"/>
          <p:nvPr/>
        </p:nvSpPr>
        <p:spPr>
          <a:xfrm>
            <a:off x="8342678" y="1428664"/>
            <a:ext cx="1334276" cy="338554"/>
          </a:xfrm>
          <a:prstGeom prst="rect">
            <a:avLst/>
          </a:prstGeom>
          <a:noFill/>
        </p:spPr>
        <p:txBody>
          <a:bodyPr wrap="none" rtlCol="0">
            <a:spAutoFit/>
          </a:bodyPr>
          <a:lstStyle/>
          <a:p>
            <a:pPr algn="ctr"/>
            <a:r>
              <a:rPr lang="en-US" sz="1600" b="1" dirty="0">
                <a:solidFill>
                  <a:srgbClr val="003366"/>
                </a:solidFill>
              </a:rPr>
              <a:t>Development</a:t>
            </a:r>
          </a:p>
        </p:txBody>
      </p:sp>
      <p:grpSp>
        <p:nvGrpSpPr>
          <p:cNvPr id="287" name="Grupa 57"/>
          <p:cNvGrpSpPr/>
          <p:nvPr/>
        </p:nvGrpSpPr>
        <p:grpSpPr>
          <a:xfrm>
            <a:off x="4010565" y="3550799"/>
            <a:ext cx="658958" cy="366861"/>
            <a:chOff x="5246340" y="1637308"/>
            <a:chExt cx="1384382" cy="936104"/>
          </a:xfrm>
          <a:solidFill>
            <a:srgbClr val="FFC000"/>
          </a:solidFill>
        </p:grpSpPr>
        <p:sp>
          <p:nvSpPr>
            <p:cNvPr id="2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J</a:t>
              </a:r>
              <a:endParaRPr lang="en-US" sz="2000" kern="0" baseline="-16000" dirty="0">
                <a:solidFill>
                  <a:sysClr val="windowText" lastClr="000000">
                    <a:lumMod val="95000"/>
                    <a:lumOff val="5000"/>
                  </a:sysClr>
                </a:solidFill>
                <a:cs typeface="Arial" pitchFamily="34" charset="0"/>
              </a:endParaRPr>
            </a:p>
          </p:txBody>
        </p:sp>
        <p:sp>
          <p:nvSpPr>
            <p:cNvPr id="2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290" name="Grupa 57"/>
          <p:cNvGrpSpPr/>
          <p:nvPr/>
        </p:nvGrpSpPr>
        <p:grpSpPr>
          <a:xfrm>
            <a:off x="5991046" y="2293013"/>
            <a:ext cx="619523" cy="376960"/>
            <a:chOff x="5246340" y="1637308"/>
            <a:chExt cx="1384382" cy="936104"/>
          </a:xfrm>
          <a:solidFill>
            <a:schemeClr val="accent3"/>
          </a:solidFill>
        </p:grpSpPr>
        <p:sp>
          <p:nvSpPr>
            <p:cNvPr id="29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K</a:t>
              </a:r>
              <a:endParaRPr lang="en-US" sz="2000" kern="0" baseline="-16000" dirty="0">
                <a:solidFill>
                  <a:sysClr val="windowText" lastClr="000000">
                    <a:lumMod val="95000"/>
                    <a:lumOff val="5000"/>
                  </a:sysClr>
                </a:solidFill>
                <a:cs typeface="Arial" pitchFamily="34" charset="0"/>
              </a:endParaRPr>
            </a:p>
          </p:txBody>
        </p:sp>
        <p:sp>
          <p:nvSpPr>
            <p:cNvPr id="29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93" name="pole tekstowe 69"/>
          <p:cNvSpPr txBox="1"/>
          <p:nvPr/>
        </p:nvSpPr>
        <p:spPr>
          <a:xfrm>
            <a:off x="9859602" y="1411588"/>
            <a:ext cx="778739" cy="338554"/>
          </a:xfrm>
          <a:prstGeom prst="rect">
            <a:avLst/>
          </a:prstGeom>
          <a:noFill/>
        </p:spPr>
        <p:txBody>
          <a:bodyPr wrap="none" rtlCol="0">
            <a:spAutoFit/>
          </a:bodyPr>
          <a:lstStyle/>
          <a:p>
            <a:pPr algn="ctr"/>
            <a:r>
              <a:rPr lang="en-US" sz="1600" b="1" dirty="0">
                <a:solidFill>
                  <a:srgbClr val="003366"/>
                </a:solidFill>
              </a:rPr>
              <a:t>Testing</a:t>
            </a:r>
          </a:p>
        </p:txBody>
      </p:sp>
      <p:grpSp>
        <p:nvGrpSpPr>
          <p:cNvPr id="294" name="Grupa 57"/>
          <p:cNvGrpSpPr/>
          <p:nvPr/>
        </p:nvGrpSpPr>
        <p:grpSpPr>
          <a:xfrm>
            <a:off x="2056452" y="4710905"/>
            <a:ext cx="674699" cy="417484"/>
            <a:chOff x="5246340" y="1637308"/>
            <a:chExt cx="1384382" cy="936104"/>
          </a:xfrm>
          <a:solidFill>
            <a:schemeClr val="accent6">
              <a:lumMod val="75000"/>
            </a:schemeClr>
          </a:solidFill>
        </p:grpSpPr>
        <p:sp>
          <p:nvSpPr>
            <p:cNvPr id="29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P</a:t>
              </a:r>
              <a:endParaRPr lang="en-US" sz="2000" kern="0" baseline="-16000" dirty="0">
                <a:solidFill>
                  <a:sysClr val="windowText" lastClr="000000">
                    <a:lumMod val="95000"/>
                    <a:lumOff val="5000"/>
                  </a:sysClr>
                </a:solidFill>
                <a:cs typeface="Arial" pitchFamily="34" charset="0"/>
              </a:endParaRPr>
            </a:p>
          </p:txBody>
        </p:sp>
        <p:sp>
          <p:nvSpPr>
            <p:cNvPr id="29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97" name="TextBox 296"/>
          <p:cNvSpPr txBox="1"/>
          <p:nvPr/>
        </p:nvSpPr>
        <p:spPr>
          <a:xfrm>
            <a:off x="6531919" y="5907362"/>
            <a:ext cx="2003177" cy="369332"/>
          </a:xfrm>
          <a:prstGeom prst="rect">
            <a:avLst/>
          </a:prstGeom>
          <a:solidFill>
            <a:schemeClr val="bg1"/>
          </a:solidFill>
        </p:spPr>
        <p:txBody>
          <a:bodyPr wrap="none" rtlCol="0">
            <a:spAutoFit/>
          </a:bodyPr>
          <a:lstStyle/>
          <a:p>
            <a:r>
              <a:rPr lang="en-US" b="1" dirty="0">
                <a:solidFill>
                  <a:schemeClr val="accent3">
                    <a:lumMod val="75000"/>
                  </a:schemeClr>
                </a:solidFill>
              </a:rPr>
              <a:t>Commitment point</a:t>
            </a:r>
          </a:p>
        </p:txBody>
      </p:sp>
      <p:grpSp>
        <p:nvGrpSpPr>
          <p:cNvPr id="298" name="Group 297"/>
          <p:cNvGrpSpPr/>
          <p:nvPr/>
        </p:nvGrpSpPr>
        <p:grpSpPr>
          <a:xfrm>
            <a:off x="7124679" y="5293425"/>
            <a:ext cx="618165" cy="632621"/>
            <a:chOff x="5493417" y="4763094"/>
            <a:chExt cx="1306080" cy="1190087"/>
          </a:xfrm>
        </p:grpSpPr>
        <p:sp>
          <p:nvSpPr>
            <p:cNvPr id="299" name="Freeform 167"/>
            <p:cNvSpPr>
              <a:spLocks noEditPoints="1"/>
            </p:cNvSpPr>
            <p:nvPr/>
          </p:nvSpPr>
          <p:spPr bwMode="auto">
            <a:xfrm rot="16200000">
              <a:off x="5936484" y="5031924"/>
              <a:ext cx="540061" cy="699921"/>
            </a:xfrm>
            <a:custGeom>
              <a:avLst/>
              <a:gdLst/>
              <a:ahLst/>
              <a:cxnLst>
                <a:cxn ang="0">
                  <a:pos x="169" y="87"/>
                </a:cxn>
                <a:cxn ang="0">
                  <a:pos x="134" y="40"/>
                </a:cxn>
                <a:cxn ang="0">
                  <a:pos x="116" y="16"/>
                </a:cxn>
                <a:cxn ang="0">
                  <a:pos x="105" y="2"/>
                </a:cxn>
                <a:cxn ang="0">
                  <a:pos x="99" y="3"/>
                </a:cxn>
                <a:cxn ang="0">
                  <a:pos x="100" y="5"/>
                </a:cxn>
                <a:cxn ang="0">
                  <a:pos x="98" y="31"/>
                </a:cxn>
                <a:cxn ang="0">
                  <a:pos x="88" y="64"/>
                </a:cxn>
                <a:cxn ang="0">
                  <a:pos x="55" y="63"/>
                </a:cxn>
                <a:cxn ang="0">
                  <a:pos x="23" y="62"/>
                </a:cxn>
                <a:cxn ang="0">
                  <a:pos x="10" y="61"/>
                </a:cxn>
                <a:cxn ang="0">
                  <a:pos x="4" y="62"/>
                </a:cxn>
                <a:cxn ang="0">
                  <a:pos x="10" y="63"/>
                </a:cxn>
                <a:cxn ang="0">
                  <a:pos x="20" y="64"/>
                </a:cxn>
                <a:cxn ang="0">
                  <a:pos x="41" y="67"/>
                </a:cxn>
                <a:cxn ang="0">
                  <a:pos x="60" y="66"/>
                </a:cxn>
                <a:cxn ang="0">
                  <a:pos x="61" y="68"/>
                </a:cxn>
                <a:cxn ang="0">
                  <a:pos x="69" y="70"/>
                </a:cxn>
                <a:cxn ang="0">
                  <a:pos x="74" y="68"/>
                </a:cxn>
                <a:cxn ang="0">
                  <a:pos x="81" y="70"/>
                </a:cxn>
                <a:cxn ang="0">
                  <a:pos x="89" y="71"/>
                </a:cxn>
                <a:cxn ang="0">
                  <a:pos x="95" y="71"/>
                </a:cxn>
                <a:cxn ang="0">
                  <a:pos x="99" y="72"/>
                </a:cxn>
                <a:cxn ang="0">
                  <a:pos x="105" y="67"/>
                </a:cxn>
                <a:cxn ang="0">
                  <a:pos x="104" y="64"/>
                </a:cxn>
                <a:cxn ang="0">
                  <a:pos x="104" y="56"/>
                </a:cxn>
                <a:cxn ang="0">
                  <a:pos x="105" y="46"/>
                </a:cxn>
                <a:cxn ang="0">
                  <a:pos x="103" y="37"/>
                </a:cxn>
                <a:cxn ang="0">
                  <a:pos x="105" y="36"/>
                </a:cxn>
                <a:cxn ang="0">
                  <a:pos x="105" y="27"/>
                </a:cxn>
                <a:cxn ang="0">
                  <a:pos x="108" y="16"/>
                </a:cxn>
                <a:cxn ang="0">
                  <a:pos x="121" y="34"/>
                </a:cxn>
                <a:cxn ang="0">
                  <a:pos x="134" y="50"/>
                </a:cxn>
                <a:cxn ang="0">
                  <a:pos x="139" y="57"/>
                </a:cxn>
                <a:cxn ang="0">
                  <a:pos x="141" y="60"/>
                </a:cxn>
                <a:cxn ang="0">
                  <a:pos x="146" y="64"/>
                </a:cxn>
                <a:cxn ang="0">
                  <a:pos x="155" y="77"/>
                </a:cxn>
                <a:cxn ang="0">
                  <a:pos x="164" y="91"/>
                </a:cxn>
                <a:cxn ang="0">
                  <a:pos x="174" y="102"/>
                </a:cxn>
                <a:cxn ang="0">
                  <a:pos x="184" y="118"/>
                </a:cxn>
                <a:cxn ang="0">
                  <a:pos x="178" y="126"/>
                </a:cxn>
                <a:cxn ang="0">
                  <a:pos x="177" y="127"/>
                </a:cxn>
                <a:cxn ang="0">
                  <a:pos x="167" y="138"/>
                </a:cxn>
                <a:cxn ang="0">
                  <a:pos x="153" y="154"/>
                </a:cxn>
                <a:cxn ang="0">
                  <a:pos x="147" y="161"/>
                </a:cxn>
                <a:cxn ang="0">
                  <a:pos x="140" y="169"/>
                </a:cxn>
                <a:cxn ang="0">
                  <a:pos x="127" y="182"/>
                </a:cxn>
                <a:cxn ang="0">
                  <a:pos x="113" y="198"/>
                </a:cxn>
                <a:cxn ang="0">
                  <a:pos x="104" y="208"/>
                </a:cxn>
                <a:cxn ang="0">
                  <a:pos x="99" y="186"/>
                </a:cxn>
                <a:cxn ang="0">
                  <a:pos x="100" y="176"/>
                </a:cxn>
                <a:cxn ang="0">
                  <a:pos x="100" y="161"/>
                </a:cxn>
                <a:cxn ang="0">
                  <a:pos x="99" y="150"/>
                </a:cxn>
                <a:cxn ang="0">
                  <a:pos x="95" y="150"/>
                </a:cxn>
                <a:cxn ang="0">
                  <a:pos x="75" y="153"/>
                </a:cxn>
                <a:cxn ang="0">
                  <a:pos x="35" y="155"/>
                </a:cxn>
                <a:cxn ang="0">
                  <a:pos x="95" y="156"/>
                </a:cxn>
                <a:cxn ang="0">
                  <a:pos x="94" y="182"/>
                </a:cxn>
                <a:cxn ang="0">
                  <a:pos x="93" y="215"/>
                </a:cxn>
                <a:cxn ang="0">
                  <a:pos x="101" y="219"/>
                </a:cxn>
                <a:cxn ang="0">
                  <a:pos x="169" y="143"/>
                </a:cxn>
                <a:cxn ang="0">
                  <a:pos x="182" y="130"/>
                </a:cxn>
              </a:cxnLst>
              <a:rect l="0" t="0" r="r" b="b"/>
              <a:pathLst>
                <a:path w="190" h="223">
                  <a:moveTo>
                    <a:pt x="183" y="106"/>
                  </a:moveTo>
                  <a:cubicBezTo>
                    <a:pt x="183" y="106"/>
                    <a:pt x="183" y="107"/>
                    <a:pt x="182" y="106"/>
                  </a:cubicBezTo>
                  <a:cubicBezTo>
                    <a:pt x="183" y="105"/>
                    <a:pt x="181" y="104"/>
                    <a:pt x="180" y="103"/>
                  </a:cubicBezTo>
                  <a:cubicBezTo>
                    <a:pt x="180" y="103"/>
                    <a:pt x="181" y="103"/>
                    <a:pt x="181" y="103"/>
                  </a:cubicBezTo>
                  <a:cubicBezTo>
                    <a:pt x="179" y="100"/>
                    <a:pt x="177" y="98"/>
                    <a:pt x="175" y="95"/>
                  </a:cubicBezTo>
                  <a:cubicBezTo>
                    <a:pt x="173" y="93"/>
                    <a:pt x="171" y="89"/>
                    <a:pt x="169" y="87"/>
                  </a:cubicBezTo>
                  <a:cubicBezTo>
                    <a:pt x="170" y="87"/>
                    <a:pt x="169" y="86"/>
                    <a:pt x="168" y="85"/>
                  </a:cubicBezTo>
                  <a:cubicBezTo>
                    <a:pt x="166" y="84"/>
                    <a:pt x="165" y="80"/>
                    <a:pt x="162" y="78"/>
                  </a:cubicBezTo>
                  <a:cubicBezTo>
                    <a:pt x="163" y="78"/>
                    <a:pt x="163" y="78"/>
                    <a:pt x="163" y="78"/>
                  </a:cubicBezTo>
                  <a:cubicBezTo>
                    <a:pt x="157" y="70"/>
                    <a:pt x="151" y="62"/>
                    <a:pt x="145" y="55"/>
                  </a:cubicBezTo>
                  <a:cubicBezTo>
                    <a:pt x="142" y="51"/>
                    <a:pt x="139" y="45"/>
                    <a:pt x="135" y="41"/>
                  </a:cubicBezTo>
                  <a:cubicBezTo>
                    <a:pt x="134" y="40"/>
                    <a:pt x="135" y="41"/>
                    <a:pt x="134" y="40"/>
                  </a:cubicBezTo>
                  <a:cubicBezTo>
                    <a:pt x="133" y="39"/>
                    <a:pt x="134" y="40"/>
                    <a:pt x="134" y="39"/>
                  </a:cubicBezTo>
                  <a:cubicBezTo>
                    <a:pt x="132" y="37"/>
                    <a:pt x="130" y="34"/>
                    <a:pt x="128" y="31"/>
                  </a:cubicBezTo>
                  <a:cubicBezTo>
                    <a:pt x="127" y="31"/>
                    <a:pt x="127" y="30"/>
                    <a:pt x="127" y="30"/>
                  </a:cubicBezTo>
                  <a:cubicBezTo>
                    <a:pt x="125" y="27"/>
                    <a:pt x="121" y="23"/>
                    <a:pt x="119" y="19"/>
                  </a:cubicBezTo>
                  <a:cubicBezTo>
                    <a:pt x="119" y="21"/>
                    <a:pt x="117" y="18"/>
                    <a:pt x="116" y="17"/>
                  </a:cubicBezTo>
                  <a:cubicBezTo>
                    <a:pt x="115" y="16"/>
                    <a:pt x="116" y="16"/>
                    <a:pt x="116" y="16"/>
                  </a:cubicBezTo>
                  <a:cubicBezTo>
                    <a:pt x="114" y="13"/>
                    <a:pt x="113" y="12"/>
                    <a:pt x="111" y="9"/>
                  </a:cubicBezTo>
                  <a:cubicBezTo>
                    <a:pt x="110" y="8"/>
                    <a:pt x="109" y="8"/>
                    <a:pt x="108" y="6"/>
                  </a:cubicBezTo>
                  <a:cubicBezTo>
                    <a:pt x="108" y="5"/>
                    <a:pt x="107" y="4"/>
                    <a:pt x="107" y="3"/>
                  </a:cubicBezTo>
                  <a:cubicBezTo>
                    <a:pt x="105" y="2"/>
                    <a:pt x="105" y="2"/>
                    <a:pt x="105" y="2"/>
                  </a:cubicBezTo>
                  <a:cubicBezTo>
                    <a:pt x="105" y="2"/>
                    <a:pt x="105" y="2"/>
                    <a:pt x="105" y="2"/>
                  </a:cubicBezTo>
                  <a:cubicBezTo>
                    <a:pt x="105" y="2"/>
                    <a:pt x="105" y="2"/>
                    <a:pt x="105" y="2"/>
                  </a:cubicBezTo>
                  <a:cubicBezTo>
                    <a:pt x="105" y="1"/>
                    <a:pt x="105" y="1"/>
                    <a:pt x="105" y="1"/>
                  </a:cubicBezTo>
                  <a:cubicBezTo>
                    <a:pt x="105" y="1"/>
                    <a:pt x="105" y="1"/>
                    <a:pt x="105" y="1"/>
                  </a:cubicBezTo>
                  <a:cubicBezTo>
                    <a:pt x="105" y="1"/>
                    <a:pt x="105" y="1"/>
                    <a:pt x="105" y="1"/>
                  </a:cubicBezTo>
                  <a:cubicBezTo>
                    <a:pt x="105" y="1"/>
                    <a:pt x="105" y="1"/>
                    <a:pt x="105" y="1"/>
                  </a:cubicBezTo>
                  <a:cubicBezTo>
                    <a:pt x="111" y="0"/>
                    <a:pt x="97" y="4"/>
                    <a:pt x="99" y="3"/>
                  </a:cubicBezTo>
                  <a:cubicBezTo>
                    <a:pt x="99" y="3"/>
                    <a:pt x="99" y="3"/>
                    <a:pt x="99" y="3"/>
                  </a:cubicBezTo>
                  <a:cubicBezTo>
                    <a:pt x="99" y="3"/>
                    <a:pt x="99" y="3"/>
                    <a:pt x="99" y="3"/>
                  </a:cubicBezTo>
                  <a:cubicBezTo>
                    <a:pt x="99" y="4"/>
                    <a:pt x="99" y="4"/>
                    <a:pt x="99" y="4"/>
                  </a:cubicBezTo>
                  <a:cubicBezTo>
                    <a:pt x="99" y="4"/>
                    <a:pt x="99" y="4"/>
                    <a:pt x="99" y="4"/>
                  </a:cubicBezTo>
                  <a:cubicBezTo>
                    <a:pt x="99" y="4"/>
                    <a:pt x="99" y="5"/>
                    <a:pt x="99" y="5"/>
                  </a:cubicBezTo>
                  <a:cubicBezTo>
                    <a:pt x="100" y="5"/>
                    <a:pt x="100" y="5"/>
                    <a:pt x="100" y="5"/>
                  </a:cubicBezTo>
                  <a:cubicBezTo>
                    <a:pt x="100" y="5"/>
                    <a:pt x="100" y="5"/>
                    <a:pt x="100" y="5"/>
                  </a:cubicBezTo>
                  <a:cubicBezTo>
                    <a:pt x="100" y="5"/>
                    <a:pt x="100" y="5"/>
                    <a:pt x="100" y="5"/>
                  </a:cubicBezTo>
                  <a:cubicBezTo>
                    <a:pt x="100" y="5"/>
                    <a:pt x="100" y="5"/>
                    <a:pt x="100" y="5"/>
                  </a:cubicBezTo>
                  <a:cubicBezTo>
                    <a:pt x="100" y="5"/>
                    <a:pt x="100" y="5"/>
                    <a:pt x="99" y="5"/>
                  </a:cubicBezTo>
                  <a:cubicBezTo>
                    <a:pt x="100" y="6"/>
                    <a:pt x="100" y="8"/>
                    <a:pt x="99" y="9"/>
                  </a:cubicBezTo>
                  <a:cubicBezTo>
                    <a:pt x="99" y="8"/>
                    <a:pt x="99" y="8"/>
                    <a:pt x="99" y="8"/>
                  </a:cubicBezTo>
                  <a:cubicBezTo>
                    <a:pt x="99" y="14"/>
                    <a:pt x="97" y="24"/>
                    <a:pt x="98" y="31"/>
                  </a:cubicBezTo>
                  <a:cubicBezTo>
                    <a:pt x="98" y="32"/>
                    <a:pt x="98" y="32"/>
                    <a:pt x="98" y="32"/>
                  </a:cubicBezTo>
                  <a:cubicBezTo>
                    <a:pt x="98" y="39"/>
                    <a:pt x="97" y="47"/>
                    <a:pt x="98" y="55"/>
                  </a:cubicBezTo>
                  <a:cubicBezTo>
                    <a:pt x="98" y="57"/>
                    <a:pt x="97" y="60"/>
                    <a:pt x="97" y="62"/>
                  </a:cubicBezTo>
                  <a:cubicBezTo>
                    <a:pt x="98" y="62"/>
                    <a:pt x="98" y="64"/>
                    <a:pt x="98" y="65"/>
                  </a:cubicBezTo>
                  <a:cubicBezTo>
                    <a:pt x="98" y="64"/>
                    <a:pt x="97" y="64"/>
                    <a:pt x="97" y="64"/>
                  </a:cubicBezTo>
                  <a:cubicBezTo>
                    <a:pt x="94" y="64"/>
                    <a:pt x="91" y="63"/>
                    <a:pt x="88" y="64"/>
                  </a:cubicBezTo>
                  <a:cubicBezTo>
                    <a:pt x="88" y="63"/>
                    <a:pt x="88" y="63"/>
                    <a:pt x="88" y="63"/>
                  </a:cubicBezTo>
                  <a:cubicBezTo>
                    <a:pt x="85" y="64"/>
                    <a:pt x="81" y="64"/>
                    <a:pt x="78" y="64"/>
                  </a:cubicBezTo>
                  <a:cubicBezTo>
                    <a:pt x="77" y="64"/>
                    <a:pt x="74" y="64"/>
                    <a:pt x="76" y="65"/>
                  </a:cubicBezTo>
                  <a:cubicBezTo>
                    <a:pt x="74" y="65"/>
                    <a:pt x="75" y="64"/>
                    <a:pt x="74" y="64"/>
                  </a:cubicBezTo>
                  <a:cubicBezTo>
                    <a:pt x="75" y="64"/>
                    <a:pt x="75" y="64"/>
                    <a:pt x="75" y="64"/>
                  </a:cubicBezTo>
                  <a:cubicBezTo>
                    <a:pt x="68" y="63"/>
                    <a:pt x="62" y="63"/>
                    <a:pt x="55" y="63"/>
                  </a:cubicBezTo>
                  <a:cubicBezTo>
                    <a:pt x="54" y="62"/>
                    <a:pt x="49" y="63"/>
                    <a:pt x="45" y="63"/>
                  </a:cubicBezTo>
                  <a:cubicBezTo>
                    <a:pt x="43" y="63"/>
                    <a:pt x="39" y="62"/>
                    <a:pt x="38" y="63"/>
                  </a:cubicBezTo>
                  <a:cubicBezTo>
                    <a:pt x="38" y="63"/>
                    <a:pt x="38" y="63"/>
                    <a:pt x="38" y="63"/>
                  </a:cubicBezTo>
                  <a:cubicBezTo>
                    <a:pt x="35" y="62"/>
                    <a:pt x="31" y="62"/>
                    <a:pt x="27" y="62"/>
                  </a:cubicBezTo>
                  <a:cubicBezTo>
                    <a:pt x="25" y="62"/>
                    <a:pt x="25" y="62"/>
                    <a:pt x="23" y="62"/>
                  </a:cubicBezTo>
                  <a:cubicBezTo>
                    <a:pt x="23" y="62"/>
                    <a:pt x="23" y="62"/>
                    <a:pt x="23" y="62"/>
                  </a:cubicBezTo>
                  <a:cubicBezTo>
                    <a:pt x="21" y="62"/>
                    <a:pt x="20" y="63"/>
                    <a:pt x="19" y="63"/>
                  </a:cubicBezTo>
                  <a:cubicBezTo>
                    <a:pt x="18" y="63"/>
                    <a:pt x="18" y="63"/>
                    <a:pt x="16" y="63"/>
                  </a:cubicBezTo>
                  <a:cubicBezTo>
                    <a:pt x="18" y="63"/>
                    <a:pt x="19" y="62"/>
                    <a:pt x="20" y="62"/>
                  </a:cubicBezTo>
                  <a:cubicBezTo>
                    <a:pt x="18" y="61"/>
                    <a:pt x="15" y="62"/>
                    <a:pt x="14" y="62"/>
                  </a:cubicBezTo>
                  <a:cubicBezTo>
                    <a:pt x="12" y="61"/>
                    <a:pt x="10" y="62"/>
                    <a:pt x="10" y="62"/>
                  </a:cubicBezTo>
                  <a:cubicBezTo>
                    <a:pt x="10" y="62"/>
                    <a:pt x="9" y="62"/>
                    <a:pt x="10" y="61"/>
                  </a:cubicBezTo>
                  <a:cubicBezTo>
                    <a:pt x="8" y="61"/>
                    <a:pt x="7" y="61"/>
                    <a:pt x="6" y="62"/>
                  </a:cubicBezTo>
                  <a:cubicBezTo>
                    <a:pt x="6" y="62"/>
                    <a:pt x="7" y="62"/>
                    <a:pt x="7" y="62"/>
                  </a:cubicBezTo>
                  <a:cubicBezTo>
                    <a:pt x="7" y="62"/>
                    <a:pt x="5" y="62"/>
                    <a:pt x="5" y="63"/>
                  </a:cubicBezTo>
                  <a:cubicBezTo>
                    <a:pt x="6" y="63"/>
                    <a:pt x="6" y="63"/>
                    <a:pt x="7" y="63"/>
                  </a:cubicBezTo>
                  <a:cubicBezTo>
                    <a:pt x="7" y="63"/>
                    <a:pt x="4" y="63"/>
                    <a:pt x="4" y="63"/>
                  </a:cubicBezTo>
                  <a:cubicBezTo>
                    <a:pt x="3" y="62"/>
                    <a:pt x="5" y="62"/>
                    <a:pt x="4" y="62"/>
                  </a:cubicBezTo>
                  <a:cubicBezTo>
                    <a:pt x="0" y="63"/>
                    <a:pt x="0" y="63"/>
                    <a:pt x="0" y="63"/>
                  </a:cubicBezTo>
                  <a:cubicBezTo>
                    <a:pt x="1" y="62"/>
                    <a:pt x="2" y="63"/>
                    <a:pt x="2" y="63"/>
                  </a:cubicBezTo>
                  <a:cubicBezTo>
                    <a:pt x="4" y="63"/>
                    <a:pt x="4" y="63"/>
                    <a:pt x="4" y="63"/>
                  </a:cubicBezTo>
                  <a:cubicBezTo>
                    <a:pt x="3" y="64"/>
                    <a:pt x="3" y="64"/>
                    <a:pt x="3" y="64"/>
                  </a:cubicBezTo>
                  <a:cubicBezTo>
                    <a:pt x="6" y="63"/>
                    <a:pt x="8" y="64"/>
                    <a:pt x="11" y="64"/>
                  </a:cubicBezTo>
                  <a:cubicBezTo>
                    <a:pt x="10" y="63"/>
                    <a:pt x="10" y="63"/>
                    <a:pt x="10" y="63"/>
                  </a:cubicBezTo>
                  <a:cubicBezTo>
                    <a:pt x="12" y="63"/>
                    <a:pt x="13" y="63"/>
                    <a:pt x="15" y="63"/>
                  </a:cubicBezTo>
                  <a:cubicBezTo>
                    <a:pt x="14" y="63"/>
                    <a:pt x="14" y="64"/>
                    <a:pt x="14" y="64"/>
                  </a:cubicBezTo>
                  <a:cubicBezTo>
                    <a:pt x="15" y="64"/>
                    <a:pt x="15" y="64"/>
                    <a:pt x="16" y="64"/>
                  </a:cubicBezTo>
                  <a:cubicBezTo>
                    <a:pt x="15" y="65"/>
                    <a:pt x="15" y="65"/>
                    <a:pt x="15" y="65"/>
                  </a:cubicBezTo>
                  <a:cubicBezTo>
                    <a:pt x="16" y="64"/>
                    <a:pt x="19" y="64"/>
                    <a:pt x="20" y="64"/>
                  </a:cubicBezTo>
                  <a:cubicBezTo>
                    <a:pt x="20" y="64"/>
                    <a:pt x="20" y="64"/>
                    <a:pt x="20" y="64"/>
                  </a:cubicBezTo>
                  <a:cubicBezTo>
                    <a:pt x="22" y="65"/>
                    <a:pt x="20" y="64"/>
                    <a:pt x="21" y="64"/>
                  </a:cubicBezTo>
                  <a:cubicBezTo>
                    <a:pt x="23" y="64"/>
                    <a:pt x="22" y="65"/>
                    <a:pt x="23" y="65"/>
                  </a:cubicBezTo>
                  <a:cubicBezTo>
                    <a:pt x="26" y="66"/>
                    <a:pt x="30" y="65"/>
                    <a:pt x="33" y="66"/>
                  </a:cubicBezTo>
                  <a:cubicBezTo>
                    <a:pt x="35" y="66"/>
                    <a:pt x="37" y="66"/>
                    <a:pt x="39" y="65"/>
                  </a:cubicBezTo>
                  <a:cubicBezTo>
                    <a:pt x="41" y="65"/>
                    <a:pt x="39" y="66"/>
                    <a:pt x="41" y="66"/>
                  </a:cubicBezTo>
                  <a:cubicBezTo>
                    <a:pt x="41" y="66"/>
                    <a:pt x="41" y="67"/>
                    <a:pt x="41" y="67"/>
                  </a:cubicBezTo>
                  <a:cubicBezTo>
                    <a:pt x="42" y="66"/>
                    <a:pt x="45" y="67"/>
                    <a:pt x="44" y="66"/>
                  </a:cubicBezTo>
                  <a:cubicBezTo>
                    <a:pt x="47" y="66"/>
                    <a:pt x="50" y="67"/>
                    <a:pt x="53" y="67"/>
                  </a:cubicBezTo>
                  <a:cubicBezTo>
                    <a:pt x="52" y="67"/>
                    <a:pt x="52" y="67"/>
                    <a:pt x="52" y="68"/>
                  </a:cubicBezTo>
                  <a:cubicBezTo>
                    <a:pt x="54" y="67"/>
                    <a:pt x="56" y="67"/>
                    <a:pt x="59" y="67"/>
                  </a:cubicBezTo>
                  <a:cubicBezTo>
                    <a:pt x="59" y="66"/>
                    <a:pt x="58" y="66"/>
                    <a:pt x="58" y="66"/>
                  </a:cubicBezTo>
                  <a:cubicBezTo>
                    <a:pt x="59" y="66"/>
                    <a:pt x="59" y="66"/>
                    <a:pt x="60" y="66"/>
                  </a:cubicBezTo>
                  <a:cubicBezTo>
                    <a:pt x="60" y="66"/>
                    <a:pt x="60" y="67"/>
                    <a:pt x="63" y="67"/>
                  </a:cubicBezTo>
                  <a:cubicBezTo>
                    <a:pt x="62" y="68"/>
                    <a:pt x="59" y="67"/>
                    <a:pt x="60" y="68"/>
                  </a:cubicBezTo>
                  <a:cubicBezTo>
                    <a:pt x="59" y="69"/>
                    <a:pt x="54" y="69"/>
                    <a:pt x="53" y="68"/>
                  </a:cubicBezTo>
                  <a:cubicBezTo>
                    <a:pt x="51" y="69"/>
                    <a:pt x="55" y="68"/>
                    <a:pt x="55" y="69"/>
                  </a:cubicBezTo>
                  <a:cubicBezTo>
                    <a:pt x="57" y="69"/>
                    <a:pt x="57" y="69"/>
                    <a:pt x="60" y="69"/>
                  </a:cubicBezTo>
                  <a:cubicBezTo>
                    <a:pt x="60" y="68"/>
                    <a:pt x="59" y="68"/>
                    <a:pt x="61" y="68"/>
                  </a:cubicBezTo>
                  <a:cubicBezTo>
                    <a:pt x="63" y="67"/>
                    <a:pt x="64" y="69"/>
                    <a:pt x="64" y="69"/>
                  </a:cubicBezTo>
                  <a:cubicBezTo>
                    <a:pt x="63" y="69"/>
                    <a:pt x="63" y="69"/>
                    <a:pt x="63" y="69"/>
                  </a:cubicBezTo>
                  <a:cubicBezTo>
                    <a:pt x="65" y="69"/>
                    <a:pt x="66" y="69"/>
                    <a:pt x="67" y="69"/>
                  </a:cubicBezTo>
                  <a:cubicBezTo>
                    <a:pt x="68" y="70"/>
                    <a:pt x="64" y="69"/>
                    <a:pt x="64" y="70"/>
                  </a:cubicBezTo>
                  <a:cubicBezTo>
                    <a:pt x="65" y="70"/>
                    <a:pt x="65" y="70"/>
                    <a:pt x="65" y="70"/>
                  </a:cubicBezTo>
                  <a:cubicBezTo>
                    <a:pt x="68" y="71"/>
                    <a:pt x="66" y="69"/>
                    <a:pt x="69" y="70"/>
                  </a:cubicBezTo>
                  <a:cubicBezTo>
                    <a:pt x="68" y="70"/>
                    <a:pt x="68" y="70"/>
                    <a:pt x="68" y="70"/>
                  </a:cubicBezTo>
                  <a:cubicBezTo>
                    <a:pt x="70" y="70"/>
                    <a:pt x="70" y="70"/>
                    <a:pt x="70" y="70"/>
                  </a:cubicBezTo>
                  <a:cubicBezTo>
                    <a:pt x="70" y="70"/>
                    <a:pt x="70" y="69"/>
                    <a:pt x="68" y="69"/>
                  </a:cubicBezTo>
                  <a:cubicBezTo>
                    <a:pt x="69" y="68"/>
                    <a:pt x="70" y="69"/>
                    <a:pt x="72" y="69"/>
                  </a:cubicBezTo>
                  <a:cubicBezTo>
                    <a:pt x="73" y="68"/>
                    <a:pt x="71" y="69"/>
                    <a:pt x="71" y="68"/>
                  </a:cubicBezTo>
                  <a:cubicBezTo>
                    <a:pt x="71" y="68"/>
                    <a:pt x="72" y="68"/>
                    <a:pt x="74" y="68"/>
                  </a:cubicBezTo>
                  <a:cubicBezTo>
                    <a:pt x="76" y="68"/>
                    <a:pt x="75" y="68"/>
                    <a:pt x="75" y="69"/>
                  </a:cubicBezTo>
                  <a:cubicBezTo>
                    <a:pt x="75" y="69"/>
                    <a:pt x="74" y="69"/>
                    <a:pt x="74" y="69"/>
                  </a:cubicBezTo>
                  <a:cubicBezTo>
                    <a:pt x="71" y="69"/>
                    <a:pt x="75" y="70"/>
                    <a:pt x="73" y="70"/>
                  </a:cubicBezTo>
                  <a:cubicBezTo>
                    <a:pt x="75" y="71"/>
                    <a:pt x="75" y="70"/>
                    <a:pt x="76" y="70"/>
                  </a:cubicBezTo>
                  <a:cubicBezTo>
                    <a:pt x="75" y="70"/>
                    <a:pt x="76" y="69"/>
                    <a:pt x="76" y="69"/>
                  </a:cubicBezTo>
                  <a:cubicBezTo>
                    <a:pt x="79" y="67"/>
                    <a:pt x="78" y="70"/>
                    <a:pt x="81" y="70"/>
                  </a:cubicBezTo>
                  <a:cubicBezTo>
                    <a:pt x="80" y="69"/>
                    <a:pt x="85" y="69"/>
                    <a:pt x="83" y="68"/>
                  </a:cubicBezTo>
                  <a:cubicBezTo>
                    <a:pt x="84" y="67"/>
                    <a:pt x="85" y="67"/>
                    <a:pt x="85" y="67"/>
                  </a:cubicBezTo>
                  <a:cubicBezTo>
                    <a:pt x="84" y="68"/>
                    <a:pt x="87" y="68"/>
                    <a:pt x="85" y="69"/>
                  </a:cubicBezTo>
                  <a:cubicBezTo>
                    <a:pt x="86" y="69"/>
                    <a:pt x="86" y="69"/>
                    <a:pt x="86" y="69"/>
                  </a:cubicBezTo>
                  <a:cubicBezTo>
                    <a:pt x="85" y="69"/>
                    <a:pt x="85" y="69"/>
                    <a:pt x="85" y="69"/>
                  </a:cubicBezTo>
                  <a:cubicBezTo>
                    <a:pt x="86" y="70"/>
                    <a:pt x="88" y="71"/>
                    <a:pt x="89" y="71"/>
                  </a:cubicBezTo>
                  <a:cubicBezTo>
                    <a:pt x="90" y="71"/>
                    <a:pt x="88" y="70"/>
                    <a:pt x="90" y="70"/>
                  </a:cubicBezTo>
                  <a:cubicBezTo>
                    <a:pt x="89" y="70"/>
                    <a:pt x="90" y="71"/>
                    <a:pt x="91" y="71"/>
                  </a:cubicBezTo>
                  <a:cubicBezTo>
                    <a:pt x="90" y="71"/>
                    <a:pt x="91" y="70"/>
                    <a:pt x="92" y="70"/>
                  </a:cubicBezTo>
                  <a:cubicBezTo>
                    <a:pt x="94" y="70"/>
                    <a:pt x="95" y="71"/>
                    <a:pt x="95" y="71"/>
                  </a:cubicBezTo>
                  <a:cubicBezTo>
                    <a:pt x="93" y="71"/>
                    <a:pt x="93" y="71"/>
                    <a:pt x="93" y="71"/>
                  </a:cubicBezTo>
                  <a:cubicBezTo>
                    <a:pt x="95" y="71"/>
                    <a:pt x="94" y="72"/>
                    <a:pt x="95" y="71"/>
                  </a:cubicBezTo>
                  <a:cubicBezTo>
                    <a:pt x="96" y="71"/>
                    <a:pt x="96" y="70"/>
                    <a:pt x="97" y="70"/>
                  </a:cubicBezTo>
                  <a:cubicBezTo>
                    <a:pt x="98" y="70"/>
                    <a:pt x="99" y="70"/>
                    <a:pt x="99" y="70"/>
                  </a:cubicBezTo>
                  <a:cubicBezTo>
                    <a:pt x="97" y="71"/>
                    <a:pt x="97" y="71"/>
                    <a:pt x="97" y="71"/>
                  </a:cubicBezTo>
                  <a:cubicBezTo>
                    <a:pt x="98" y="71"/>
                    <a:pt x="99" y="71"/>
                    <a:pt x="99" y="71"/>
                  </a:cubicBezTo>
                  <a:cubicBezTo>
                    <a:pt x="99" y="71"/>
                    <a:pt x="99" y="71"/>
                    <a:pt x="99" y="71"/>
                  </a:cubicBezTo>
                  <a:cubicBezTo>
                    <a:pt x="99" y="72"/>
                    <a:pt x="99" y="72"/>
                    <a:pt x="99" y="72"/>
                  </a:cubicBezTo>
                  <a:cubicBezTo>
                    <a:pt x="100" y="72"/>
                    <a:pt x="100" y="72"/>
                    <a:pt x="100" y="72"/>
                  </a:cubicBezTo>
                  <a:cubicBezTo>
                    <a:pt x="100" y="72"/>
                    <a:pt x="100" y="72"/>
                    <a:pt x="100" y="72"/>
                  </a:cubicBezTo>
                  <a:cubicBezTo>
                    <a:pt x="100" y="72"/>
                    <a:pt x="100" y="72"/>
                    <a:pt x="100" y="72"/>
                  </a:cubicBezTo>
                  <a:cubicBezTo>
                    <a:pt x="100" y="72"/>
                    <a:pt x="100" y="72"/>
                    <a:pt x="100" y="72"/>
                  </a:cubicBezTo>
                  <a:cubicBezTo>
                    <a:pt x="110" y="62"/>
                    <a:pt x="103" y="69"/>
                    <a:pt x="105" y="67"/>
                  </a:cubicBezTo>
                  <a:cubicBezTo>
                    <a:pt x="105" y="67"/>
                    <a:pt x="105" y="67"/>
                    <a:pt x="105" y="67"/>
                  </a:cubicBezTo>
                  <a:cubicBezTo>
                    <a:pt x="105" y="67"/>
                    <a:pt x="105" y="67"/>
                    <a:pt x="105" y="67"/>
                  </a:cubicBezTo>
                  <a:cubicBezTo>
                    <a:pt x="105" y="67"/>
                    <a:pt x="105" y="67"/>
                    <a:pt x="105" y="67"/>
                  </a:cubicBezTo>
                  <a:cubicBezTo>
                    <a:pt x="105" y="67"/>
                    <a:pt x="105" y="67"/>
                    <a:pt x="105" y="67"/>
                  </a:cubicBezTo>
                  <a:cubicBezTo>
                    <a:pt x="104" y="66"/>
                    <a:pt x="104" y="66"/>
                    <a:pt x="104" y="66"/>
                  </a:cubicBezTo>
                  <a:cubicBezTo>
                    <a:pt x="104" y="66"/>
                    <a:pt x="105" y="65"/>
                    <a:pt x="105" y="66"/>
                  </a:cubicBezTo>
                  <a:cubicBezTo>
                    <a:pt x="104" y="65"/>
                    <a:pt x="105" y="64"/>
                    <a:pt x="104" y="64"/>
                  </a:cubicBezTo>
                  <a:cubicBezTo>
                    <a:pt x="105" y="63"/>
                    <a:pt x="105" y="63"/>
                    <a:pt x="105" y="63"/>
                  </a:cubicBezTo>
                  <a:cubicBezTo>
                    <a:pt x="105" y="62"/>
                    <a:pt x="104" y="61"/>
                    <a:pt x="105" y="60"/>
                  </a:cubicBezTo>
                  <a:cubicBezTo>
                    <a:pt x="104" y="61"/>
                    <a:pt x="105" y="61"/>
                    <a:pt x="104" y="63"/>
                  </a:cubicBezTo>
                  <a:cubicBezTo>
                    <a:pt x="103" y="64"/>
                    <a:pt x="104" y="61"/>
                    <a:pt x="103" y="61"/>
                  </a:cubicBezTo>
                  <a:cubicBezTo>
                    <a:pt x="104" y="61"/>
                    <a:pt x="104" y="58"/>
                    <a:pt x="104" y="57"/>
                  </a:cubicBezTo>
                  <a:cubicBezTo>
                    <a:pt x="104" y="56"/>
                    <a:pt x="104" y="56"/>
                    <a:pt x="104" y="56"/>
                  </a:cubicBezTo>
                  <a:cubicBezTo>
                    <a:pt x="104" y="55"/>
                    <a:pt x="104" y="55"/>
                    <a:pt x="104" y="55"/>
                  </a:cubicBezTo>
                  <a:cubicBezTo>
                    <a:pt x="105" y="55"/>
                    <a:pt x="104" y="53"/>
                    <a:pt x="104" y="52"/>
                  </a:cubicBezTo>
                  <a:cubicBezTo>
                    <a:pt x="104" y="52"/>
                    <a:pt x="105" y="52"/>
                    <a:pt x="105" y="51"/>
                  </a:cubicBezTo>
                  <a:cubicBezTo>
                    <a:pt x="104" y="52"/>
                    <a:pt x="104" y="49"/>
                    <a:pt x="103" y="49"/>
                  </a:cubicBezTo>
                  <a:cubicBezTo>
                    <a:pt x="104" y="47"/>
                    <a:pt x="105" y="50"/>
                    <a:pt x="105" y="49"/>
                  </a:cubicBezTo>
                  <a:cubicBezTo>
                    <a:pt x="105" y="48"/>
                    <a:pt x="106" y="47"/>
                    <a:pt x="105" y="46"/>
                  </a:cubicBezTo>
                  <a:cubicBezTo>
                    <a:pt x="105" y="48"/>
                    <a:pt x="104" y="46"/>
                    <a:pt x="104" y="45"/>
                  </a:cubicBezTo>
                  <a:cubicBezTo>
                    <a:pt x="104" y="43"/>
                    <a:pt x="104" y="46"/>
                    <a:pt x="105" y="44"/>
                  </a:cubicBezTo>
                  <a:cubicBezTo>
                    <a:pt x="105" y="43"/>
                    <a:pt x="104" y="42"/>
                    <a:pt x="104" y="44"/>
                  </a:cubicBezTo>
                  <a:cubicBezTo>
                    <a:pt x="104" y="42"/>
                    <a:pt x="103" y="41"/>
                    <a:pt x="104" y="40"/>
                  </a:cubicBezTo>
                  <a:cubicBezTo>
                    <a:pt x="104" y="39"/>
                    <a:pt x="104" y="42"/>
                    <a:pt x="104" y="41"/>
                  </a:cubicBezTo>
                  <a:cubicBezTo>
                    <a:pt x="104" y="38"/>
                    <a:pt x="103" y="40"/>
                    <a:pt x="103" y="37"/>
                  </a:cubicBezTo>
                  <a:cubicBezTo>
                    <a:pt x="102" y="38"/>
                    <a:pt x="101" y="37"/>
                    <a:pt x="101" y="36"/>
                  </a:cubicBezTo>
                  <a:cubicBezTo>
                    <a:pt x="102" y="33"/>
                    <a:pt x="101" y="37"/>
                    <a:pt x="102" y="36"/>
                  </a:cubicBezTo>
                  <a:cubicBezTo>
                    <a:pt x="102" y="35"/>
                    <a:pt x="102" y="35"/>
                    <a:pt x="102" y="35"/>
                  </a:cubicBezTo>
                  <a:cubicBezTo>
                    <a:pt x="103" y="33"/>
                    <a:pt x="104" y="38"/>
                    <a:pt x="105" y="37"/>
                  </a:cubicBezTo>
                  <a:cubicBezTo>
                    <a:pt x="104" y="35"/>
                    <a:pt x="104" y="35"/>
                    <a:pt x="104" y="35"/>
                  </a:cubicBezTo>
                  <a:cubicBezTo>
                    <a:pt x="105" y="36"/>
                    <a:pt x="105" y="36"/>
                    <a:pt x="105" y="36"/>
                  </a:cubicBezTo>
                  <a:cubicBezTo>
                    <a:pt x="105" y="35"/>
                    <a:pt x="105" y="33"/>
                    <a:pt x="105" y="32"/>
                  </a:cubicBezTo>
                  <a:cubicBezTo>
                    <a:pt x="105" y="32"/>
                    <a:pt x="105" y="33"/>
                    <a:pt x="105" y="33"/>
                  </a:cubicBezTo>
                  <a:cubicBezTo>
                    <a:pt x="105" y="32"/>
                    <a:pt x="104" y="31"/>
                    <a:pt x="104" y="29"/>
                  </a:cubicBezTo>
                  <a:cubicBezTo>
                    <a:pt x="105" y="30"/>
                    <a:pt x="105" y="29"/>
                    <a:pt x="105" y="29"/>
                  </a:cubicBezTo>
                  <a:cubicBezTo>
                    <a:pt x="106" y="28"/>
                    <a:pt x="105" y="29"/>
                    <a:pt x="105" y="27"/>
                  </a:cubicBezTo>
                  <a:cubicBezTo>
                    <a:pt x="105" y="27"/>
                    <a:pt x="105" y="27"/>
                    <a:pt x="105" y="27"/>
                  </a:cubicBezTo>
                  <a:cubicBezTo>
                    <a:pt x="106" y="23"/>
                    <a:pt x="106" y="17"/>
                    <a:pt x="105" y="12"/>
                  </a:cubicBezTo>
                  <a:cubicBezTo>
                    <a:pt x="105" y="12"/>
                    <a:pt x="105" y="12"/>
                    <a:pt x="105" y="12"/>
                  </a:cubicBezTo>
                  <a:cubicBezTo>
                    <a:pt x="105" y="13"/>
                    <a:pt x="105" y="13"/>
                    <a:pt x="105" y="13"/>
                  </a:cubicBezTo>
                  <a:cubicBezTo>
                    <a:pt x="106" y="13"/>
                    <a:pt x="106" y="13"/>
                    <a:pt x="106" y="13"/>
                  </a:cubicBezTo>
                  <a:cubicBezTo>
                    <a:pt x="107" y="14"/>
                    <a:pt x="108" y="16"/>
                    <a:pt x="107" y="16"/>
                  </a:cubicBezTo>
                  <a:cubicBezTo>
                    <a:pt x="108" y="17"/>
                    <a:pt x="108" y="17"/>
                    <a:pt x="108" y="16"/>
                  </a:cubicBezTo>
                  <a:cubicBezTo>
                    <a:pt x="108" y="18"/>
                    <a:pt x="111" y="21"/>
                    <a:pt x="113" y="23"/>
                  </a:cubicBezTo>
                  <a:cubicBezTo>
                    <a:pt x="112" y="22"/>
                    <a:pt x="112" y="22"/>
                    <a:pt x="113" y="21"/>
                  </a:cubicBezTo>
                  <a:cubicBezTo>
                    <a:pt x="113" y="21"/>
                    <a:pt x="113" y="22"/>
                    <a:pt x="114" y="22"/>
                  </a:cubicBezTo>
                  <a:cubicBezTo>
                    <a:pt x="114" y="23"/>
                    <a:pt x="114" y="24"/>
                    <a:pt x="113" y="23"/>
                  </a:cubicBezTo>
                  <a:cubicBezTo>
                    <a:pt x="114" y="26"/>
                    <a:pt x="118" y="30"/>
                    <a:pt x="120" y="33"/>
                  </a:cubicBezTo>
                  <a:cubicBezTo>
                    <a:pt x="121" y="34"/>
                    <a:pt x="121" y="34"/>
                    <a:pt x="121" y="34"/>
                  </a:cubicBezTo>
                  <a:cubicBezTo>
                    <a:pt x="122" y="37"/>
                    <a:pt x="125" y="39"/>
                    <a:pt x="127" y="41"/>
                  </a:cubicBezTo>
                  <a:cubicBezTo>
                    <a:pt x="126" y="41"/>
                    <a:pt x="128" y="41"/>
                    <a:pt x="129" y="42"/>
                  </a:cubicBezTo>
                  <a:cubicBezTo>
                    <a:pt x="130" y="43"/>
                    <a:pt x="128" y="43"/>
                    <a:pt x="129" y="45"/>
                  </a:cubicBezTo>
                  <a:cubicBezTo>
                    <a:pt x="130" y="45"/>
                    <a:pt x="131" y="47"/>
                    <a:pt x="131" y="47"/>
                  </a:cubicBezTo>
                  <a:cubicBezTo>
                    <a:pt x="131" y="47"/>
                    <a:pt x="131" y="47"/>
                    <a:pt x="131" y="47"/>
                  </a:cubicBezTo>
                  <a:cubicBezTo>
                    <a:pt x="132" y="48"/>
                    <a:pt x="133" y="49"/>
                    <a:pt x="134" y="50"/>
                  </a:cubicBezTo>
                  <a:cubicBezTo>
                    <a:pt x="133" y="50"/>
                    <a:pt x="133" y="50"/>
                    <a:pt x="133" y="50"/>
                  </a:cubicBezTo>
                  <a:cubicBezTo>
                    <a:pt x="135" y="53"/>
                    <a:pt x="135" y="53"/>
                    <a:pt x="135" y="53"/>
                  </a:cubicBezTo>
                  <a:cubicBezTo>
                    <a:pt x="136" y="53"/>
                    <a:pt x="137" y="55"/>
                    <a:pt x="138" y="55"/>
                  </a:cubicBezTo>
                  <a:cubicBezTo>
                    <a:pt x="138" y="55"/>
                    <a:pt x="137" y="55"/>
                    <a:pt x="138" y="55"/>
                  </a:cubicBezTo>
                  <a:cubicBezTo>
                    <a:pt x="138" y="55"/>
                    <a:pt x="138" y="55"/>
                    <a:pt x="138" y="55"/>
                  </a:cubicBezTo>
                  <a:cubicBezTo>
                    <a:pt x="139" y="57"/>
                    <a:pt x="139" y="57"/>
                    <a:pt x="139" y="57"/>
                  </a:cubicBezTo>
                  <a:cubicBezTo>
                    <a:pt x="139" y="57"/>
                    <a:pt x="138" y="57"/>
                    <a:pt x="138" y="56"/>
                  </a:cubicBezTo>
                  <a:cubicBezTo>
                    <a:pt x="139" y="58"/>
                    <a:pt x="139" y="57"/>
                    <a:pt x="140" y="57"/>
                  </a:cubicBezTo>
                  <a:cubicBezTo>
                    <a:pt x="141" y="58"/>
                    <a:pt x="140" y="59"/>
                    <a:pt x="141" y="59"/>
                  </a:cubicBezTo>
                  <a:cubicBezTo>
                    <a:pt x="140" y="59"/>
                    <a:pt x="140" y="58"/>
                    <a:pt x="140" y="58"/>
                  </a:cubicBezTo>
                  <a:cubicBezTo>
                    <a:pt x="139" y="58"/>
                    <a:pt x="140" y="59"/>
                    <a:pt x="140" y="59"/>
                  </a:cubicBezTo>
                  <a:cubicBezTo>
                    <a:pt x="140" y="59"/>
                    <a:pt x="141" y="59"/>
                    <a:pt x="141" y="60"/>
                  </a:cubicBezTo>
                  <a:cubicBezTo>
                    <a:pt x="142" y="61"/>
                    <a:pt x="143" y="63"/>
                    <a:pt x="143" y="63"/>
                  </a:cubicBezTo>
                  <a:cubicBezTo>
                    <a:pt x="143" y="63"/>
                    <a:pt x="144" y="64"/>
                    <a:pt x="144" y="64"/>
                  </a:cubicBezTo>
                  <a:cubicBezTo>
                    <a:pt x="144" y="64"/>
                    <a:pt x="143" y="62"/>
                    <a:pt x="144" y="62"/>
                  </a:cubicBezTo>
                  <a:cubicBezTo>
                    <a:pt x="144" y="63"/>
                    <a:pt x="145" y="64"/>
                    <a:pt x="145" y="64"/>
                  </a:cubicBezTo>
                  <a:cubicBezTo>
                    <a:pt x="144" y="63"/>
                    <a:pt x="144" y="63"/>
                    <a:pt x="144" y="63"/>
                  </a:cubicBezTo>
                  <a:cubicBezTo>
                    <a:pt x="145" y="64"/>
                    <a:pt x="146" y="66"/>
                    <a:pt x="146" y="64"/>
                  </a:cubicBezTo>
                  <a:cubicBezTo>
                    <a:pt x="146" y="66"/>
                    <a:pt x="146" y="66"/>
                    <a:pt x="146" y="66"/>
                  </a:cubicBezTo>
                  <a:cubicBezTo>
                    <a:pt x="147" y="66"/>
                    <a:pt x="148" y="67"/>
                    <a:pt x="148" y="68"/>
                  </a:cubicBezTo>
                  <a:cubicBezTo>
                    <a:pt x="148" y="69"/>
                    <a:pt x="147" y="68"/>
                    <a:pt x="148" y="70"/>
                  </a:cubicBezTo>
                  <a:cubicBezTo>
                    <a:pt x="150" y="71"/>
                    <a:pt x="150" y="71"/>
                    <a:pt x="150" y="71"/>
                  </a:cubicBezTo>
                  <a:cubicBezTo>
                    <a:pt x="150" y="72"/>
                    <a:pt x="150" y="73"/>
                    <a:pt x="150" y="73"/>
                  </a:cubicBezTo>
                  <a:cubicBezTo>
                    <a:pt x="152" y="76"/>
                    <a:pt x="154" y="74"/>
                    <a:pt x="155" y="77"/>
                  </a:cubicBezTo>
                  <a:cubicBezTo>
                    <a:pt x="153" y="76"/>
                    <a:pt x="154" y="77"/>
                    <a:pt x="155" y="78"/>
                  </a:cubicBezTo>
                  <a:cubicBezTo>
                    <a:pt x="155" y="78"/>
                    <a:pt x="155" y="78"/>
                    <a:pt x="155" y="79"/>
                  </a:cubicBezTo>
                  <a:cubicBezTo>
                    <a:pt x="155" y="78"/>
                    <a:pt x="154" y="78"/>
                    <a:pt x="154" y="77"/>
                  </a:cubicBezTo>
                  <a:cubicBezTo>
                    <a:pt x="154" y="77"/>
                    <a:pt x="155" y="78"/>
                    <a:pt x="156" y="79"/>
                  </a:cubicBezTo>
                  <a:cubicBezTo>
                    <a:pt x="156" y="81"/>
                    <a:pt x="160" y="85"/>
                    <a:pt x="162" y="89"/>
                  </a:cubicBezTo>
                  <a:cubicBezTo>
                    <a:pt x="162" y="88"/>
                    <a:pt x="163" y="90"/>
                    <a:pt x="164" y="91"/>
                  </a:cubicBezTo>
                  <a:cubicBezTo>
                    <a:pt x="163" y="91"/>
                    <a:pt x="165" y="92"/>
                    <a:pt x="166" y="93"/>
                  </a:cubicBezTo>
                  <a:cubicBezTo>
                    <a:pt x="166" y="92"/>
                    <a:pt x="166" y="92"/>
                    <a:pt x="166" y="92"/>
                  </a:cubicBezTo>
                  <a:cubicBezTo>
                    <a:pt x="167" y="95"/>
                    <a:pt x="169" y="95"/>
                    <a:pt x="169" y="97"/>
                  </a:cubicBezTo>
                  <a:cubicBezTo>
                    <a:pt x="170" y="98"/>
                    <a:pt x="169" y="97"/>
                    <a:pt x="168" y="96"/>
                  </a:cubicBezTo>
                  <a:cubicBezTo>
                    <a:pt x="169" y="98"/>
                    <a:pt x="172" y="100"/>
                    <a:pt x="172" y="102"/>
                  </a:cubicBezTo>
                  <a:cubicBezTo>
                    <a:pt x="172" y="102"/>
                    <a:pt x="172" y="101"/>
                    <a:pt x="174" y="102"/>
                  </a:cubicBezTo>
                  <a:cubicBezTo>
                    <a:pt x="174" y="103"/>
                    <a:pt x="175" y="106"/>
                    <a:pt x="175" y="105"/>
                  </a:cubicBezTo>
                  <a:cubicBezTo>
                    <a:pt x="176" y="106"/>
                    <a:pt x="176" y="106"/>
                    <a:pt x="177" y="107"/>
                  </a:cubicBezTo>
                  <a:cubicBezTo>
                    <a:pt x="176" y="107"/>
                    <a:pt x="176" y="107"/>
                    <a:pt x="176" y="107"/>
                  </a:cubicBezTo>
                  <a:cubicBezTo>
                    <a:pt x="177" y="108"/>
                    <a:pt x="178" y="109"/>
                    <a:pt x="179" y="111"/>
                  </a:cubicBezTo>
                  <a:cubicBezTo>
                    <a:pt x="179" y="112"/>
                    <a:pt x="181" y="114"/>
                    <a:pt x="182" y="116"/>
                  </a:cubicBezTo>
                  <a:cubicBezTo>
                    <a:pt x="183" y="117"/>
                    <a:pt x="184" y="118"/>
                    <a:pt x="184" y="118"/>
                  </a:cubicBezTo>
                  <a:cubicBezTo>
                    <a:pt x="184" y="119"/>
                    <a:pt x="183" y="120"/>
                    <a:pt x="183" y="120"/>
                  </a:cubicBezTo>
                  <a:cubicBezTo>
                    <a:pt x="184" y="119"/>
                    <a:pt x="182" y="121"/>
                    <a:pt x="183" y="121"/>
                  </a:cubicBezTo>
                  <a:cubicBezTo>
                    <a:pt x="182" y="122"/>
                    <a:pt x="182" y="122"/>
                    <a:pt x="182" y="122"/>
                  </a:cubicBezTo>
                  <a:cubicBezTo>
                    <a:pt x="181" y="124"/>
                    <a:pt x="182" y="122"/>
                    <a:pt x="181" y="124"/>
                  </a:cubicBezTo>
                  <a:cubicBezTo>
                    <a:pt x="180" y="125"/>
                    <a:pt x="180" y="124"/>
                    <a:pt x="180" y="124"/>
                  </a:cubicBezTo>
                  <a:cubicBezTo>
                    <a:pt x="179" y="124"/>
                    <a:pt x="178" y="125"/>
                    <a:pt x="178" y="126"/>
                  </a:cubicBezTo>
                  <a:cubicBezTo>
                    <a:pt x="178" y="126"/>
                    <a:pt x="178" y="126"/>
                    <a:pt x="178" y="126"/>
                  </a:cubicBezTo>
                  <a:cubicBezTo>
                    <a:pt x="178" y="126"/>
                    <a:pt x="178" y="126"/>
                    <a:pt x="178" y="126"/>
                  </a:cubicBezTo>
                  <a:cubicBezTo>
                    <a:pt x="177" y="127"/>
                    <a:pt x="177" y="127"/>
                    <a:pt x="177" y="127"/>
                  </a:cubicBezTo>
                  <a:cubicBezTo>
                    <a:pt x="177" y="127"/>
                    <a:pt x="177" y="127"/>
                    <a:pt x="177" y="127"/>
                  </a:cubicBezTo>
                  <a:cubicBezTo>
                    <a:pt x="177" y="127"/>
                    <a:pt x="177" y="127"/>
                    <a:pt x="178" y="126"/>
                  </a:cubicBezTo>
                  <a:cubicBezTo>
                    <a:pt x="177" y="127"/>
                    <a:pt x="177" y="127"/>
                    <a:pt x="177" y="127"/>
                  </a:cubicBezTo>
                  <a:cubicBezTo>
                    <a:pt x="177" y="127"/>
                    <a:pt x="177" y="127"/>
                    <a:pt x="176" y="127"/>
                  </a:cubicBezTo>
                  <a:cubicBezTo>
                    <a:pt x="176" y="128"/>
                    <a:pt x="176" y="128"/>
                    <a:pt x="176" y="128"/>
                  </a:cubicBezTo>
                  <a:cubicBezTo>
                    <a:pt x="175" y="127"/>
                    <a:pt x="175" y="127"/>
                    <a:pt x="175" y="127"/>
                  </a:cubicBezTo>
                  <a:cubicBezTo>
                    <a:pt x="175" y="128"/>
                    <a:pt x="174" y="130"/>
                    <a:pt x="174" y="130"/>
                  </a:cubicBezTo>
                  <a:cubicBezTo>
                    <a:pt x="171" y="132"/>
                    <a:pt x="168" y="136"/>
                    <a:pt x="167" y="138"/>
                  </a:cubicBezTo>
                  <a:cubicBezTo>
                    <a:pt x="167" y="138"/>
                    <a:pt x="167" y="138"/>
                    <a:pt x="167" y="138"/>
                  </a:cubicBezTo>
                  <a:cubicBezTo>
                    <a:pt x="166" y="139"/>
                    <a:pt x="166" y="140"/>
                    <a:pt x="165" y="140"/>
                  </a:cubicBezTo>
                  <a:cubicBezTo>
                    <a:pt x="165" y="141"/>
                    <a:pt x="164" y="141"/>
                    <a:pt x="163" y="142"/>
                  </a:cubicBezTo>
                  <a:cubicBezTo>
                    <a:pt x="163" y="142"/>
                    <a:pt x="163" y="142"/>
                    <a:pt x="164" y="142"/>
                  </a:cubicBezTo>
                  <a:cubicBezTo>
                    <a:pt x="161" y="143"/>
                    <a:pt x="160" y="147"/>
                    <a:pt x="157" y="149"/>
                  </a:cubicBezTo>
                  <a:cubicBezTo>
                    <a:pt x="157" y="149"/>
                    <a:pt x="157" y="149"/>
                    <a:pt x="157" y="148"/>
                  </a:cubicBezTo>
                  <a:cubicBezTo>
                    <a:pt x="156" y="150"/>
                    <a:pt x="154" y="152"/>
                    <a:pt x="153" y="154"/>
                  </a:cubicBezTo>
                  <a:cubicBezTo>
                    <a:pt x="153" y="154"/>
                    <a:pt x="153" y="154"/>
                    <a:pt x="153" y="153"/>
                  </a:cubicBezTo>
                  <a:cubicBezTo>
                    <a:pt x="152" y="155"/>
                    <a:pt x="151" y="156"/>
                    <a:pt x="150" y="157"/>
                  </a:cubicBezTo>
                  <a:cubicBezTo>
                    <a:pt x="151" y="157"/>
                    <a:pt x="150" y="157"/>
                    <a:pt x="151" y="156"/>
                  </a:cubicBezTo>
                  <a:cubicBezTo>
                    <a:pt x="152" y="156"/>
                    <a:pt x="151" y="158"/>
                    <a:pt x="150" y="159"/>
                  </a:cubicBezTo>
                  <a:cubicBezTo>
                    <a:pt x="150" y="159"/>
                    <a:pt x="150" y="159"/>
                    <a:pt x="150" y="159"/>
                  </a:cubicBezTo>
                  <a:cubicBezTo>
                    <a:pt x="149" y="160"/>
                    <a:pt x="149" y="160"/>
                    <a:pt x="147" y="161"/>
                  </a:cubicBezTo>
                  <a:cubicBezTo>
                    <a:pt x="147" y="162"/>
                    <a:pt x="148" y="161"/>
                    <a:pt x="147" y="161"/>
                  </a:cubicBezTo>
                  <a:cubicBezTo>
                    <a:pt x="147" y="160"/>
                    <a:pt x="144" y="163"/>
                    <a:pt x="144" y="164"/>
                  </a:cubicBezTo>
                  <a:cubicBezTo>
                    <a:pt x="144" y="164"/>
                    <a:pt x="143" y="165"/>
                    <a:pt x="144" y="165"/>
                  </a:cubicBezTo>
                  <a:cubicBezTo>
                    <a:pt x="143" y="166"/>
                    <a:pt x="143" y="165"/>
                    <a:pt x="142" y="166"/>
                  </a:cubicBezTo>
                  <a:cubicBezTo>
                    <a:pt x="141" y="169"/>
                    <a:pt x="141" y="169"/>
                    <a:pt x="141" y="169"/>
                  </a:cubicBezTo>
                  <a:cubicBezTo>
                    <a:pt x="141" y="169"/>
                    <a:pt x="139" y="170"/>
                    <a:pt x="140" y="169"/>
                  </a:cubicBezTo>
                  <a:cubicBezTo>
                    <a:pt x="138" y="171"/>
                    <a:pt x="138" y="173"/>
                    <a:pt x="137" y="175"/>
                  </a:cubicBezTo>
                  <a:cubicBezTo>
                    <a:pt x="136" y="175"/>
                    <a:pt x="134" y="178"/>
                    <a:pt x="134" y="178"/>
                  </a:cubicBezTo>
                  <a:cubicBezTo>
                    <a:pt x="133" y="178"/>
                    <a:pt x="134" y="178"/>
                    <a:pt x="134" y="177"/>
                  </a:cubicBezTo>
                  <a:cubicBezTo>
                    <a:pt x="133" y="178"/>
                    <a:pt x="133" y="178"/>
                    <a:pt x="133" y="178"/>
                  </a:cubicBezTo>
                  <a:cubicBezTo>
                    <a:pt x="134" y="176"/>
                    <a:pt x="132" y="178"/>
                    <a:pt x="133" y="177"/>
                  </a:cubicBezTo>
                  <a:cubicBezTo>
                    <a:pt x="132" y="178"/>
                    <a:pt x="129" y="180"/>
                    <a:pt x="127" y="182"/>
                  </a:cubicBezTo>
                  <a:cubicBezTo>
                    <a:pt x="129" y="182"/>
                    <a:pt x="125" y="185"/>
                    <a:pt x="126" y="185"/>
                  </a:cubicBezTo>
                  <a:cubicBezTo>
                    <a:pt x="124" y="187"/>
                    <a:pt x="125" y="186"/>
                    <a:pt x="124" y="186"/>
                  </a:cubicBezTo>
                  <a:cubicBezTo>
                    <a:pt x="122" y="189"/>
                    <a:pt x="120" y="190"/>
                    <a:pt x="118" y="192"/>
                  </a:cubicBezTo>
                  <a:cubicBezTo>
                    <a:pt x="118" y="192"/>
                    <a:pt x="118" y="192"/>
                    <a:pt x="118" y="192"/>
                  </a:cubicBezTo>
                  <a:cubicBezTo>
                    <a:pt x="117" y="194"/>
                    <a:pt x="114" y="197"/>
                    <a:pt x="113" y="199"/>
                  </a:cubicBezTo>
                  <a:cubicBezTo>
                    <a:pt x="113" y="199"/>
                    <a:pt x="113" y="199"/>
                    <a:pt x="113" y="198"/>
                  </a:cubicBezTo>
                  <a:cubicBezTo>
                    <a:pt x="111" y="200"/>
                    <a:pt x="114" y="200"/>
                    <a:pt x="111" y="201"/>
                  </a:cubicBezTo>
                  <a:cubicBezTo>
                    <a:pt x="111" y="201"/>
                    <a:pt x="111" y="201"/>
                    <a:pt x="111" y="201"/>
                  </a:cubicBezTo>
                  <a:cubicBezTo>
                    <a:pt x="110" y="202"/>
                    <a:pt x="109" y="203"/>
                    <a:pt x="108" y="205"/>
                  </a:cubicBezTo>
                  <a:cubicBezTo>
                    <a:pt x="108" y="205"/>
                    <a:pt x="108" y="204"/>
                    <a:pt x="108" y="204"/>
                  </a:cubicBezTo>
                  <a:cubicBezTo>
                    <a:pt x="107" y="206"/>
                    <a:pt x="105" y="207"/>
                    <a:pt x="105" y="209"/>
                  </a:cubicBezTo>
                  <a:cubicBezTo>
                    <a:pt x="104" y="209"/>
                    <a:pt x="104" y="208"/>
                    <a:pt x="104" y="208"/>
                  </a:cubicBezTo>
                  <a:cubicBezTo>
                    <a:pt x="103" y="209"/>
                    <a:pt x="104" y="210"/>
                    <a:pt x="102" y="211"/>
                  </a:cubicBezTo>
                  <a:cubicBezTo>
                    <a:pt x="102" y="211"/>
                    <a:pt x="101" y="212"/>
                    <a:pt x="101" y="211"/>
                  </a:cubicBezTo>
                  <a:cubicBezTo>
                    <a:pt x="101" y="212"/>
                    <a:pt x="99" y="214"/>
                    <a:pt x="99" y="215"/>
                  </a:cubicBezTo>
                  <a:cubicBezTo>
                    <a:pt x="98" y="215"/>
                    <a:pt x="98" y="215"/>
                    <a:pt x="98" y="215"/>
                  </a:cubicBezTo>
                  <a:cubicBezTo>
                    <a:pt x="98" y="215"/>
                    <a:pt x="98" y="215"/>
                    <a:pt x="98" y="215"/>
                  </a:cubicBezTo>
                  <a:cubicBezTo>
                    <a:pt x="99" y="205"/>
                    <a:pt x="99" y="195"/>
                    <a:pt x="99" y="186"/>
                  </a:cubicBezTo>
                  <a:cubicBezTo>
                    <a:pt x="100" y="184"/>
                    <a:pt x="99" y="188"/>
                    <a:pt x="100" y="187"/>
                  </a:cubicBezTo>
                  <a:cubicBezTo>
                    <a:pt x="99" y="187"/>
                    <a:pt x="100" y="186"/>
                    <a:pt x="99" y="183"/>
                  </a:cubicBezTo>
                  <a:cubicBezTo>
                    <a:pt x="100" y="183"/>
                    <a:pt x="100" y="183"/>
                    <a:pt x="100" y="183"/>
                  </a:cubicBezTo>
                  <a:cubicBezTo>
                    <a:pt x="99" y="181"/>
                    <a:pt x="100" y="181"/>
                    <a:pt x="100" y="179"/>
                  </a:cubicBezTo>
                  <a:cubicBezTo>
                    <a:pt x="100" y="179"/>
                    <a:pt x="100" y="179"/>
                    <a:pt x="100" y="179"/>
                  </a:cubicBezTo>
                  <a:cubicBezTo>
                    <a:pt x="99" y="178"/>
                    <a:pt x="101" y="176"/>
                    <a:pt x="100" y="176"/>
                  </a:cubicBezTo>
                  <a:cubicBezTo>
                    <a:pt x="100" y="175"/>
                    <a:pt x="100" y="175"/>
                    <a:pt x="100" y="175"/>
                  </a:cubicBezTo>
                  <a:cubicBezTo>
                    <a:pt x="99" y="173"/>
                    <a:pt x="101" y="172"/>
                    <a:pt x="100" y="171"/>
                  </a:cubicBezTo>
                  <a:cubicBezTo>
                    <a:pt x="100" y="171"/>
                    <a:pt x="100" y="171"/>
                    <a:pt x="100" y="171"/>
                  </a:cubicBezTo>
                  <a:cubicBezTo>
                    <a:pt x="101" y="169"/>
                    <a:pt x="99" y="166"/>
                    <a:pt x="100" y="165"/>
                  </a:cubicBezTo>
                  <a:cubicBezTo>
                    <a:pt x="100" y="163"/>
                    <a:pt x="100" y="161"/>
                    <a:pt x="99" y="161"/>
                  </a:cubicBezTo>
                  <a:cubicBezTo>
                    <a:pt x="100" y="160"/>
                    <a:pt x="100" y="160"/>
                    <a:pt x="100" y="161"/>
                  </a:cubicBezTo>
                  <a:cubicBezTo>
                    <a:pt x="100" y="159"/>
                    <a:pt x="100" y="157"/>
                    <a:pt x="100" y="156"/>
                  </a:cubicBezTo>
                  <a:cubicBezTo>
                    <a:pt x="100" y="156"/>
                    <a:pt x="100" y="156"/>
                    <a:pt x="100" y="156"/>
                  </a:cubicBezTo>
                  <a:cubicBezTo>
                    <a:pt x="100" y="156"/>
                    <a:pt x="100" y="156"/>
                    <a:pt x="100" y="156"/>
                  </a:cubicBezTo>
                  <a:cubicBezTo>
                    <a:pt x="100" y="156"/>
                    <a:pt x="100" y="156"/>
                    <a:pt x="100" y="156"/>
                  </a:cubicBezTo>
                  <a:cubicBezTo>
                    <a:pt x="100" y="155"/>
                    <a:pt x="100" y="155"/>
                    <a:pt x="100" y="155"/>
                  </a:cubicBezTo>
                  <a:cubicBezTo>
                    <a:pt x="100" y="153"/>
                    <a:pt x="100" y="151"/>
                    <a:pt x="99" y="150"/>
                  </a:cubicBezTo>
                  <a:cubicBezTo>
                    <a:pt x="98" y="150"/>
                    <a:pt x="96" y="150"/>
                    <a:pt x="95" y="151"/>
                  </a:cubicBezTo>
                  <a:cubicBezTo>
                    <a:pt x="93" y="148"/>
                    <a:pt x="95" y="150"/>
                    <a:pt x="95" y="151"/>
                  </a:cubicBezTo>
                  <a:cubicBezTo>
                    <a:pt x="95" y="151"/>
                    <a:pt x="95" y="151"/>
                    <a:pt x="95" y="151"/>
                  </a:cubicBezTo>
                  <a:cubicBezTo>
                    <a:pt x="95" y="150"/>
                    <a:pt x="95" y="150"/>
                    <a:pt x="95" y="150"/>
                  </a:cubicBezTo>
                  <a:cubicBezTo>
                    <a:pt x="95" y="150"/>
                    <a:pt x="95" y="150"/>
                    <a:pt x="95" y="150"/>
                  </a:cubicBezTo>
                  <a:cubicBezTo>
                    <a:pt x="95" y="150"/>
                    <a:pt x="95" y="150"/>
                    <a:pt x="95" y="150"/>
                  </a:cubicBezTo>
                  <a:cubicBezTo>
                    <a:pt x="95" y="151"/>
                    <a:pt x="95" y="151"/>
                    <a:pt x="95" y="151"/>
                  </a:cubicBezTo>
                  <a:cubicBezTo>
                    <a:pt x="93" y="151"/>
                    <a:pt x="90" y="151"/>
                    <a:pt x="89" y="152"/>
                  </a:cubicBezTo>
                  <a:cubicBezTo>
                    <a:pt x="88" y="151"/>
                    <a:pt x="89" y="151"/>
                    <a:pt x="89" y="151"/>
                  </a:cubicBezTo>
                  <a:cubicBezTo>
                    <a:pt x="85" y="152"/>
                    <a:pt x="80" y="151"/>
                    <a:pt x="78" y="153"/>
                  </a:cubicBezTo>
                  <a:cubicBezTo>
                    <a:pt x="76" y="153"/>
                    <a:pt x="76" y="153"/>
                    <a:pt x="76" y="153"/>
                  </a:cubicBezTo>
                  <a:cubicBezTo>
                    <a:pt x="76" y="153"/>
                    <a:pt x="76" y="153"/>
                    <a:pt x="75" y="153"/>
                  </a:cubicBezTo>
                  <a:cubicBezTo>
                    <a:pt x="74" y="153"/>
                    <a:pt x="71" y="153"/>
                    <a:pt x="71" y="153"/>
                  </a:cubicBezTo>
                  <a:cubicBezTo>
                    <a:pt x="70" y="153"/>
                    <a:pt x="71" y="153"/>
                    <a:pt x="71" y="153"/>
                  </a:cubicBezTo>
                  <a:cubicBezTo>
                    <a:pt x="69" y="153"/>
                    <a:pt x="67" y="154"/>
                    <a:pt x="65" y="154"/>
                  </a:cubicBezTo>
                  <a:cubicBezTo>
                    <a:pt x="66" y="154"/>
                    <a:pt x="66" y="154"/>
                    <a:pt x="66" y="154"/>
                  </a:cubicBezTo>
                  <a:cubicBezTo>
                    <a:pt x="56" y="153"/>
                    <a:pt x="44" y="153"/>
                    <a:pt x="37" y="155"/>
                  </a:cubicBezTo>
                  <a:cubicBezTo>
                    <a:pt x="35" y="156"/>
                    <a:pt x="36" y="154"/>
                    <a:pt x="35" y="155"/>
                  </a:cubicBezTo>
                  <a:cubicBezTo>
                    <a:pt x="27" y="156"/>
                    <a:pt x="17" y="155"/>
                    <a:pt x="10" y="157"/>
                  </a:cubicBezTo>
                  <a:cubicBezTo>
                    <a:pt x="5" y="158"/>
                    <a:pt x="3" y="160"/>
                    <a:pt x="3" y="160"/>
                  </a:cubicBezTo>
                  <a:cubicBezTo>
                    <a:pt x="17" y="159"/>
                    <a:pt x="29" y="159"/>
                    <a:pt x="42" y="159"/>
                  </a:cubicBezTo>
                  <a:cubicBezTo>
                    <a:pt x="47" y="158"/>
                    <a:pt x="53" y="158"/>
                    <a:pt x="57" y="158"/>
                  </a:cubicBezTo>
                  <a:cubicBezTo>
                    <a:pt x="66" y="157"/>
                    <a:pt x="74" y="157"/>
                    <a:pt x="83" y="156"/>
                  </a:cubicBezTo>
                  <a:cubicBezTo>
                    <a:pt x="95" y="156"/>
                    <a:pt x="95" y="156"/>
                    <a:pt x="95" y="156"/>
                  </a:cubicBezTo>
                  <a:cubicBezTo>
                    <a:pt x="95" y="160"/>
                    <a:pt x="95" y="160"/>
                    <a:pt x="95" y="160"/>
                  </a:cubicBezTo>
                  <a:cubicBezTo>
                    <a:pt x="95" y="159"/>
                    <a:pt x="95" y="160"/>
                    <a:pt x="95" y="161"/>
                  </a:cubicBezTo>
                  <a:cubicBezTo>
                    <a:pt x="95" y="161"/>
                    <a:pt x="95" y="161"/>
                    <a:pt x="95" y="161"/>
                  </a:cubicBezTo>
                  <a:cubicBezTo>
                    <a:pt x="95" y="162"/>
                    <a:pt x="95" y="162"/>
                    <a:pt x="95" y="162"/>
                  </a:cubicBezTo>
                  <a:cubicBezTo>
                    <a:pt x="95" y="164"/>
                    <a:pt x="95" y="163"/>
                    <a:pt x="95" y="162"/>
                  </a:cubicBezTo>
                  <a:cubicBezTo>
                    <a:pt x="95" y="169"/>
                    <a:pt x="95" y="175"/>
                    <a:pt x="94" y="182"/>
                  </a:cubicBezTo>
                  <a:cubicBezTo>
                    <a:pt x="95" y="183"/>
                    <a:pt x="94" y="186"/>
                    <a:pt x="95" y="186"/>
                  </a:cubicBezTo>
                  <a:cubicBezTo>
                    <a:pt x="95" y="187"/>
                    <a:pt x="95" y="186"/>
                    <a:pt x="95" y="186"/>
                  </a:cubicBezTo>
                  <a:cubicBezTo>
                    <a:pt x="95" y="191"/>
                    <a:pt x="95" y="191"/>
                    <a:pt x="94" y="196"/>
                  </a:cubicBezTo>
                  <a:cubicBezTo>
                    <a:pt x="93" y="210"/>
                    <a:pt x="93" y="210"/>
                    <a:pt x="93" y="210"/>
                  </a:cubicBezTo>
                  <a:cubicBezTo>
                    <a:pt x="93" y="213"/>
                    <a:pt x="93" y="213"/>
                    <a:pt x="93" y="213"/>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110" y="223"/>
                    <a:pt x="98" y="217"/>
                    <a:pt x="101" y="219"/>
                  </a:cubicBezTo>
                  <a:cubicBezTo>
                    <a:pt x="101" y="219"/>
                    <a:pt x="101" y="219"/>
                    <a:pt x="101" y="219"/>
                  </a:cubicBezTo>
                  <a:cubicBezTo>
                    <a:pt x="102" y="219"/>
                    <a:pt x="102" y="219"/>
                    <a:pt x="102" y="219"/>
                  </a:cubicBezTo>
                  <a:cubicBezTo>
                    <a:pt x="102" y="218"/>
                    <a:pt x="102" y="218"/>
                    <a:pt x="102" y="218"/>
                  </a:cubicBezTo>
                  <a:cubicBezTo>
                    <a:pt x="107" y="213"/>
                    <a:pt x="107" y="213"/>
                    <a:pt x="107" y="213"/>
                  </a:cubicBezTo>
                  <a:cubicBezTo>
                    <a:pt x="126" y="193"/>
                    <a:pt x="126" y="193"/>
                    <a:pt x="126" y="193"/>
                  </a:cubicBezTo>
                  <a:cubicBezTo>
                    <a:pt x="138" y="179"/>
                    <a:pt x="150" y="165"/>
                    <a:pt x="163" y="151"/>
                  </a:cubicBezTo>
                  <a:cubicBezTo>
                    <a:pt x="164" y="148"/>
                    <a:pt x="167" y="146"/>
                    <a:pt x="169" y="143"/>
                  </a:cubicBezTo>
                  <a:cubicBezTo>
                    <a:pt x="169" y="143"/>
                    <a:pt x="169" y="143"/>
                    <a:pt x="169" y="143"/>
                  </a:cubicBezTo>
                  <a:cubicBezTo>
                    <a:pt x="171" y="140"/>
                    <a:pt x="172" y="140"/>
                    <a:pt x="175" y="138"/>
                  </a:cubicBezTo>
                  <a:cubicBezTo>
                    <a:pt x="174" y="137"/>
                    <a:pt x="176" y="137"/>
                    <a:pt x="175" y="137"/>
                  </a:cubicBezTo>
                  <a:cubicBezTo>
                    <a:pt x="175" y="135"/>
                    <a:pt x="177" y="136"/>
                    <a:pt x="178" y="134"/>
                  </a:cubicBezTo>
                  <a:cubicBezTo>
                    <a:pt x="178" y="134"/>
                    <a:pt x="178" y="134"/>
                    <a:pt x="178" y="134"/>
                  </a:cubicBezTo>
                  <a:cubicBezTo>
                    <a:pt x="181" y="129"/>
                    <a:pt x="178" y="135"/>
                    <a:pt x="182" y="130"/>
                  </a:cubicBezTo>
                  <a:cubicBezTo>
                    <a:pt x="185" y="125"/>
                    <a:pt x="188" y="128"/>
                    <a:pt x="190" y="116"/>
                  </a:cubicBezTo>
                  <a:cubicBezTo>
                    <a:pt x="188" y="113"/>
                    <a:pt x="185" y="109"/>
                    <a:pt x="183" y="106"/>
                  </a:cubicBezTo>
                  <a:close/>
                  <a:moveTo>
                    <a:pt x="175" y="129"/>
                  </a:moveTo>
                  <a:cubicBezTo>
                    <a:pt x="175" y="129"/>
                    <a:pt x="176" y="129"/>
                    <a:pt x="176" y="129"/>
                  </a:cubicBezTo>
                  <a:cubicBezTo>
                    <a:pt x="176" y="129"/>
                    <a:pt x="175" y="129"/>
                    <a:pt x="175" y="129"/>
                  </a:cubicBezTo>
                  <a:close/>
                </a:path>
              </a:pathLst>
            </a:custGeom>
            <a:solidFill>
              <a:schemeClr val="accent6"/>
            </a:solidFill>
            <a:ln w="285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0" name="Freeform 18"/>
            <p:cNvSpPr>
              <a:spLocks/>
            </p:cNvSpPr>
            <p:nvPr/>
          </p:nvSpPr>
          <p:spPr bwMode="auto">
            <a:xfrm>
              <a:off x="5493417" y="4763094"/>
              <a:ext cx="1306080" cy="1190087"/>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chemeClr val="accent6">
                <a:lumMod val="75000"/>
              </a:schemeClr>
            </a:solidFill>
            <a:ln w="9525">
              <a:noFill/>
              <a:round/>
              <a:headEnd/>
              <a:tailEnd/>
            </a:ln>
          </p:spPr>
          <p:txBody>
            <a:bodyPr vert="horz" wrap="square" lIns="36000" tIns="36000" rIns="36000" bIns="36000" numCol="1" anchor="ctr" anchorCtr="1" compatLnSpc="1">
              <a:prstTxWarp prst="textNoShape">
                <a:avLst/>
              </a:prstTxWarp>
            </a:bodyPr>
            <a:lstStyle/>
            <a:p>
              <a:endParaRPr lang="en-US" sz="1200" b="1" dirty="0">
                <a:solidFill>
                  <a:prstClr val="black"/>
                </a:solidFill>
              </a:endParaRPr>
            </a:p>
          </p:txBody>
        </p:sp>
      </p:grpSp>
      <p:sp>
        <p:nvSpPr>
          <p:cNvPr id="301" name="pole tekstowe 53"/>
          <p:cNvSpPr txBox="1"/>
          <p:nvPr/>
        </p:nvSpPr>
        <p:spPr>
          <a:xfrm>
            <a:off x="2385077" y="1256325"/>
            <a:ext cx="983026" cy="584775"/>
          </a:xfrm>
          <a:prstGeom prst="rect">
            <a:avLst/>
          </a:prstGeom>
          <a:pattFill prst="pct20">
            <a:fgClr>
              <a:schemeClr val="accent1"/>
            </a:fgClr>
            <a:bgClr>
              <a:schemeClr val="bg1"/>
            </a:bgClr>
          </a:pattFill>
        </p:spPr>
        <p:txBody>
          <a:bodyPr wrap="none" rtlCol="0">
            <a:spAutoFit/>
          </a:bodyPr>
          <a:lstStyle/>
          <a:p>
            <a:pPr algn="ctr"/>
            <a:r>
              <a:rPr lang="en-US" sz="1600" b="1" dirty="0">
                <a:solidFill>
                  <a:srgbClr val="003366"/>
                </a:solidFill>
              </a:rPr>
              <a:t>Synthesis</a:t>
            </a:r>
            <a:br>
              <a:rPr lang="en-US" sz="1600" b="1" dirty="0">
                <a:solidFill>
                  <a:srgbClr val="003366"/>
                </a:solidFill>
              </a:rPr>
            </a:br>
            <a:r>
              <a:rPr lang="en-US" sz="1600" b="1" dirty="0">
                <a:solidFill>
                  <a:srgbClr val="003366"/>
                </a:solidFill>
              </a:rPr>
              <a:t>(options)</a:t>
            </a:r>
          </a:p>
        </p:txBody>
      </p:sp>
      <p:sp>
        <p:nvSpPr>
          <p:cNvPr id="302" name="pole tekstowe 53"/>
          <p:cNvSpPr txBox="1"/>
          <p:nvPr/>
        </p:nvSpPr>
        <p:spPr>
          <a:xfrm>
            <a:off x="334553" y="1266084"/>
            <a:ext cx="1572995" cy="584775"/>
          </a:xfrm>
          <a:prstGeom prst="rect">
            <a:avLst/>
          </a:prstGeom>
          <a:noFill/>
        </p:spPr>
        <p:txBody>
          <a:bodyPr wrap="none" rtlCol="0">
            <a:spAutoFit/>
          </a:bodyPr>
          <a:lstStyle/>
          <a:p>
            <a:pPr algn="ctr"/>
            <a:r>
              <a:rPr lang="en-US" sz="1600" b="1" dirty="0">
                <a:solidFill>
                  <a:srgbClr val="003366"/>
                </a:solidFill>
              </a:rPr>
              <a:t>Product Options</a:t>
            </a:r>
            <a:br>
              <a:rPr lang="en-US" sz="1600" b="1" dirty="0">
                <a:solidFill>
                  <a:srgbClr val="003366"/>
                </a:solidFill>
              </a:rPr>
            </a:br>
            <a:r>
              <a:rPr lang="en-US" sz="1600" b="1" dirty="0">
                <a:solidFill>
                  <a:srgbClr val="003366"/>
                </a:solidFill>
              </a:rPr>
              <a:t>(story map)</a:t>
            </a:r>
          </a:p>
        </p:txBody>
      </p:sp>
      <p:sp>
        <p:nvSpPr>
          <p:cNvPr id="303" name="Freeform 384"/>
          <p:cNvSpPr>
            <a:spLocks/>
          </p:cNvSpPr>
          <p:nvPr/>
        </p:nvSpPr>
        <p:spPr bwMode="auto">
          <a:xfrm>
            <a:off x="2150923" y="5676658"/>
            <a:ext cx="958163" cy="603305"/>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chemeClr val="accent1"/>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a:defRPr/>
            </a:pPr>
            <a:r>
              <a:rPr lang="en-US" sz="1600" b="1" kern="0">
                <a:solidFill>
                  <a:srgbClr val="003366"/>
                </a:solidFill>
                <a:cs typeface="Arial" pitchFamily="34" charset="0"/>
              </a:rPr>
              <a:t>Discarded options</a:t>
            </a:r>
            <a:endParaRPr lang="en-US" sz="1600" b="1" kern="0" dirty="0">
              <a:solidFill>
                <a:srgbClr val="003366"/>
              </a:solidFill>
              <a:cs typeface="Arial" pitchFamily="34" charset="0"/>
            </a:endParaRPr>
          </a:p>
        </p:txBody>
      </p:sp>
      <p:grpSp>
        <p:nvGrpSpPr>
          <p:cNvPr id="304" name="Grupa 57"/>
          <p:cNvGrpSpPr/>
          <p:nvPr/>
        </p:nvGrpSpPr>
        <p:grpSpPr>
          <a:xfrm>
            <a:off x="3199485" y="5818225"/>
            <a:ext cx="479028" cy="340008"/>
            <a:chOff x="5246340" y="1637308"/>
            <a:chExt cx="1384382" cy="936104"/>
          </a:xfrm>
          <a:solidFill>
            <a:schemeClr val="accent6">
              <a:lumMod val="75000"/>
            </a:schemeClr>
          </a:solidFill>
        </p:grpSpPr>
        <p:sp>
          <p:nvSpPr>
            <p:cNvPr id="305" name="Freeform 6"/>
            <p:cNvSpPr>
              <a:spLocks/>
            </p:cNvSpPr>
            <p:nvPr/>
          </p:nvSpPr>
          <p:spPr bwMode="auto">
            <a:xfrm>
              <a:off x="5287976" y="1637308"/>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X</a:t>
              </a:r>
            </a:p>
          </p:txBody>
        </p:sp>
        <p:sp>
          <p:nvSpPr>
            <p:cNvPr id="30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07" name="Grupa 106"/>
          <p:cNvGrpSpPr/>
          <p:nvPr/>
        </p:nvGrpSpPr>
        <p:grpSpPr>
          <a:xfrm rot="3942377">
            <a:off x="2659334" y="5098418"/>
            <a:ext cx="784608" cy="365513"/>
            <a:chOff x="6533329" y="4178747"/>
            <a:chExt cx="2028455" cy="437458"/>
          </a:xfrm>
          <a:solidFill>
            <a:schemeClr val="tx2"/>
          </a:solidFill>
        </p:grpSpPr>
        <p:sp>
          <p:nvSpPr>
            <p:cNvPr id="308" name="Freeform 16"/>
            <p:cNvSpPr>
              <a:spLocks noEditPoints="1"/>
            </p:cNvSpPr>
            <p:nvPr/>
          </p:nvSpPr>
          <p:spPr bwMode="auto">
            <a:xfrm rot="20641944">
              <a:off x="6533329" y="4428880"/>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9" name="Freeform 183"/>
            <p:cNvSpPr>
              <a:spLocks noEditPoints="1"/>
            </p:cNvSpPr>
            <p:nvPr/>
          </p:nvSpPr>
          <p:spPr bwMode="auto">
            <a:xfrm>
              <a:off x="8250634" y="417874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10" name="Grupa 57"/>
          <p:cNvGrpSpPr/>
          <p:nvPr/>
        </p:nvGrpSpPr>
        <p:grpSpPr>
          <a:xfrm>
            <a:off x="3777753" y="5798789"/>
            <a:ext cx="535306" cy="383120"/>
            <a:chOff x="5246340" y="1637308"/>
            <a:chExt cx="1384382" cy="936104"/>
          </a:xfrm>
          <a:solidFill>
            <a:srgbClr val="FFC000"/>
          </a:solidFill>
        </p:grpSpPr>
        <p:sp>
          <p:nvSpPr>
            <p:cNvPr id="31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Y</a:t>
              </a:r>
              <a:endParaRPr lang="en-US" sz="2000" kern="0" baseline="-16000" dirty="0">
                <a:solidFill>
                  <a:sysClr val="windowText" lastClr="000000">
                    <a:lumMod val="95000"/>
                    <a:lumOff val="5000"/>
                  </a:sysClr>
                </a:solidFill>
                <a:cs typeface="Arial" pitchFamily="34" charset="0"/>
              </a:endParaRPr>
            </a:p>
          </p:txBody>
        </p:sp>
        <p:sp>
          <p:nvSpPr>
            <p:cNvPr id="31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13" name="Grupa 57"/>
          <p:cNvGrpSpPr/>
          <p:nvPr/>
        </p:nvGrpSpPr>
        <p:grpSpPr>
          <a:xfrm>
            <a:off x="4443248" y="5818224"/>
            <a:ext cx="521721" cy="340008"/>
            <a:chOff x="5246340" y="1637308"/>
            <a:chExt cx="1384382" cy="936104"/>
          </a:xfrm>
          <a:solidFill>
            <a:schemeClr val="accent6">
              <a:lumMod val="75000"/>
            </a:schemeClr>
          </a:solidFill>
        </p:grpSpPr>
        <p:sp>
          <p:nvSpPr>
            <p:cNvPr id="31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T</a:t>
              </a:r>
            </a:p>
          </p:txBody>
        </p:sp>
        <p:sp>
          <p:nvSpPr>
            <p:cNvPr id="315" name="Freeform 314"/>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16" name="Group 315"/>
          <p:cNvGrpSpPr/>
          <p:nvPr/>
        </p:nvGrpSpPr>
        <p:grpSpPr>
          <a:xfrm rot="1778340">
            <a:off x="4687478" y="4969540"/>
            <a:ext cx="363208" cy="780408"/>
            <a:chOff x="2855162" y="5015186"/>
            <a:chExt cx="363208" cy="803278"/>
          </a:xfrm>
        </p:grpSpPr>
        <p:sp>
          <p:nvSpPr>
            <p:cNvPr id="317" name="Freeform 16"/>
            <p:cNvSpPr>
              <a:spLocks noEditPoints="1"/>
            </p:cNvSpPr>
            <p:nvPr/>
          </p:nvSpPr>
          <p:spPr bwMode="auto">
            <a:xfrm rot="3914779">
              <a:off x="2552739" y="5317609"/>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8" name="Freeform 183"/>
            <p:cNvSpPr>
              <a:spLocks noEditPoints="1"/>
            </p:cNvSpPr>
            <p:nvPr/>
          </p:nvSpPr>
          <p:spPr bwMode="auto">
            <a:xfrm rot="4872835">
              <a:off x="2999678" y="5599772"/>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19" name="Group 318"/>
          <p:cNvGrpSpPr/>
          <p:nvPr/>
        </p:nvGrpSpPr>
        <p:grpSpPr>
          <a:xfrm rot="21059397">
            <a:off x="3369235" y="4702277"/>
            <a:ext cx="461349" cy="972778"/>
            <a:chOff x="1807473" y="4980903"/>
            <a:chExt cx="461349" cy="761364"/>
          </a:xfrm>
        </p:grpSpPr>
        <p:sp>
          <p:nvSpPr>
            <p:cNvPr id="320" name="Freeform 16"/>
            <p:cNvSpPr>
              <a:spLocks noEditPoints="1"/>
            </p:cNvSpPr>
            <p:nvPr/>
          </p:nvSpPr>
          <p:spPr bwMode="auto">
            <a:xfrm rot="2732324">
              <a:off x="1505050" y="5283326"/>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1" name="Freeform 183"/>
            <p:cNvSpPr>
              <a:spLocks noEditPoints="1"/>
            </p:cNvSpPr>
            <p:nvPr/>
          </p:nvSpPr>
          <p:spPr bwMode="auto">
            <a:xfrm rot="3690380">
              <a:off x="2050130" y="5480676"/>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22" name="Group 321"/>
          <p:cNvGrpSpPr/>
          <p:nvPr/>
        </p:nvGrpSpPr>
        <p:grpSpPr>
          <a:xfrm rot="3840664">
            <a:off x="5102464" y="5188802"/>
            <a:ext cx="363208" cy="803279"/>
            <a:chOff x="2855162" y="5015186"/>
            <a:chExt cx="363208" cy="803278"/>
          </a:xfrm>
        </p:grpSpPr>
        <p:sp>
          <p:nvSpPr>
            <p:cNvPr id="323" name="Freeform 16"/>
            <p:cNvSpPr>
              <a:spLocks noEditPoints="1"/>
            </p:cNvSpPr>
            <p:nvPr/>
          </p:nvSpPr>
          <p:spPr bwMode="auto">
            <a:xfrm rot="3914779">
              <a:off x="2552739" y="5317609"/>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4" name="Freeform 183"/>
            <p:cNvSpPr>
              <a:spLocks noEditPoints="1"/>
            </p:cNvSpPr>
            <p:nvPr/>
          </p:nvSpPr>
          <p:spPr bwMode="auto">
            <a:xfrm rot="4872835">
              <a:off x="2999678" y="5599772"/>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25" name="pole tekstowe 69"/>
          <p:cNvSpPr txBox="1"/>
          <p:nvPr/>
        </p:nvSpPr>
        <p:spPr>
          <a:xfrm>
            <a:off x="10869273" y="1360440"/>
            <a:ext cx="948016" cy="338554"/>
          </a:xfrm>
          <a:prstGeom prst="rect">
            <a:avLst/>
          </a:prstGeom>
          <a:noFill/>
        </p:spPr>
        <p:txBody>
          <a:bodyPr wrap="none" rtlCol="0">
            <a:spAutoFit/>
          </a:bodyPr>
          <a:lstStyle/>
          <a:p>
            <a:pPr algn="ctr"/>
            <a:r>
              <a:rPr lang="en-US" sz="1600" b="1" dirty="0">
                <a:solidFill>
                  <a:srgbClr val="003366"/>
                </a:solidFill>
              </a:rPr>
              <a:t>Released</a:t>
            </a:r>
          </a:p>
        </p:txBody>
      </p:sp>
      <p:cxnSp>
        <p:nvCxnSpPr>
          <p:cNvPr id="326" name="Straight Connector 325"/>
          <p:cNvCxnSpPr/>
          <p:nvPr/>
        </p:nvCxnSpPr>
        <p:spPr>
          <a:xfrm>
            <a:off x="589389" y="2146816"/>
            <a:ext cx="11231785" cy="106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665176" y="2854993"/>
            <a:ext cx="5314897" cy="5934"/>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V="1">
            <a:off x="1829249" y="3367539"/>
            <a:ext cx="5001548" cy="138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flipV="1">
            <a:off x="1688614" y="4127666"/>
            <a:ext cx="5351652" cy="2468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10831033" y="1411588"/>
            <a:ext cx="21903" cy="42907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9666638" y="1428664"/>
            <a:ext cx="16202" cy="42736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flipH="1">
            <a:off x="2809591" y="2110984"/>
            <a:ext cx="18411" cy="334287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flipH="1">
            <a:off x="3849115" y="1492164"/>
            <a:ext cx="37684" cy="41635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896566" y="2075813"/>
            <a:ext cx="17521" cy="337804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H="1">
            <a:off x="5740936" y="1580443"/>
            <a:ext cx="50265" cy="410137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6795341" y="1468985"/>
            <a:ext cx="29025" cy="41553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7" name="Grupa 57"/>
          <p:cNvGrpSpPr/>
          <p:nvPr/>
        </p:nvGrpSpPr>
        <p:grpSpPr>
          <a:xfrm>
            <a:off x="798159" y="2377836"/>
            <a:ext cx="659336" cy="547230"/>
            <a:chOff x="5246340" y="1637308"/>
            <a:chExt cx="1384382" cy="936104"/>
          </a:xfrm>
          <a:noFill/>
        </p:grpSpPr>
        <p:sp>
          <p:nvSpPr>
            <p:cNvPr id="33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340" name="TextBox 339"/>
          <p:cNvSpPr txBox="1"/>
          <p:nvPr/>
        </p:nvSpPr>
        <p:spPr>
          <a:xfrm>
            <a:off x="6920238" y="2981382"/>
            <a:ext cx="1085217" cy="1077218"/>
          </a:xfrm>
          <a:prstGeom prst="rect">
            <a:avLst/>
          </a:prstGeom>
          <a:noFill/>
        </p:spPr>
        <p:txBody>
          <a:bodyPr wrap="square" rtlCol="0">
            <a:spAutoFit/>
          </a:bodyPr>
          <a:lstStyle/>
          <a:p>
            <a:r>
              <a:rPr lang="en-US" sz="1600"/>
              <a:t>To be analyzed </a:t>
            </a:r>
            <a:endParaRPr lang="en-US" sz="1600" dirty="0"/>
          </a:p>
          <a:p>
            <a:r>
              <a:rPr lang="en-US" sz="1600" dirty="0"/>
              <a:t>when </a:t>
            </a:r>
          </a:p>
          <a:p>
            <a:r>
              <a:rPr lang="en-US" sz="1600" dirty="0"/>
              <a:t>developed</a:t>
            </a:r>
          </a:p>
        </p:txBody>
      </p:sp>
      <p:sp>
        <p:nvSpPr>
          <p:cNvPr id="341" name="TextBox 340"/>
          <p:cNvSpPr txBox="1"/>
          <p:nvPr/>
        </p:nvSpPr>
        <p:spPr>
          <a:xfrm>
            <a:off x="6843087" y="2258780"/>
            <a:ext cx="1428488" cy="584775"/>
          </a:xfrm>
          <a:prstGeom prst="rect">
            <a:avLst/>
          </a:prstGeom>
          <a:noFill/>
        </p:spPr>
        <p:txBody>
          <a:bodyPr wrap="square" rtlCol="0">
            <a:spAutoFit/>
          </a:bodyPr>
          <a:lstStyle/>
          <a:p>
            <a:r>
              <a:rPr lang="en-US" sz="1600" dirty="0"/>
              <a:t>Analyzed before commit</a:t>
            </a:r>
          </a:p>
        </p:txBody>
      </p:sp>
      <p:cxnSp>
        <p:nvCxnSpPr>
          <p:cNvPr id="342" name="Straight Connector 341"/>
          <p:cNvCxnSpPr/>
          <p:nvPr/>
        </p:nvCxnSpPr>
        <p:spPr>
          <a:xfrm>
            <a:off x="1788719" y="4686883"/>
            <a:ext cx="5016269" cy="1177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688614" y="5271217"/>
            <a:ext cx="5154473" cy="8884"/>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44" name="Grupa 57"/>
          <p:cNvGrpSpPr/>
          <p:nvPr/>
        </p:nvGrpSpPr>
        <p:grpSpPr>
          <a:xfrm>
            <a:off x="4017549" y="4768178"/>
            <a:ext cx="628282" cy="421090"/>
            <a:chOff x="5246340" y="1637308"/>
            <a:chExt cx="1384382" cy="936104"/>
          </a:xfrm>
          <a:solidFill>
            <a:schemeClr val="accent6">
              <a:lumMod val="75000"/>
            </a:schemeClr>
          </a:solidFill>
        </p:grpSpPr>
        <p:sp>
          <p:nvSpPr>
            <p:cNvPr id="34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O</a:t>
              </a:r>
              <a:endParaRPr lang="en-US" sz="2000" kern="0" baseline="-16000" dirty="0">
                <a:solidFill>
                  <a:sysClr val="windowText" lastClr="000000">
                    <a:lumMod val="95000"/>
                    <a:lumOff val="5000"/>
                  </a:sysClr>
                </a:solidFill>
                <a:cs typeface="Arial" pitchFamily="34" charset="0"/>
              </a:endParaRPr>
            </a:p>
          </p:txBody>
        </p:sp>
        <p:sp>
          <p:nvSpPr>
            <p:cNvPr id="34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47" name="Grupa 57"/>
          <p:cNvGrpSpPr/>
          <p:nvPr/>
        </p:nvGrpSpPr>
        <p:grpSpPr>
          <a:xfrm>
            <a:off x="5898023" y="4754755"/>
            <a:ext cx="628282" cy="421090"/>
            <a:chOff x="5246340" y="1637308"/>
            <a:chExt cx="1384382" cy="936104"/>
          </a:xfrm>
          <a:solidFill>
            <a:schemeClr val="accent6">
              <a:lumMod val="75000"/>
            </a:schemeClr>
          </a:solidFill>
        </p:grpSpPr>
        <p:sp>
          <p:nvSpPr>
            <p:cNvPr id="3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I</a:t>
              </a:r>
              <a:endParaRPr lang="en-US" sz="2000" kern="0" baseline="-16000" dirty="0">
                <a:solidFill>
                  <a:sysClr val="windowText" lastClr="000000">
                    <a:lumMod val="95000"/>
                    <a:lumOff val="5000"/>
                  </a:sysClr>
                </a:solidFill>
                <a:cs typeface="Arial" pitchFamily="34" charset="0"/>
              </a:endParaRPr>
            </a:p>
          </p:txBody>
        </p:sp>
        <p:sp>
          <p:nvSpPr>
            <p:cNvPr id="3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50" name="Grupa 57"/>
          <p:cNvGrpSpPr/>
          <p:nvPr/>
        </p:nvGrpSpPr>
        <p:grpSpPr>
          <a:xfrm>
            <a:off x="2062242" y="2240179"/>
            <a:ext cx="628282" cy="421090"/>
            <a:chOff x="5246340" y="1637308"/>
            <a:chExt cx="1384382" cy="936104"/>
          </a:xfrm>
          <a:solidFill>
            <a:schemeClr val="accent6">
              <a:lumMod val="75000"/>
            </a:schemeClr>
          </a:solidFill>
        </p:grpSpPr>
        <p:sp>
          <p:nvSpPr>
            <p:cNvPr id="35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R</a:t>
              </a:r>
              <a:endParaRPr lang="en-US" sz="2000" kern="0" baseline="-16000" dirty="0">
                <a:solidFill>
                  <a:sysClr val="windowText" lastClr="000000">
                    <a:lumMod val="95000"/>
                    <a:lumOff val="5000"/>
                  </a:sysClr>
                </a:solidFill>
                <a:cs typeface="Arial" pitchFamily="34" charset="0"/>
              </a:endParaRPr>
            </a:p>
          </p:txBody>
        </p:sp>
        <p:sp>
          <p:nvSpPr>
            <p:cNvPr id="35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53" name="Grupa 57"/>
          <p:cNvGrpSpPr/>
          <p:nvPr/>
        </p:nvGrpSpPr>
        <p:grpSpPr>
          <a:xfrm>
            <a:off x="3997946" y="2293788"/>
            <a:ext cx="658958" cy="366861"/>
            <a:chOff x="5246340" y="1637308"/>
            <a:chExt cx="1384382" cy="936104"/>
          </a:xfrm>
          <a:solidFill>
            <a:srgbClr val="FFC000"/>
          </a:solidFill>
        </p:grpSpPr>
        <p:sp>
          <p:nvSpPr>
            <p:cNvPr id="3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N</a:t>
              </a:r>
              <a:endParaRPr lang="en-US" sz="2000" kern="0" baseline="-16000" dirty="0">
                <a:solidFill>
                  <a:sysClr val="windowText" lastClr="000000">
                    <a:lumMod val="95000"/>
                    <a:lumOff val="5000"/>
                  </a:sysClr>
                </a:solidFill>
                <a:cs typeface="Arial" pitchFamily="34" charset="0"/>
              </a:endParaRPr>
            </a:p>
          </p:txBody>
        </p:sp>
        <p:sp>
          <p:nvSpPr>
            <p:cNvPr id="3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cxnSp>
        <p:nvCxnSpPr>
          <p:cNvPr id="356" name="Straight Connector 355"/>
          <p:cNvCxnSpPr/>
          <p:nvPr/>
        </p:nvCxnSpPr>
        <p:spPr>
          <a:xfrm>
            <a:off x="8315207" y="1468985"/>
            <a:ext cx="3698" cy="41288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7" name="TextBox 356"/>
          <p:cNvSpPr txBox="1"/>
          <p:nvPr/>
        </p:nvSpPr>
        <p:spPr>
          <a:xfrm>
            <a:off x="4566765" y="1728490"/>
            <a:ext cx="534121" cy="369332"/>
          </a:xfrm>
          <a:prstGeom prst="rect">
            <a:avLst/>
          </a:prstGeom>
          <a:noFill/>
        </p:spPr>
        <p:txBody>
          <a:bodyPr wrap="none" rtlCol="0">
            <a:spAutoFit/>
          </a:bodyPr>
          <a:lstStyle/>
          <a:p>
            <a:r>
              <a:rPr lang="en-US" b="1" dirty="0">
                <a:solidFill>
                  <a:srgbClr val="C00000"/>
                </a:solidFill>
              </a:rPr>
              <a:t>&gt;10</a:t>
            </a:r>
          </a:p>
        </p:txBody>
      </p:sp>
      <p:sp>
        <p:nvSpPr>
          <p:cNvPr id="358" name="TextBox 357"/>
          <p:cNvSpPr txBox="1"/>
          <p:nvPr/>
        </p:nvSpPr>
        <p:spPr>
          <a:xfrm>
            <a:off x="2560941" y="1741652"/>
            <a:ext cx="534121" cy="369332"/>
          </a:xfrm>
          <a:prstGeom prst="rect">
            <a:avLst/>
          </a:prstGeom>
          <a:noFill/>
        </p:spPr>
        <p:txBody>
          <a:bodyPr wrap="none" rtlCol="0">
            <a:spAutoFit/>
          </a:bodyPr>
          <a:lstStyle/>
          <a:p>
            <a:r>
              <a:rPr lang="en-US" b="1" dirty="0">
                <a:solidFill>
                  <a:srgbClr val="C00000"/>
                </a:solidFill>
              </a:rPr>
              <a:t>&gt;20</a:t>
            </a:r>
          </a:p>
        </p:txBody>
      </p:sp>
      <p:sp>
        <p:nvSpPr>
          <p:cNvPr id="359" name="Rectangle 358"/>
          <p:cNvSpPr/>
          <p:nvPr/>
        </p:nvSpPr>
        <p:spPr>
          <a:xfrm>
            <a:off x="11157585" y="1733808"/>
            <a:ext cx="355438" cy="461665"/>
          </a:xfrm>
          <a:prstGeom prst="rect">
            <a:avLst/>
          </a:prstGeom>
        </p:spPr>
        <p:txBody>
          <a:bodyPr wrap="square">
            <a:spAutoFit/>
          </a:bodyPr>
          <a:lstStyle/>
          <a:p>
            <a:r>
              <a:rPr lang="en-US" sz="2400" kern="0">
                <a:solidFill>
                  <a:srgbClr val="C00000"/>
                </a:solidFill>
                <a:cs typeface="Arial" pitchFamily="34" charset="0"/>
              </a:rPr>
              <a:t>∞</a:t>
            </a:r>
            <a:endParaRPr lang="en-US" sz="2400"/>
          </a:p>
        </p:txBody>
      </p:sp>
      <p:cxnSp>
        <p:nvCxnSpPr>
          <p:cNvPr id="360" name="Straight Connector 359"/>
          <p:cNvCxnSpPr/>
          <p:nvPr/>
        </p:nvCxnSpPr>
        <p:spPr>
          <a:xfrm>
            <a:off x="1952055" y="1492164"/>
            <a:ext cx="16840" cy="40831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1" name="Rectangle 360"/>
          <p:cNvSpPr/>
          <p:nvPr/>
        </p:nvSpPr>
        <p:spPr>
          <a:xfrm>
            <a:off x="972185" y="1708408"/>
            <a:ext cx="355438" cy="461665"/>
          </a:xfrm>
          <a:prstGeom prst="rect">
            <a:avLst/>
          </a:prstGeom>
        </p:spPr>
        <p:txBody>
          <a:bodyPr wrap="square">
            <a:spAutoFit/>
          </a:bodyPr>
          <a:lstStyle/>
          <a:p>
            <a:r>
              <a:rPr lang="en-US" sz="2400" kern="0" dirty="0">
                <a:solidFill>
                  <a:srgbClr val="C00000"/>
                </a:solidFill>
                <a:cs typeface="Arial" pitchFamily="34" charset="0"/>
              </a:rPr>
              <a:t>∞</a:t>
            </a:r>
            <a:endParaRPr lang="en-US" sz="2400" dirty="0"/>
          </a:p>
        </p:txBody>
      </p:sp>
      <p:grpSp>
        <p:nvGrpSpPr>
          <p:cNvPr id="362" name="Grupa 57"/>
          <p:cNvGrpSpPr/>
          <p:nvPr/>
        </p:nvGrpSpPr>
        <p:grpSpPr>
          <a:xfrm>
            <a:off x="835117" y="3729165"/>
            <a:ext cx="658958" cy="366861"/>
            <a:chOff x="5246340" y="1637308"/>
            <a:chExt cx="1384382" cy="936104"/>
          </a:xfrm>
          <a:noFill/>
        </p:grpSpPr>
        <p:sp>
          <p:nvSpPr>
            <p:cNvPr id="36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6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65" name="Grupa 57"/>
          <p:cNvGrpSpPr/>
          <p:nvPr/>
        </p:nvGrpSpPr>
        <p:grpSpPr>
          <a:xfrm>
            <a:off x="803992" y="3072120"/>
            <a:ext cx="628282" cy="421090"/>
            <a:chOff x="5246340" y="1637308"/>
            <a:chExt cx="1384382" cy="936104"/>
          </a:xfrm>
          <a:noFill/>
        </p:grpSpPr>
        <p:sp>
          <p:nvSpPr>
            <p:cNvPr id="36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6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68" name="Grupa 57"/>
          <p:cNvGrpSpPr/>
          <p:nvPr/>
        </p:nvGrpSpPr>
        <p:grpSpPr>
          <a:xfrm>
            <a:off x="848959" y="4175598"/>
            <a:ext cx="651731" cy="514767"/>
            <a:chOff x="5246340" y="1637308"/>
            <a:chExt cx="1384382" cy="936104"/>
          </a:xfrm>
          <a:noFill/>
        </p:grpSpPr>
        <p:sp>
          <p:nvSpPr>
            <p:cNvPr id="36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7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1" name="Grupa 57"/>
          <p:cNvGrpSpPr/>
          <p:nvPr/>
        </p:nvGrpSpPr>
        <p:grpSpPr>
          <a:xfrm>
            <a:off x="854792" y="4824720"/>
            <a:ext cx="628282" cy="421090"/>
            <a:chOff x="5246340" y="1637308"/>
            <a:chExt cx="1384382" cy="936104"/>
          </a:xfrm>
          <a:noFill/>
        </p:grpSpPr>
        <p:sp>
          <p:nvSpPr>
            <p:cNvPr id="37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7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4" name="Grupa 57"/>
          <p:cNvGrpSpPr/>
          <p:nvPr/>
        </p:nvGrpSpPr>
        <p:grpSpPr>
          <a:xfrm>
            <a:off x="8516259" y="2410821"/>
            <a:ext cx="862309" cy="718725"/>
            <a:chOff x="5246340" y="1637308"/>
            <a:chExt cx="1384382" cy="936104"/>
          </a:xfrm>
          <a:solidFill>
            <a:schemeClr val="accent3"/>
          </a:solidFill>
        </p:grpSpPr>
        <p:sp>
          <p:nvSpPr>
            <p:cNvPr id="37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C</a:t>
              </a:r>
              <a:endParaRPr lang="en-US" sz="2000" kern="0" baseline="-16000" dirty="0">
                <a:solidFill>
                  <a:sysClr val="windowText" lastClr="000000">
                    <a:lumMod val="95000"/>
                    <a:lumOff val="5000"/>
                  </a:sysClr>
                </a:solidFill>
                <a:cs typeface="Arial" pitchFamily="34" charset="0"/>
              </a:endParaRPr>
            </a:p>
          </p:txBody>
        </p:sp>
        <p:sp>
          <p:nvSpPr>
            <p:cNvPr id="3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7" name="Grupa 57"/>
          <p:cNvGrpSpPr/>
          <p:nvPr/>
        </p:nvGrpSpPr>
        <p:grpSpPr>
          <a:xfrm>
            <a:off x="9964268" y="3579429"/>
            <a:ext cx="619523" cy="376960"/>
            <a:chOff x="5246340" y="1637308"/>
            <a:chExt cx="1384382" cy="936104"/>
          </a:xfrm>
          <a:solidFill>
            <a:schemeClr val="accent3"/>
          </a:solidFill>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E</a:t>
              </a:r>
              <a:endParaRPr lang="en-US" sz="2000" kern="0" baseline="-16000" dirty="0">
                <a:solidFill>
                  <a:sysClr val="windowText" lastClr="000000">
                    <a:lumMod val="95000"/>
                    <a:lumOff val="5000"/>
                  </a:sysClr>
                </a:solidFill>
                <a:cs typeface="Arial" pitchFamily="34" charset="0"/>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0" name="Grupa 57"/>
          <p:cNvGrpSpPr/>
          <p:nvPr/>
        </p:nvGrpSpPr>
        <p:grpSpPr>
          <a:xfrm>
            <a:off x="10971044" y="2486977"/>
            <a:ext cx="619523" cy="376960"/>
            <a:chOff x="5246340" y="1637308"/>
            <a:chExt cx="1384382" cy="936104"/>
          </a:xfrm>
          <a:solidFill>
            <a:schemeClr val="accent3"/>
          </a:solidFill>
        </p:grpSpPr>
        <p:sp>
          <p:nvSpPr>
            <p:cNvPr id="38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a:t>
              </a:r>
              <a:endParaRPr lang="en-US" sz="2000" kern="0" baseline="-16000" dirty="0">
                <a:solidFill>
                  <a:sysClr val="windowText" lastClr="000000">
                    <a:lumMod val="95000"/>
                    <a:lumOff val="5000"/>
                  </a:sysClr>
                </a:solidFill>
                <a:cs typeface="Arial" pitchFamily="34" charset="0"/>
              </a:endParaRPr>
            </a:p>
          </p:txBody>
        </p:sp>
        <p:sp>
          <p:nvSpPr>
            <p:cNvPr id="38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3" name="Grupa 57"/>
          <p:cNvGrpSpPr/>
          <p:nvPr/>
        </p:nvGrpSpPr>
        <p:grpSpPr>
          <a:xfrm>
            <a:off x="8885419" y="3120996"/>
            <a:ext cx="626383" cy="323220"/>
            <a:chOff x="5246340" y="1637308"/>
            <a:chExt cx="1384382" cy="936104"/>
          </a:xfrm>
          <a:solidFill>
            <a:srgbClr val="FFC000"/>
          </a:solidFill>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F</a:t>
              </a:r>
              <a:endParaRPr lang="en-US" sz="2000" kern="0" baseline="-16000" dirty="0">
                <a:solidFill>
                  <a:sysClr val="windowText" lastClr="000000">
                    <a:lumMod val="95000"/>
                    <a:lumOff val="5000"/>
                  </a:sysClr>
                </a:solidFill>
                <a:cs typeface="Arial" pitchFamily="34" charset="0"/>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6" name="Grupa 57"/>
          <p:cNvGrpSpPr/>
          <p:nvPr/>
        </p:nvGrpSpPr>
        <p:grpSpPr>
          <a:xfrm>
            <a:off x="9862811" y="2503184"/>
            <a:ext cx="868148" cy="636666"/>
            <a:chOff x="5246340" y="1637308"/>
            <a:chExt cx="1384382" cy="936104"/>
          </a:xfrm>
          <a:solidFill>
            <a:srgbClr val="FFC000"/>
          </a:solidFill>
        </p:grpSpPr>
        <p:sp>
          <p:nvSpPr>
            <p:cNvPr id="38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38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9" name="Grupa 57"/>
          <p:cNvGrpSpPr/>
          <p:nvPr/>
        </p:nvGrpSpPr>
        <p:grpSpPr>
          <a:xfrm>
            <a:off x="11018533" y="3257612"/>
            <a:ext cx="626383" cy="323220"/>
            <a:chOff x="5246340" y="1637308"/>
            <a:chExt cx="1384382" cy="936104"/>
          </a:xfrm>
          <a:solidFill>
            <a:srgbClr val="FFC000"/>
          </a:solidFill>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D</a:t>
              </a:r>
              <a:endParaRPr lang="en-US" sz="2000" kern="0" baseline="-16000" dirty="0">
                <a:solidFill>
                  <a:sysClr val="windowText" lastClr="000000">
                    <a:lumMod val="95000"/>
                    <a:lumOff val="5000"/>
                  </a:sysClr>
                </a:solidFill>
                <a:cs typeface="Arial" pitchFamily="34" charset="0"/>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392" name="TextBox 391"/>
          <p:cNvSpPr txBox="1"/>
          <p:nvPr/>
        </p:nvSpPr>
        <p:spPr>
          <a:xfrm>
            <a:off x="2142670" y="5283782"/>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C</a:t>
            </a:r>
            <a:endParaRPr kumimoji="0" lang="bg-BG" b="0" i="0" u="none" strike="noStrike" kern="0" cap="none" spc="0" normalizeH="0" baseline="0" noProof="0" dirty="0">
              <a:ln>
                <a:noFill/>
              </a:ln>
              <a:solidFill>
                <a:prstClr val="black"/>
              </a:solidFill>
              <a:effectLst/>
              <a:uLnTx/>
              <a:uFillTx/>
            </a:endParaRPr>
          </a:p>
        </p:txBody>
      </p:sp>
      <p:sp>
        <p:nvSpPr>
          <p:cNvPr id="393" name="TextBox 392"/>
          <p:cNvSpPr txBox="1"/>
          <p:nvPr/>
        </p:nvSpPr>
        <p:spPr>
          <a:xfrm>
            <a:off x="4138761" y="527084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A</a:t>
            </a:r>
            <a:endParaRPr kumimoji="0" lang="bg-BG" b="0" i="0" u="none" strike="noStrike" kern="0" cap="none" spc="0" normalizeH="0" baseline="0" noProof="0" dirty="0">
              <a:ln>
                <a:noFill/>
              </a:ln>
              <a:solidFill>
                <a:prstClr val="black"/>
              </a:solidFill>
              <a:effectLst/>
              <a:uLnTx/>
              <a:uFillTx/>
            </a:endParaRPr>
          </a:p>
        </p:txBody>
      </p:sp>
      <p:sp>
        <p:nvSpPr>
          <p:cNvPr id="394" name="TextBox 393"/>
          <p:cNvSpPr txBox="1"/>
          <p:nvPr/>
        </p:nvSpPr>
        <p:spPr>
          <a:xfrm>
            <a:off x="6082018" y="5284179"/>
            <a:ext cx="31348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O</a:t>
            </a:r>
            <a:endParaRPr kumimoji="0" lang="bg-BG" b="0" i="0" u="none" strike="noStrike" kern="0" cap="none" spc="0" normalizeH="0" baseline="0" noProof="0" dirty="0">
              <a:ln>
                <a:noFill/>
              </a:ln>
              <a:solidFill>
                <a:prstClr val="black"/>
              </a:solidFill>
              <a:effectLst/>
              <a:uLnTx/>
              <a:uFillTx/>
            </a:endParaRPr>
          </a:p>
        </p:txBody>
      </p:sp>
      <p:sp>
        <p:nvSpPr>
          <p:cNvPr id="395" name="Rectangle 394"/>
          <p:cNvSpPr/>
          <p:nvPr/>
        </p:nvSpPr>
        <p:spPr>
          <a:xfrm>
            <a:off x="5038984" y="4258565"/>
            <a:ext cx="576234" cy="860533"/>
          </a:xfrm>
          <a:prstGeom prst="rect">
            <a:avLst/>
          </a:prstGeom>
          <a:pattFill prst="pct20">
            <a:fgClr>
              <a:schemeClr val="tx2">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a:off x="2954618" y="2300202"/>
            <a:ext cx="675732" cy="2845668"/>
          </a:xfrm>
          <a:prstGeom prst="rect">
            <a:avLst/>
          </a:prstGeom>
          <a:pattFill prst="pct20">
            <a:fgClr>
              <a:schemeClr val="tx2">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a:off x="2082146" y="2952389"/>
            <a:ext cx="1584921" cy="323067"/>
          </a:xfrm>
          <a:prstGeom prst="rect">
            <a:avLst/>
          </a:prstGeom>
          <a:pattFill prst="pct20">
            <a:fgClr>
              <a:schemeClr val="tx2">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a:off x="5038984" y="2246963"/>
            <a:ext cx="588988" cy="1738949"/>
          </a:xfrm>
          <a:prstGeom prst="rect">
            <a:avLst/>
          </a:prstGeom>
          <a:pattFill prst="pct25">
            <a:fgClr>
              <a:schemeClr val="accent3">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a:off x="2043874" y="4303320"/>
            <a:ext cx="4655596" cy="306265"/>
          </a:xfrm>
          <a:prstGeom prst="rect">
            <a:avLst/>
          </a:prstGeom>
          <a:pattFill prst="pct20">
            <a:fgClr>
              <a:schemeClr val="tx2">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ectangle 399"/>
          <p:cNvSpPr/>
          <p:nvPr/>
        </p:nvSpPr>
        <p:spPr>
          <a:xfrm>
            <a:off x="4014600" y="3000633"/>
            <a:ext cx="2667777" cy="262259"/>
          </a:xfrm>
          <a:prstGeom prst="rect">
            <a:avLst/>
          </a:prstGeom>
          <a:pattFill prst="pct25">
            <a:fgClr>
              <a:schemeClr val="accent3">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1" name="Straight Connector 400"/>
          <p:cNvCxnSpPr/>
          <p:nvPr/>
        </p:nvCxnSpPr>
        <p:spPr>
          <a:xfrm flipV="1">
            <a:off x="3901855" y="2110984"/>
            <a:ext cx="1933079" cy="24252"/>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851554" y="4090772"/>
            <a:ext cx="2979243" cy="5254"/>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6778959" y="2897984"/>
            <a:ext cx="1518016" cy="69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3896910" y="2135236"/>
            <a:ext cx="0" cy="2004384"/>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flipH="1">
            <a:off x="5776713" y="2123282"/>
            <a:ext cx="12498" cy="774702"/>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5770988" y="2871909"/>
            <a:ext cx="1024353" cy="13626"/>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5776713" y="1465345"/>
            <a:ext cx="11978" cy="681471"/>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895044" y="1465815"/>
            <a:ext cx="11978" cy="681471"/>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937365" y="1507458"/>
            <a:ext cx="31530" cy="3783481"/>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H="1" flipV="1">
            <a:off x="1937365" y="5290939"/>
            <a:ext cx="4867623" cy="16292"/>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H="1" flipV="1">
            <a:off x="1900845" y="2157427"/>
            <a:ext cx="2001010" cy="1286"/>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flipH="1">
            <a:off x="3823387" y="1465345"/>
            <a:ext cx="9154" cy="2702294"/>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flipH="1">
            <a:off x="3821973" y="4175598"/>
            <a:ext cx="2956986" cy="7124"/>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6817059" y="4155284"/>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5" name="pole tekstowe 53"/>
          <p:cNvSpPr txBox="1"/>
          <p:nvPr/>
        </p:nvSpPr>
        <p:spPr>
          <a:xfrm>
            <a:off x="5831787" y="1261112"/>
            <a:ext cx="956673" cy="584775"/>
          </a:xfrm>
          <a:prstGeom prst="rect">
            <a:avLst/>
          </a:prstGeom>
          <a:noFill/>
        </p:spPr>
        <p:txBody>
          <a:bodyPr wrap="none" rtlCol="0">
            <a:spAutoFit/>
          </a:bodyPr>
          <a:lstStyle/>
          <a:p>
            <a:pPr algn="ctr"/>
            <a:r>
              <a:rPr lang="en-US" sz="1600" b="1">
                <a:solidFill>
                  <a:srgbClr val="003366"/>
                </a:solidFill>
              </a:rPr>
              <a:t>Obvious</a:t>
            </a:r>
            <a:br>
              <a:rPr lang="en-US" sz="1600" b="1">
                <a:solidFill>
                  <a:srgbClr val="003366"/>
                </a:solidFill>
              </a:rPr>
            </a:br>
            <a:r>
              <a:rPr lang="en-US" sz="1600" b="1">
                <a:solidFill>
                  <a:srgbClr val="003366"/>
                </a:solidFill>
              </a:rPr>
              <a:t>(options)</a:t>
            </a:r>
            <a:endParaRPr lang="en-US" sz="1600" b="1" dirty="0">
              <a:solidFill>
                <a:srgbClr val="003366"/>
              </a:solidFill>
            </a:endParaRPr>
          </a:p>
        </p:txBody>
      </p:sp>
      <p:sp>
        <p:nvSpPr>
          <p:cNvPr id="416" name="TextBox 415"/>
          <p:cNvSpPr txBox="1"/>
          <p:nvPr/>
        </p:nvSpPr>
        <p:spPr>
          <a:xfrm>
            <a:off x="5836765" y="1741190"/>
            <a:ext cx="917239" cy="369332"/>
          </a:xfrm>
          <a:prstGeom prst="rect">
            <a:avLst/>
          </a:prstGeom>
          <a:noFill/>
        </p:spPr>
        <p:txBody>
          <a:bodyPr wrap="none" rtlCol="0">
            <a:spAutoFit/>
          </a:bodyPr>
          <a:lstStyle/>
          <a:p>
            <a:r>
              <a:rPr lang="en-US" b="1" dirty="0">
                <a:solidFill>
                  <a:srgbClr val="C00000"/>
                </a:solidFill>
              </a:rPr>
              <a:t>&gt;</a:t>
            </a:r>
            <a:r>
              <a:rPr lang="bg-BG" b="1" dirty="0">
                <a:solidFill>
                  <a:srgbClr val="C00000"/>
                </a:solidFill>
              </a:rPr>
              <a:t>2</a:t>
            </a:r>
            <a:r>
              <a:rPr lang="en-US" b="1" dirty="0">
                <a:solidFill>
                  <a:srgbClr val="C00000"/>
                </a:solidFill>
              </a:rPr>
              <a:t> &amp; &lt;5</a:t>
            </a:r>
          </a:p>
        </p:txBody>
      </p:sp>
      <p:sp>
        <p:nvSpPr>
          <p:cNvPr id="417" name="TextBox 416"/>
          <p:cNvSpPr txBox="1"/>
          <p:nvPr/>
        </p:nvSpPr>
        <p:spPr>
          <a:xfrm>
            <a:off x="1634670" y="4686882"/>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C</a:t>
            </a:r>
            <a:endParaRPr kumimoji="0" lang="bg-BG" b="0" i="0" u="none" strike="noStrike" kern="0" cap="none" spc="0" normalizeH="0" baseline="0" noProof="0" dirty="0">
              <a:ln>
                <a:noFill/>
              </a:ln>
              <a:solidFill>
                <a:prstClr val="black"/>
              </a:solidFill>
              <a:effectLst/>
              <a:uLnTx/>
              <a:uFillTx/>
            </a:endParaRPr>
          </a:p>
        </p:txBody>
      </p:sp>
      <p:sp>
        <p:nvSpPr>
          <p:cNvPr id="418" name="TextBox 417"/>
          <p:cNvSpPr txBox="1"/>
          <p:nvPr/>
        </p:nvSpPr>
        <p:spPr>
          <a:xfrm>
            <a:off x="1598761" y="353094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A</a:t>
            </a:r>
            <a:endParaRPr kumimoji="0" lang="bg-BG" b="0" i="0" u="none" strike="noStrike" kern="0" cap="none" spc="0" normalizeH="0" baseline="0" noProof="0" dirty="0">
              <a:ln>
                <a:noFill/>
              </a:ln>
              <a:solidFill>
                <a:prstClr val="black"/>
              </a:solidFill>
              <a:effectLst/>
              <a:uLnTx/>
              <a:uFillTx/>
            </a:endParaRPr>
          </a:p>
        </p:txBody>
      </p:sp>
      <p:sp>
        <p:nvSpPr>
          <p:cNvPr id="419" name="TextBox 418"/>
          <p:cNvSpPr txBox="1"/>
          <p:nvPr/>
        </p:nvSpPr>
        <p:spPr>
          <a:xfrm>
            <a:off x="1572181" y="2248891"/>
            <a:ext cx="31348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O</a:t>
            </a:r>
            <a:endParaRPr kumimoji="0" lang="bg-BG" b="0" i="0" u="none" strike="noStrike" kern="0" cap="none" spc="0" normalizeH="0" baseline="0" noProof="0" dirty="0">
              <a:ln>
                <a:noFill/>
              </a:ln>
              <a:solidFill>
                <a:prstClr val="black"/>
              </a:solidFill>
              <a:effectLst/>
              <a:uLnTx/>
              <a:uFillTx/>
            </a:endParaRPr>
          </a:p>
        </p:txBody>
      </p:sp>
      <p:grpSp>
        <p:nvGrpSpPr>
          <p:cNvPr id="420" name="Grupa 57"/>
          <p:cNvGrpSpPr/>
          <p:nvPr/>
        </p:nvGrpSpPr>
        <p:grpSpPr>
          <a:xfrm>
            <a:off x="8485317" y="3560688"/>
            <a:ext cx="862238" cy="508940"/>
            <a:chOff x="5246340" y="1637308"/>
            <a:chExt cx="1384382" cy="936104"/>
          </a:xfrm>
          <a:solidFill>
            <a:srgbClr val="FFC000"/>
          </a:solidFill>
        </p:grpSpPr>
        <p:sp>
          <p:nvSpPr>
            <p:cNvPr id="42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G</a:t>
              </a:r>
              <a:endParaRPr lang="en-US" sz="2000" kern="0" baseline="-16000" dirty="0">
                <a:solidFill>
                  <a:sysClr val="windowText" lastClr="000000">
                    <a:lumMod val="95000"/>
                    <a:lumOff val="5000"/>
                  </a:sysClr>
                </a:solidFill>
                <a:cs typeface="Arial" pitchFamily="34" charset="0"/>
              </a:endParaRPr>
            </a:p>
          </p:txBody>
        </p:sp>
        <p:sp>
          <p:nvSpPr>
            <p:cNvPr id="42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23" name="TextBox 422"/>
          <p:cNvSpPr txBox="1"/>
          <p:nvPr/>
        </p:nvSpPr>
        <p:spPr>
          <a:xfrm>
            <a:off x="7246465" y="1753890"/>
            <a:ext cx="534121" cy="369332"/>
          </a:xfrm>
          <a:prstGeom prst="rect">
            <a:avLst/>
          </a:prstGeom>
          <a:noFill/>
        </p:spPr>
        <p:txBody>
          <a:bodyPr wrap="none" rtlCol="0">
            <a:spAutoFit/>
          </a:bodyPr>
          <a:lstStyle/>
          <a:p>
            <a:r>
              <a:rPr lang="en-US" b="1" dirty="0">
                <a:solidFill>
                  <a:srgbClr val="C00000"/>
                </a:solidFill>
              </a:rPr>
              <a:t>&lt;30</a:t>
            </a:r>
          </a:p>
        </p:txBody>
      </p:sp>
      <p:sp>
        <p:nvSpPr>
          <p:cNvPr id="424" name="TextBox 423"/>
          <p:cNvSpPr txBox="1"/>
          <p:nvPr/>
        </p:nvSpPr>
        <p:spPr>
          <a:xfrm>
            <a:off x="8744753" y="1728163"/>
            <a:ext cx="417102" cy="369332"/>
          </a:xfrm>
          <a:prstGeom prst="rect">
            <a:avLst/>
          </a:prstGeom>
          <a:noFill/>
        </p:spPr>
        <p:txBody>
          <a:bodyPr wrap="none" rtlCol="0">
            <a:spAutoFit/>
          </a:bodyPr>
          <a:lstStyle/>
          <a:p>
            <a:r>
              <a:rPr lang="en-US" b="1" dirty="0">
                <a:solidFill>
                  <a:srgbClr val="C00000"/>
                </a:solidFill>
              </a:rPr>
              <a:t>&lt;3</a:t>
            </a:r>
          </a:p>
        </p:txBody>
      </p:sp>
      <p:sp>
        <p:nvSpPr>
          <p:cNvPr id="425" name="TextBox 424"/>
          <p:cNvSpPr txBox="1"/>
          <p:nvPr/>
        </p:nvSpPr>
        <p:spPr>
          <a:xfrm>
            <a:off x="10014753" y="1740863"/>
            <a:ext cx="417102" cy="369332"/>
          </a:xfrm>
          <a:prstGeom prst="rect">
            <a:avLst/>
          </a:prstGeom>
          <a:noFill/>
        </p:spPr>
        <p:txBody>
          <a:bodyPr wrap="none" rtlCol="0">
            <a:spAutoFit/>
          </a:bodyPr>
          <a:lstStyle/>
          <a:p>
            <a:r>
              <a:rPr lang="en-US" b="1" dirty="0">
                <a:solidFill>
                  <a:srgbClr val="C00000"/>
                </a:solidFill>
              </a:rPr>
              <a:t>&lt;3</a:t>
            </a:r>
          </a:p>
        </p:txBody>
      </p:sp>
      <p:grpSp>
        <p:nvGrpSpPr>
          <p:cNvPr id="426" name="Grupa 57"/>
          <p:cNvGrpSpPr/>
          <p:nvPr/>
        </p:nvGrpSpPr>
        <p:grpSpPr>
          <a:xfrm>
            <a:off x="10099873" y="3131831"/>
            <a:ext cx="530941" cy="373022"/>
            <a:chOff x="5246340" y="1637308"/>
            <a:chExt cx="1384382" cy="936104"/>
          </a:xfrm>
          <a:solidFill>
            <a:srgbClr val="FF0000"/>
          </a:solidFill>
        </p:grpSpPr>
        <p:sp>
          <p:nvSpPr>
            <p:cNvPr id="42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42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29" name="Grupa 57"/>
          <p:cNvGrpSpPr/>
          <p:nvPr/>
        </p:nvGrpSpPr>
        <p:grpSpPr>
          <a:xfrm>
            <a:off x="7729645" y="2201292"/>
            <a:ext cx="496122" cy="341088"/>
            <a:chOff x="5246340" y="1637308"/>
            <a:chExt cx="1384382" cy="936104"/>
          </a:xfrm>
          <a:solidFill>
            <a:schemeClr val="accent3"/>
          </a:solidFill>
        </p:grpSpPr>
        <p:sp>
          <p:nvSpPr>
            <p:cNvPr id="4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L</a:t>
              </a:r>
              <a:endParaRPr lang="en-US" sz="2000" kern="0" baseline="-16000" dirty="0">
                <a:solidFill>
                  <a:sysClr val="windowText" lastClr="000000">
                    <a:lumMod val="95000"/>
                    <a:lumOff val="5000"/>
                  </a:sysClr>
                </a:solidFill>
                <a:cs typeface="Arial" pitchFamily="34" charset="0"/>
              </a:endParaRPr>
            </a:p>
          </p:txBody>
        </p:sp>
        <p:sp>
          <p:nvSpPr>
            <p:cNvPr id="4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2" name="Grupa 57"/>
          <p:cNvGrpSpPr/>
          <p:nvPr/>
        </p:nvGrpSpPr>
        <p:grpSpPr>
          <a:xfrm>
            <a:off x="7684006" y="2940239"/>
            <a:ext cx="612480" cy="364017"/>
            <a:chOff x="5246340" y="1637308"/>
            <a:chExt cx="1384382" cy="936104"/>
          </a:xfrm>
          <a:solidFill>
            <a:srgbClr val="FFC000"/>
          </a:solidFill>
        </p:grpSpPr>
        <p:sp>
          <p:nvSpPr>
            <p:cNvPr id="43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H</a:t>
              </a:r>
              <a:endParaRPr lang="en-US" sz="2000" kern="0" baseline="-16000" dirty="0">
                <a:solidFill>
                  <a:sysClr val="windowText" lastClr="000000">
                    <a:lumMod val="95000"/>
                    <a:lumOff val="5000"/>
                  </a:sysClr>
                </a:solidFill>
                <a:cs typeface="Arial" pitchFamily="34" charset="0"/>
              </a:endParaRPr>
            </a:p>
          </p:txBody>
        </p:sp>
        <p:sp>
          <p:nvSpPr>
            <p:cNvPr id="43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5" name="Grupa 57"/>
          <p:cNvGrpSpPr/>
          <p:nvPr/>
        </p:nvGrpSpPr>
        <p:grpSpPr>
          <a:xfrm>
            <a:off x="2926990" y="2938638"/>
            <a:ext cx="628282" cy="421090"/>
            <a:chOff x="5246340" y="1637308"/>
            <a:chExt cx="1384382" cy="936104"/>
          </a:xfrm>
          <a:solidFill>
            <a:schemeClr val="accent6">
              <a:lumMod val="75000"/>
            </a:schemeClr>
          </a:solidFill>
        </p:grpSpPr>
        <p:sp>
          <p:nvSpPr>
            <p:cNvPr id="4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a:t>
              </a:r>
              <a:endParaRPr lang="en-US" sz="2000" kern="0" baseline="-16000" dirty="0">
                <a:solidFill>
                  <a:sysClr val="windowText" lastClr="000000">
                    <a:lumMod val="95000"/>
                    <a:lumOff val="5000"/>
                  </a:sysClr>
                </a:solidFill>
                <a:cs typeface="Arial" pitchFamily="34" charset="0"/>
              </a:endParaRPr>
            </a:p>
          </p:txBody>
        </p:sp>
        <p:sp>
          <p:nvSpPr>
            <p:cNvPr id="4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8" name="Grupa 57"/>
          <p:cNvGrpSpPr/>
          <p:nvPr/>
        </p:nvGrpSpPr>
        <p:grpSpPr>
          <a:xfrm>
            <a:off x="2989475" y="4195136"/>
            <a:ext cx="628282" cy="421090"/>
            <a:chOff x="5246340" y="1637308"/>
            <a:chExt cx="1384382" cy="936104"/>
          </a:xfrm>
          <a:solidFill>
            <a:schemeClr val="accent6">
              <a:lumMod val="75000"/>
            </a:schemeClr>
          </a:solidFill>
        </p:grpSpPr>
        <p:sp>
          <p:nvSpPr>
            <p:cNvPr id="43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a:t>
              </a:r>
              <a:endParaRPr lang="en-US" sz="2000" kern="0" baseline="-16000" dirty="0">
                <a:solidFill>
                  <a:sysClr val="windowText" lastClr="000000">
                    <a:lumMod val="95000"/>
                    <a:lumOff val="5000"/>
                  </a:sysClr>
                </a:solidFill>
                <a:cs typeface="Arial" pitchFamily="34" charset="0"/>
              </a:endParaRPr>
            </a:p>
          </p:txBody>
        </p:sp>
        <p:sp>
          <p:nvSpPr>
            <p:cNvPr id="44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41" name="Grupa 57"/>
          <p:cNvGrpSpPr/>
          <p:nvPr/>
        </p:nvGrpSpPr>
        <p:grpSpPr>
          <a:xfrm>
            <a:off x="5021099" y="4285807"/>
            <a:ext cx="628282" cy="421090"/>
            <a:chOff x="5246340" y="1637308"/>
            <a:chExt cx="1384382" cy="936104"/>
          </a:xfrm>
          <a:solidFill>
            <a:schemeClr val="accent6">
              <a:lumMod val="75000"/>
            </a:schemeClr>
          </a:solidFill>
        </p:grpSpPr>
        <p:sp>
          <p:nvSpPr>
            <p:cNvPr id="44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W</a:t>
              </a:r>
              <a:endParaRPr lang="en-US" sz="2000" kern="0" baseline="-16000" dirty="0">
                <a:solidFill>
                  <a:sysClr val="windowText" lastClr="000000">
                    <a:lumMod val="95000"/>
                    <a:lumOff val="5000"/>
                  </a:sysClr>
                </a:solidFill>
                <a:cs typeface="Arial" pitchFamily="34" charset="0"/>
              </a:endParaRPr>
            </a:p>
          </p:txBody>
        </p:sp>
        <p:sp>
          <p:nvSpPr>
            <p:cNvPr id="44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44" name="Grupa 57"/>
          <p:cNvGrpSpPr/>
          <p:nvPr/>
        </p:nvGrpSpPr>
        <p:grpSpPr>
          <a:xfrm>
            <a:off x="4978375" y="2904421"/>
            <a:ext cx="658958" cy="366861"/>
            <a:chOff x="5246340" y="1637308"/>
            <a:chExt cx="1384382" cy="936104"/>
          </a:xfrm>
          <a:solidFill>
            <a:srgbClr val="FFC000"/>
          </a:solidFill>
        </p:grpSpPr>
        <p:sp>
          <p:nvSpPr>
            <p:cNvPr id="44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S</a:t>
              </a:r>
              <a:endParaRPr lang="en-US" sz="2000" kern="0" baseline="-16000" dirty="0">
                <a:solidFill>
                  <a:sysClr val="windowText" lastClr="000000">
                    <a:lumMod val="95000"/>
                    <a:lumOff val="5000"/>
                  </a:sysClr>
                </a:solidFill>
                <a:cs typeface="Arial" pitchFamily="34" charset="0"/>
              </a:endParaRPr>
            </a:p>
          </p:txBody>
        </p:sp>
        <p:sp>
          <p:nvSpPr>
            <p:cNvPr id="44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47" name="pole tekstowe 63"/>
          <p:cNvSpPr txBox="1"/>
          <p:nvPr/>
        </p:nvSpPr>
        <p:spPr>
          <a:xfrm>
            <a:off x="7104223" y="4239118"/>
            <a:ext cx="986938" cy="338554"/>
          </a:xfrm>
          <a:prstGeom prst="rect">
            <a:avLst/>
          </a:prstGeom>
          <a:noFill/>
        </p:spPr>
        <p:txBody>
          <a:bodyPr wrap="none" rtlCol="0">
            <a:spAutoFit/>
          </a:bodyPr>
          <a:lstStyle/>
          <a:p>
            <a:pPr algn="ctr"/>
            <a:r>
              <a:rPr lang="en-US" sz="1600" b="1" dirty="0">
                <a:solidFill>
                  <a:srgbClr val="003366"/>
                </a:solidFill>
              </a:rPr>
              <a:t>Problems</a:t>
            </a:r>
          </a:p>
        </p:txBody>
      </p:sp>
      <p:sp>
        <p:nvSpPr>
          <p:cNvPr id="448" name="pole tekstowe 63"/>
          <p:cNvSpPr txBox="1"/>
          <p:nvPr/>
        </p:nvSpPr>
        <p:spPr>
          <a:xfrm>
            <a:off x="8544708" y="4221647"/>
            <a:ext cx="857286" cy="338554"/>
          </a:xfrm>
          <a:prstGeom prst="rect">
            <a:avLst/>
          </a:prstGeom>
          <a:noFill/>
        </p:spPr>
        <p:txBody>
          <a:bodyPr wrap="none" rtlCol="0">
            <a:spAutoFit/>
          </a:bodyPr>
          <a:lstStyle/>
          <a:p>
            <a:pPr algn="ctr"/>
            <a:r>
              <a:rPr lang="en-US" sz="1600" b="1" dirty="0">
                <a:solidFill>
                  <a:srgbClr val="003366"/>
                </a:solidFill>
              </a:rPr>
              <a:t>Options</a:t>
            </a:r>
          </a:p>
        </p:txBody>
      </p:sp>
      <p:sp>
        <p:nvSpPr>
          <p:cNvPr id="449" name="pole tekstowe 63"/>
          <p:cNvSpPr txBox="1"/>
          <p:nvPr/>
        </p:nvSpPr>
        <p:spPr>
          <a:xfrm>
            <a:off x="9629750" y="4204995"/>
            <a:ext cx="1264230" cy="338554"/>
          </a:xfrm>
          <a:prstGeom prst="rect">
            <a:avLst/>
          </a:prstGeom>
          <a:noFill/>
        </p:spPr>
        <p:txBody>
          <a:bodyPr wrap="square" rtlCol="0">
            <a:spAutoFit/>
          </a:bodyPr>
          <a:lstStyle/>
          <a:p>
            <a:pPr algn="ctr"/>
            <a:r>
              <a:rPr lang="en-US" sz="1600" b="1" dirty="0">
                <a:solidFill>
                  <a:srgbClr val="003366"/>
                </a:solidFill>
              </a:rPr>
              <a:t>Experiment</a:t>
            </a:r>
          </a:p>
        </p:txBody>
      </p:sp>
      <p:sp>
        <p:nvSpPr>
          <p:cNvPr id="450" name="pole tekstowe 63"/>
          <p:cNvSpPr txBox="1"/>
          <p:nvPr/>
        </p:nvSpPr>
        <p:spPr>
          <a:xfrm>
            <a:off x="11031497" y="4205424"/>
            <a:ext cx="800477" cy="338554"/>
          </a:xfrm>
          <a:prstGeom prst="rect">
            <a:avLst/>
          </a:prstGeom>
          <a:noFill/>
        </p:spPr>
        <p:txBody>
          <a:bodyPr wrap="none" rtlCol="0">
            <a:spAutoFit/>
          </a:bodyPr>
          <a:lstStyle/>
          <a:p>
            <a:pPr algn="ctr"/>
            <a:r>
              <a:rPr lang="en-US" sz="1600" b="1" dirty="0">
                <a:solidFill>
                  <a:srgbClr val="003366"/>
                </a:solidFill>
              </a:rPr>
              <a:t>Review</a:t>
            </a:r>
          </a:p>
        </p:txBody>
      </p:sp>
      <p:cxnSp>
        <p:nvCxnSpPr>
          <p:cNvPr id="451" name="Straight Connector 450"/>
          <p:cNvCxnSpPr/>
          <p:nvPr/>
        </p:nvCxnSpPr>
        <p:spPr>
          <a:xfrm>
            <a:off x="6831234" y="4584142"/>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52" name="Grupa 57"/>
          <p:cNvGrpSpPr/>
          <p:nvPr/>
        </p:nvGrpSpPr>
        <p:grpSpPr>
          <a:xfrm>
            <a:off x="11023435" y="4707943"/>
            <a:ext cx="808697" cy="420446"/>
            <a:chOff x="5246340" y="1637308"/>
            <a:chExt cx="1384382" cy="936104"/>
          </a:xfrm>
          <a:solidFill>
            <a:schemeClr val="accent1">
              <a:lumMod val="40000"/>
              <a:lumOff val="60000"/>
            </a:schemeClr>
          </a:solidFill>
        </p:grpSpPr>
        <p:sp>
          <p:nvSpPr>
            <p:cNvPr id="4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U1O1</a:t>
              </a:r>
              <a:endParaRPr lang="en-US" sz="2000" kern="0" baseline="-16000" dirty="0">
                <a:solidFill>
                  <a:sysClr val="windowText" lastClr="000000">
                    <a:lumMod val="95000"/>
                    <a:lumOff val="5000"/>
                  </a:sysClr>
                </a:solidFill>
                <a:cs typeface="Arial" pitchFamily="34" charset="0"/>
              </a:endParaRPr>
            </a:p>
          </p:txBody>
        </p:sp>
        <p:sp>
          <p:nvSpPr>
            <p:cNvPr id="4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5" name="Grupa 57"/>
          <p:cNvGrpSpPr/>
          <p:nvPr/>
        </p:nvGrpSpPr>
        <p:grpSpPr>
          <a:xfrm>
            <a:off x="9792260" y="4742550"/>
            <a:ext cx="918422" cy="450913"/>
            <a:chOff x="5246340" y="1637308"/>
            <a:chExt cx="1384382" cy="936104"/>
          </a:xfrm>
          <a:solidFill>
            <a:schemeClr val="accent1">
              <a:lumMod val="40000"/>
              <a:lumOff val="60000"/>
            </a:schemeClr>
          </a:solidFill>
        </p:grpSpPr>
        <p:sp>
          <p:nvSpPr>
            <p:cNvPr id="4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U1O2</a:t>
              </a:r>
              <a:endParaRPr lang="en-US" sz="2000" kern="0" baseline="-16000" dirty="0">
                <a:solidFill>
                  <a:sysClr val="windowText" lastClr="000000">
                    <a:lumMod val="95000"/>
                    <a:lumOff val="5000"/>
                  </a:sysClr>
                </a:solidFill>
                <a:cs typeface="Arial" pitchFamily="34" charset="0"/>
              </a:endParaRPr>
            </a:p>
          </p:txBody>
        </p:sp>
        <p:sp>
          <p:nvSpPr>
            <p:cNvPr id="4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8" name="Grupa 57"/>
          <p:cNvGrpSpPr/>
          <p:nvPr/>
        </p:nvGrpSpPr>
        <p:grpSpPr>
          <a:xfrm>
            <a:off x="7072136" y="4717146"/>
            <a:ext cx="630291" cy="426928"/>
            <a:chOff x="5246340" y="1637308"/>
            <a:chExt cx="1384382" cy="936104"/>
          </a:xfrm>
          <a:solidFill>
            <a:schemeClr val="accent6">
              <a:lumMod val="75000"/>
            </a:schemeClr>
          </a:solidFill>
        </p:grpSpPr>
        <p:sp>
          <p:nvSpPr>
            <p:cNvPr id="45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U1</a:t>
              </a:r>
            </a:p>
          </p:txBody>
        </p:sp>
        <p:sp>
          <p:nvSpPr>
            <p:cNvPr id="460" name="Freeform 459"/>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1" name="Grupa 57"/>
          <p:cNvGrpSpPr/>
          <p:nvPr/>
        </p:nvGrpSpPr>
        <p:grpSpPr>
          <a:xfrm>
            <a:off x="7671432" y="5041520"/>
            <a:ext cx="630291" cy="426928"/>
            <a:chOff x="5246340" y="1637308"/>
            <a:chExt cx="1384382" cy="936104"/>
          </a:xfrm>
          <a:solidFill>
            <a:schemeClr val="accent6">
              <a:lumMod val="75000"/>
            </a:schemeClr>
          </a:solidFill>
        </p:grpSpPr>
        <p:sp>
          <p:nvSpPr>
            <p:cNvPr id="4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U2</a:t>
              </a:r>
            </a:p>
          </p:txBody>
        </p:sp>
        <p:sp>
          <p:nvSpPr>
            <p:cNvPr id="463" name="Freeform 462"/>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4" name="Grupa 57"/>
          <p:cNvGrpSpPr/>
          <p:nvPr/>
        </p:nvGrpSpPr>
        <p:grpSpPr>
          <a:xfrm>
            <a:off x="8412927" y="4660419"/>
            <a:ext cx="918422" cy="450913"/>
            <a:chOff x="5246340" y="1637308"/>
            <a:chExt cx="1384382" cy="936104"/>
          </a:xfrm>
          <a:solidFill>
            <a:schemeClr val="accent1">
              <a:lumMod val="40000"/>
              <a:lumOff val="60000"/>
            </a:schemeClr>
          </a:solidFill>
        </p:grpSpPr>
        <p:sp>
          <p:nvSpPr>
            <p:cNvPr id="4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U1O3</a:t>
              </a:r>
              <a:endParaRPr lang="en-US" sz="2000" kern="0" baseline="-16000" dirty="0">
                <a:solidFill>
                  <a:sysClr val="windowText" lastClr="000000">
                    <a:lumMod val="95000"/>
                    <a:lumOff val="5000"/>
                  </a:sysClr>
                </a:solidFill>
                <a:cs typeface="Arial" pitchFamily="34" charset="0"/>
              </a:endParaRPr>
            </a:p>
          </p:txBody>
        </p:sp>
        <p:sp>
          <p:nvSpPr>
            <p:cNvPr id="4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7" name="Grupa 57"/>
          <p:cNvGrpSpPr/>
          <p:nvPr/>
        </p:nvGrpSpPr>
        <p:grpSpPr>
          <a:xfrm>
            <a:off x="8533560" y="5163642"/>
            <a:ext cx="918422" cy="450913"/>
            <a:chOff x="5246340" y="1637308"/>
            <a:chExt cx="1384382" cy="936104"/>
          </a:xfrm>
          <a:solidFill>
            <a:srgbClr val="FFC000"/>
          </a:solidFill>
        </p:grpSpPr>
        <p:sp>
          <p:nvSpPr>
            <p:cNvPr id="4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1">
                <a:lumMod val="40000"/>
                <a:lumOff val="60000"/>
              </a:schemeClr>
            </a:soli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U1O4</a:t>
              </a:r>
              <a:endParaRPr lang="en-US" sz="2000" kern="0" baseline="-16000" dirty="0">
                <a:solidFill>
                  <a:sysClr val="windowText" lastClr="000000">
                    <a:lumMod val="95000"/>
                    <a:lumOff val="5000"/>
                  </a:sysClr>
                </a:solidFill>
                <a:cs typeface="Arial" pitchFamily="34" charset="0"/>
              </a:endParaRPr>
            </a:p>
          </p:txBody>
        </p:sp>
        <p:sp>
          <p:nvSpPr>
            <p:cNvPr id="4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0" name="Grupa 57"/>
          <p:cNvGrpSpPr/>
          <p:nvPr/>
        </p:nvGrpSpPr>
        <p:grpSpPr>
          <a:xfrm>
            <a:off x="7700839" y="4605611"/>
            <a:ext cx="630291" cy="426928"/>
            <a:chOff x="5246340" y="1637308"/>
            <a:chExt cx="1384382" cy="936104"/>
          </a:xfrm>
          <a:solidFill>
            <a:schemeClr val="accent6">
              <a:lumMod val="75000"/>
            </a:schemeClr>
          </a:solidFill>
        </p:grpSpPr>
        <p:sp>
          <p:nvSpPr>
            <p:cNvPr id="4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V1</a:t>
              </a:r>
            </a:p>
          </p:txBody>
        </p:sp>
        <p:sp>
          <p:nvSpPr>
            <p:cNvPr id="472" name="Freeform 471"/>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3" name="Grupa 57"/>
          <p:cNvGrpSpPr/>
          <p:nvPr/>
        </p:nvGrpSpPr>
        <p:grpSpPr>
          <a:xfrm>
            <a:off x="9846903" y="5215192"/>
            <a:ext cx="918422" cy="450913"/>
            <a:chOff x="5246340" y="1637308"/>
            <a:chExt cx="1384382" cy="936104"/>
          </a:xfrm>
          <a:solidFill>
            <a:schemeClr val="accent1">
              <a:lumMod val="40000"/>
              <a:lumOff val="60000"/>
            </a:schemeClr>
          </a:solidFill>
        </p:grpSpPr>
        <p:sp>
          <p:nvSpPr>
            <p:cNvPr id="4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V1O1</a:t>
              </a:r>
              <a:endParaRPr lang="en-US" sz="2000" kern="0" baseline="-16000" dirty="0">
                <a:solidFill>
                  <a:sysClr val="windowText" lastClr="000000">
                    <a:lumMod val="95000"/>
                    <a:lumOff val="5000"/>
                  </a:sysClr>
                </a:solidFill>
                <a:cs typeface="Arial" pitchFamily="34" charset="0"/>
              </a:endParaRPr>
            </a:p>
          </p:txBody>
        </p:sp>
        <p:sp>
          <p:nvSpPr>
            <p:cNvPr id="4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Tree>
    <p:extLst>
      <p:ext uri="{BB962C8B-B14F-4D97-AF65-F5344CB8AC3E}">
        <p14:creationId xmlns:p14="http://schemas.microsoft.com/office/powerpoint/2010/main" val="12136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a:t>
            </a:r>
          </a:p>
        </p:txBody>
      </p:sp>
      <p:sp>
        <p:nvSpPr>
          <p:cNvPr id="3" name="Content Placeholder 2"/>
          <p:cNvSpPr>
            <a:spLocks noGrp="1"/>
          </p:cNvSpPr>
          <p:nvPr>
            <p:ph idx="1"/>
          </p:nvPr>
        </p:nvSpPr>
        <p:spPr/>
        <p:txBody>
          <a:bodyPr/>
          <a:lstStyle/>
          <a:p>
            <a:r>
              <a:rPr lang="en-US" dirty="0"/>
              <a:t>Minimum options limits act as order points!</a:t>
            </a:r>
          </a:p>
          <a:p>
            <a:r>
              <a:rPr lang="en-US" dirty="0"/>
              <a:t>As long as minimum limits are not met appropriate action must be taken.</a:t>
            </a:r>
          </a:p>
        </p:txBody>
      </p:sp>
    </p:spTree>
    <p:extLst>
      <p:ext uri="{BB962C8B-B14F-4D97-AF65-F5344CB8AC3E}">
        <p14:creationId xmlns:p14="http://schemas.microsoft.com/office/powerpoint/2010/main" val="24408113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Provides</a:t>
            </a:r>
          </a:p>
        </p:txBody>
      </p:sp>
      <p:sp>
        <p:nvSpPr>
          <p:cNvPr id="3" name="Content Placeholder 2"/>
          <p:cNvSpPr>
            <a:spLocks noGrp="1"/>
          </p:cNvSpPr>
          <p:nvPr>
            <p:ph idx="1"/>
          </p:nvPr>
        </p:nvSpPr>
        <p:spPr/>
        <p:txBody>
          <a:bodyPr/>
          <a:lstStyle/>
          <a:p>
            <a:r>
              <a:rPr lang="en-US" dirty="0"/>
              <a:t>Proper mix of business value (options) for the customer</a:t>
            </a:r>
          </a:p>
          <a:p>
            <a:r>
              <a:rPr lang="en-US" dirty="0"/>
              <a:t>Commitment of options as late as possible</a:t>
            </a:r>
          </a:p>
        </p:txBody>
      </p:sp>
    </p:spTree>
    <p:extLst>
      <p:ext uri="{BB962C8B-B14F-4D97-AF65-F5344CB8AC3E}">
        <p14:creationId xmlns:p14="http://schemas.microsoft.com/office/powerpoint/2010/main" val="25965516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968861" y="429604"/>
              <a:ext cx="3274839" cy="369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Show what’s in movement</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All work items</a:t>
              </a:r>
            </a:p>
          </p:txBody>
        </p:sp>
      </p:grpSp>
      <p:sp>
        <p:nvSpPr>
          <p:cNvPr id="73" name="Rectangle 72"/>
          <p:cNvSpPr/>
          <p:nvPr/>
        </p:nvSpPr>
        <p:spPr>
          <a:xfrm>
            <a:off x="5447638" y="135885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Lato" pitchFamily="34" charset="0"/>
            </a:endParaRPr>
          </a:p>
        </p:txBody>
      </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35531"/>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30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17074"/>
          </a:xfrm>
          <a:prstGeom prst="rect">
            <a:avLst/>
          </a:prstGeom>
          <a:noFill/>
        </p:spPr>
        <p:txBody>
          <a:bodyPr wrap="square" rtlCol="0">
            <a:spAutoFit/>
          </a:bodyPr>
          <a:lstStyle/>
          <a:p>
            <a:pPr>
              <a:lnSpc>
                <a:spcPct val="120000"/>
              </a:lnSpc>
            </a:pPr>
            <a:r>
              <a:rPr lang="en-US" sz="1333" dirty="0">
                <a:latin typeface="Lato" pitchFamily="34" charset="0"/>
              </a:rPr>
              <a:t>Hands on.</a:t>
            </a:r>
          </a:p>
        </p:txBody>
      </p:sp>
      <p:sp>
        <p:nvSpPr>
          <p:cNvPr id="181" name="TextBox 180"/>
          <p:cNvSpPr txBox="1"/>
          <p:nvPr/>
        </p:nvSpPr>
        <p:spPr>
          <a:xfrm>
            <a:off x="7010401" y="1864235"/>
            <a:ext cx="3735932" cy="1110176"/>
          </a:xfrm>
          <a:prstGeom prst="rect">
            <a:avLst/>
          </a:prstGeom>
          <a:noFill/>
        </p:spPr>
        <p:txBody>
          <a:bodyPr wrap="square" rtlCol="0">
            <a:spAutoFit/>
          </a:bodyPr>
          <a:lstStyle/>
          <a:p>
            <a:r>
              <a:rPr lang="en-US" sz="1867" dirty="0">
                <a:solidFill>
                  <a:prstClr val="white"/>
                </a:solidFill>
                <a:latin typeface="Lato Black" pitchFamily="34" charset="0"/>
              </a:rPr>
              <a:t>Move all work items currently in movement</a:t>
            </a:r>
          </a:p>
          <a:p>
            <a:pPr>
              <a:lnSpc>
                <a:spcPct val="120000"/>
              </a:lnSpc>
            </a:pPr>
            <a:endParaRPr lang="en-US" sz="1200" dirty="0">
              <a:solidFill>
                <a:prstClr val="white"/>
              </a:solidFill>
              <a:latin typeface="Lato" pitchFamily="34" charset="0"/>
            </a:endParaRPr>
          </a:p>
          <a:p>
            <a:pPr>
              <a:lnSpc>
                <a:spcPct val="120000"/>
              </a:lnSpc>
            </a:pPr>
            <a:r>
              <a:rPr lang="en-US" sz="1200" dirty="0">
                <a:solidFill>
                  <a:prstClr val="white"/>
                </a:solidFill>
                <a:latin typeface="Lato" pitchFamily="34" charset="0"/>
              </a:rPr>
              <a:t>.</a:t>
            </a:r>
          </a:p>
        </p:txBody>
      </p:sp>
      <p:sp>
        <p:nvSpPr>
          <p:cNvPr id="182" name="TextBox 181"/>
          <p:cNvSpPr txBox="1"/>
          <p:nvPr/>
        </p:nvSpPr>
        <p:spPr>
          <a:xfrm>
            <a:off x="7315205" y="3014667"/>
            <a:ext cx="4271433" cy="892488"/>
          </a:xfrm>
          <a:prstGeom prst="rect">
            <a:avLst/>
          </a:prstGeom>
          <a:noFill/>
        </p:spPr>
        <p:txBody>
          <a:bodyPr wrap="square" rtlCol="0">
            <a:spAutoFit/>
          </a:bodyPr>
          <a:lstStyle/>
          <a:p>
            <a:r>
              <a:rPr lang="en-US" sz="2000" dirty="0"/>
              <a:t>Are there any moving towards Obvious?</a:t>
            </a:r>
            <a:endParaRPr lang="en-US" sz="1867" dirty="0">
              <a:latin typeface="Lato Black" pitchFamily="34" charset="0"/>
            </a:endParaRPr>
          </a:p>
          <a:p>
            <a:pPr>
              <a:lnSpc>
                <a:spcPct val="90000"/>
              </a:lnSpc>
            </a:pPr>
            <a:r>
              <a:rPr lang="en-US" sz="1333" dirty="0"/>
              <a:t>.</a:t>
            </a:r>
          </a:p>
        </p:txBody>
      </p:sp>
      <p:sp>
        <p:nvSpPr>
          <p:cNvPr id="32" name="TextBox 31"/>
          <p:cNvSpPr txBox="1"/>
          <p:nvPr/>
        </p:nvSpPr>
        <p:spPr>
          <a:xfrm>
            <a:off x="7467605" y="4157667"/>
            <a:ext cx="4271433" cy="379656"/>
          </a:xfrm>
          <a:prstGeom prst="rect">
            <a:avLst/>
          </a:prstGeom>
          <a:noFill/>
        </p:spPr>
        <p:txBody>
          <a:bodyPr wrap="square" rtlCol="0">
            <a:spAutoFit/>
          </a:bodyPr>
          <a:lstStyle>
            <a:defPPr>
              <a:defRPr lang="en-US"/>
            </a:defPPr>
            <a:lvl1pPr>
              <a:defRPr sz="1867">
                <a:solidFill>
                  <a:prstClr val="white"/>
                </a:solidFill>
                <a:latin typeface="Lato Black" pitchFamily="34" charset="0"/>
              </a:defRPr>
            </a:lvl1pPr>
          </a:lstStyle>
          <a:p>
            <a:r>
              <a:rPr lang="en-US" dirty="0"/>
              <a:t>Are there any moving towards Analysis?</a:t>
            </a:r>
          </a:p>
        </p:txBody>
      </p:sp>
    </p:spTree>
    <p:extLst>
      <p:ext uri="{BB962C8B-B14F-4D97-AF65-F5344CB8AC3E}">
        <p14:creationId xmlns:p14="http://schemas.microsoft.com/office/powerpoint/2010/main" val="40425865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55"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300" fill="hold"/>
                                        <p:tgtEl>
                                          <p:spTgt spid="73"/>
                                        </p:tgtEl>
                                        <p:attrNameLst>
                                          <p:attrName>ppt_w</p:attrName>
                                        </p:attrNameLst>
                                      </p:cBhvr>
                                      <p:tavLst>
                                        <p:tav tm="0">
                                          <p:val>
                                            <p:strVal val="#ppt_w*0.70"/>
                                          </p:val>
                                        </p:tav>
                                        <p:tav tm="100000">
                                          <p:val>
                                            <p:strVal val="#ppt_w"/>
                                          </p:val>
                                        </p:tav>
                                      </p:tavLst>
                                    </p:anim>
                                    <p:anim calcmode="lin" valueType="num">
                                      <p:cBhvr>
                                        <p:cTn id="14" dur="300" fill="hold"/>
                                        <p:tgtEl>
                                          <p:spTgt spid="73"/>
                                        </p:tgtEl>
                                        <p:attrNameLst>
                                          <p:attrName>ppt_h</p:attrName>
                                        </p:attrNameLst>
                                      </p:cBhvr>
                                      <p:tavLst>
                                        <p:tav tm="0">
                                          <p:val>
                                            <p:strVal val="#ppt_h"/>
                                          </p:val>
                                        </p:tav>
                                        <p:tav tm="100000">
                                          <p:val>
                                            <p:strVal val="#ppt_h"/>
                                          </p:val>
                                        </p:tav>
                                      </p:tavLst>
                                    </p:anim>
                                    <p:animEffect transition="in" filter="fade">
                                      <p:cBhvr>
                                        <p:cTn id="15" dur="3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1"/>
                                        </p:tgtEl>
                                        <p:attrNameLst>
                                          <p:attrName>style.visibility</p:attrName>
                                        </p:attrNameLst>
                                      </p:cBhvr>
                                      <p:to>
                                        <p:strVal val="visible"/>
                                      </p:to>
                                    </p:set>
                                    <p:anim calcmode="lin" valueType="num">
                                      <p:cBhvr additive="base">
                                        <p:cTn id="72" dur="500" fill="hold"/>
                                        <p:tgtEl>
                                          <p:spTgt spid="181"/>
                                        </p:tgtEl>
                                        <p:attrNameLst>
                                          <p:attrName>ppt_x</p:attrName>
                                        </p:attrNameLst>
                                      </p:cBhvr>
                                      <p:tavLst>
                                        <p:tav tm="0">
                                          <p:val>
                                            <p:strVal val="#ppt_x"/>
                                          </p:val>
                                        </p:tav>
                                        <p:tav tm="100000">
                                          <p:val>
                                            <p:strVal val="#ppt_x"/>
                                          </p:val>
                                        </p:tav>
                                      </p:tavLst>
                                    </p:anim>
                                    <p:anim calcmode="lin" valueType="num">
                                      <p:cBhvr additive="base">
                                        <p:cTn id="73" dur="500" fill="hold"/>
                                        <p:tgtEl>
                                          <p:spTgt spid="18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2"/>
                                        </p:tgtEl>
                                        <p:attrNameLst>
                                          <p:attrName>style.visibility</p:attrName>
                                        </p:attrNameLst>
                                      </p:cBhvr>
                                      <p:to>
                                        <p:strVal val="visible"/>
                                      </p:to>
                                    </p:set>
                                    <p:anim calcmode="lin" valueType="num">
                                      <p:cBhvr additive="base">
                                        <p:cTn id="76" dur="500" fill="hold"/>
                                        <p:tgtEl>
                                          <p:spTgt spid="182"/>
                                        </p:tgtEl>
                                        <p:attrNameLst>
                                          <p:attrName>ppt_x</p:attrName>
                                        </p:attrNameLst>
                                      </p:cBhvr>
                                      <p:tavLst>
                                        <p:tav tm="0">
                                          <p:val>
                                            <p:strVal val="#ppt_x"/>
                                          </p:val>
                                        </p:tav>
                                        <p:tav tm="100000">
                                          <p:val>
                                            <p:strVal val="#ppt_x"/>
                                          </p:val>
                                        </p:tav>
                                      </p:tavLst>
                                    </p:anim>
                                    <p:anim calcmode="lin" valueType="num">
                                      <p:cBhvr additive="base">
                                        <p:cTn id="77" dur="500" fill="hold"/>
                                        <p:tgtEl>
                                          <p:spTgt spid="18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ppt_x"/>
                                          </p:val>
                                        </p:tav>
                                        <p:tav tm="100000">
                                          <p:val>
                                            <p:strVal val="#ppt_x"/>
                                          </p:val>
                                        </p:tav>
                                      </p:tavLst>
                                    </p:anim>
                                    <p:anim calcmode="lin" valueType="num">
                                      <p:cBhvr additive="base">
                                        <p:cTn id="81" dur="500" fill="hold"/>
                                        <p:tgtEl>
                                          <p:spTgt spid="16"/>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 calcmode="lin" valueType="num">
                                      <p:cBhvr additive="base">
                                        <p:cTn id="84" dur="500" fill="hold"/>
                                        <p:tgtEl>
                                          <p:spTgt spid="4"/>
                                        </p:tgtEl>
                                        <p:attrNameLst>
                                          <p:attrName>ppt_x</p:attrName>
                                        </p:attrNameLst>
                                      </p:cBhvr>
                                      <p:tavLst>
                                        <p:tav tm="0">
                                          <p:val>
                                            <p:strVal val="#ppt_x"/>
                                          </p:val>
                                        </p:tav>
                                        <p:tav tm="100000">
                                          <p:val>
                                            <p:strVal val="#ppt_x"/>
                                          </p:val>
                                        </p:tav>
                                      </p:tavLst>
                                    </p:anim>
                                    <p:anim calcmode="lin" valueType="num">
                                      <p:cBhvr additive="base">
                                        <p:cTn id="85" dur="500" fill="hold"/>
                                        <p:tgtEl>
                                          <p:spTgt spid="4"/>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fill="hold"/>
                                        <p:tgtEl>
                                          <p:spTgt spid="22"/>
                                        </p:tgtEl>
                                        <p:attrNameLst>
                                          <p:attrName>ppt_x</p:attrName>
                                        </p:attrNameLst>
                                      </p:cBhvr>
                                      <p:tavLst>
                                        <p:tav tm="0">
                                          <p:val>
                                            <p:strVal val="#ppt_x"/>
                                          </p:val>
                                        </p:tav>
                                        <p:tav tm="100000">
                                          <p:val>
                                            <p:strVal val="#ppt_x"/>
                                          </p:val>
                                        </p:tav>
                                      </p:tavLst>
                                    </p:anim>
                                    <p:anim calcmode="lin" valueType="num">
                                      <p:cBhvr additive="base">
                                        <p:cTn id="8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p:cTn id="94" dur="500" fill="hold"/>
                                        <p:tgtEl>
                                          <p:spTgt spid="28"/>
                                        </p:tgtEl>
                                        <p:attrNameLst>
                                          <p:attrName>ppt_w</p:attrName>
                                        </p:attrNameLst>
                                      </p:cBhvr>
                                      <p:tavLst>
                                        <p:tav tm="0">
                                          <p:val>
                                            <p:fltVal val="0"/>
                                          </p:val>
                                        </p:tav>
                                        <p:tav tm="100000">
                                          <p:val>
                                            <p:strVal val="#ppt_w"/>
                                          </p:val>
                                        </p:tav>
                                      </p:tavLst>
                                    </p:anim>
                                    <p:anim calcmode="lin" valueType="num">
                                      <p:cBhvr>
                                        <p:cTn id="95" dur="500" fill="hold"/>
                                        <p:tgtEl>
                                          <p:spTgt spid="28"/>
                                        </p:tgtEl>
                                        <p:attrNameLst>
                                          <p:attrName>ppt_h</p:attrName>
                                        </p:attrNameLst>
                                      </p:cBhvr>
                                      <p:tavLst>
                                        <p:tav tm="0">
                                          <p:val>
                                            <p:fltVal val="0"/>
                                          </p:val>
                                        </p:tav>
                                        <p:tav tm="100000">
                                          <p:val>
                                            <p:strVal val="#ppt_h"/>
                                          </p:val>
                                        </p:tav>
                                      </p:tavLst>
                                    </p:anim>
                                    <p:animEffect transition="in" filter="fade">
                                      <p:cBhvr>
                                        <p:cTn id="96" dur="500"/>
                                        <p:tgtEl>
                                          <p:spTgt spid="28"/>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79"/>
                                        </p:tgtEl>
                                        <p:attrNameLst>
                                          <p:attrName>style.visibility</p:attrName>
                                        </p:attrNameLst>
                                      </p:cBhvr>
                                      <p:to>
                                        <p:strVal val="visible"/>
                                      </p:to>
                                    </p:set>
                                    <p:animEffect transition="in" filter="fade">
                                      <p:cBhvr>
                                        <p:cTn id="100" dur="500"/>
                                        <p:tgtEl>
                                          <p:spTgt spid="179"/>
                                        </p:tgtEl>
                                      </p:cBhvr>
                                    </p:animEffect>
                                  </p:childTnLst>
                                </p:cTn>
                              </p:par>
                            </p:childTnLst>
                          </p:cTn>
                        </p:par>
                        <p:par>
                          <p:cTn id="101" fill="hold">
                            <p:stCondLst>
                              <p:cond delay="1000"/>
                            </p:stCondLst>
                            <p:childTnLst>
                              <p:par>
                                <p:cTn id="102" presetID="22" presetClass="entr" presetSubtype="1" fill="hold" grpId="0" nodeType="afterEffect">
                                  <p:stCondLst>
                                    <p:cond delay="0"/>
                                  </p:stCondLst>
                                  <p:childTnLst>
                                    <p:set>
                                      <p:cBhvr>
                                        <p:cTn id="103" dur="1" fill="hold">
                                          <p:stCondLst>
                                            <p:cond delay="0"/>
                                          </p:stCondLst>
                                        </p:cTn>
                                        <p:tgtEl>
                                          <p:spTgt spid="180"/>
                                        </p:tgtEl>
                                        <p:attrNameLst>
                                          <p:attrName>style.visibility</p:attrName>
                                        </p:attrNameLst>
                                      </p:cBhvr>
                                      <p:to>
                                        <p:strVal val="visible"/>
                                      </p:to>
                                    </p:set>
                                    <p:animEffect transition="in" filter="wipe(up)">
                                      <p:cBhvr>
                                        <p:cTn id="104" dur="500"/>
                                        <p:tgtEl>
                                          <p:spTgt spid="180"/>
                                        </p:tgtEl>
                                      </p:cBhvr>
                                    </p:animEffect>
                                  </p:childTnLst>
                                </p:cTn>
                              </p:par>
                              <p:par>
                                <p:cTn id="105" presetID="2" presetClass="entr" presetSubtype="4"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 calcmode="lin" valueType="num">
                                      <p:cBhvr additive="base">
                                        <p:cTn id="107" dur="500" fill="hold"/>
                                        <p:tgtEl>
                                          <p:spTgt spid="32"/>
                                        </p:tgtEl>
                                        <p:attrNameLst>
                                          <p:attrName>ppt_x</p:attrName>
                                        </p:attrNameLst>
                                      </p:cBhvr>
                                      <p:tavLst>
                                        <p:tav tm="0">
                                          <p:val>
                                            <p:strVal val="#ppt_x"/>
                                          </p:val>
                                        </p:tav>
                                        <p:tav tm="100000">
                                          <p:val>
                                            <p:strVal val="#ppt_x"/>
                                          </p:val>
                                        </p:tav>
                                      </p:tavLst>
                                    </p:anim>
                                    <p:anim calcmode="lin" valueType="num">
                                      <p:cBhvr additive="base">
                                        <p:cTn id="10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rtlCol="0" anchor="t">
            <a:spAutoFit/>
          </a:bodyPr>
          <a:lstStyle/>
          <a:p>
            <a:pPr algn="ctr"/>
            <a:r>
              <a:rPr lang="en-US" sz="4400" b="0" dirty="0">
                <a:latin typeface="Arial" charset="0"/>
              </a:rPr>
              <a:t>Software development is some dark art that makes predictability impossible? Wrong!</a:t>
            </a:r>
          </a:p>
        </p:txBody>
      </p:sp>
    </p:spTree>
    <p:extLst>
      <p:ext uri="{BB962C8B-B14F-4D97-AF65-F5344CB8AC3E}">
        <p14:creationId xmlns:p14="http://schemas.microsoft.com/office/powerpoint/2010/main" val="3060098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software problems are truly complex, but plenty have patterns. </a:t>
            </a:r>
            <a:br>
              <a:rPr lang="en-US" dirty="0"/>
            </a:br>
            <a:r>
              <a:rPr lang="en-US" dirty="0"/>
              <a:t>Unpredictability is also a system characteristic, not only a domain characteristic.</a:t>
            </a:r>
          </a:p>
        </p:txBody>
      </p:sp>
    </p:spTree>
    <p:extLst>
      <p:ext uri="{BB962C8B-B14F-4D97-AF65-F5344CB8AC3E}">
        <p14:creationId xmlns:p14="http://schemas.microsoft.com/office/powerpoint/2010/main" val="84209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System Of Profound Knowledge® (</a:t>
            </a:r>
            <a:r>
              <a:rPr lang="en-US" dirty="0" err="1"/>
              <a:t>SoPK</a:t>
            </a:r>
            <a:r>
              <a:rPr lang="en-US" dirty="0"/>
              <a:t>) </a:t>
            </a:r>
          </a:p>
        </p:txBody>
      </p:sp>
      <p:sp>
        <p:nvSpPr>
          <p:cNvPr id="3" name="Content Placeholder 2"/>
          <p:cNvSpPr>
            <a:spLocks noGrp="1"/>
          </p:cNvSpPr>
          <p:nvPr>
            <p:ph idx="1"/>
          </p:nvPr>
        </p:nvSpPr>
        <p:spPr/>
        <p:txBody>
          <a:bodyPr/>
          <a:lstStyle/>
          <a:p>
            <a:r>
              <a:rPr lang="en-US" dirty="0"/>
              <a:t>Appreciation for a system </a:t>
            </a:r>
          </a:p>
          <a:p>
            <a:r>
              <a:rPr lang="en-US" dirty="0"/>
              <a:t>Knowledge of variation</a:t>
            </a:r>
          </a:p>
          <a:p>
            <a:r>
              <a:rPr lang="en-US" dirty="0"/>
              <a:t>Theory of knowledge</a:t>
            </a:r>
          </a:p>
          <a:p>
            <a:r>
              <a:rPr lang="en-US" dirty="0"/>
              <a:t>Psychology</a:t>
            </a:r>
          </a:p>
        </p:txBody>
      </p:sp>
    </p:spTree>
    <p:extLst>
      <p:ext uri="{BB962C8B-B14F-4D97-AF65-F5344CB8AC3E}">
        <p14:creationId xmlns:p14="http://schemas.microsoft.com/office/powerpoint/2010/main" val="253840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F918E-2751-BC46-8E1B-43B9A64254D1}"/>
              </a:ext>
            </a:extLst>
          </p:cNvPr>
          <p:cNvSpPr>
            <a:spLocks noGrp="1"/>
          </p:cNvSpPr>
          <p:nvPr>
            <p:ph type="title"/>
          </p:nvPr>
        </p:nvSpPr>
        <p:spPr/>
        <p:txBody>
          <a:bodyPr/>
          <a:lstStyle/>
          <a:p>
            <a:r>
              <a:rPr lang="en-US" dirty="0">
                <a:latin typeface="Lato" pitchFamily="34" charset="0"/>
                <a:cs typeface="Arial" pitchFamily="34" charset="0"/>
              </a:rPr>
              <a:t>Training Objectives</a:t>
            </a:r>
            <a:endParaRPr lang="en-US" dirty="0"/>
          </a:p>
        </p:txBody>
      </p:sp>
      <p:sp>
        <p:nvSpPr>
          <p:cNvPr id="3" name="Content Placeholder 2">
            <a:extLst>
              <a:ext uri="{FF2B5EF4-FFF2-40B4-BE49-F238E27FC236}">
                <a16:creationId xmlns:a16="http://schemas.microsoft.com/office/drawing/2014/main" id="{8545D474-FA74-4941-BF52-C09EB5BC7B2D}"/>
              </a:ext>
            </a:extLst>
          </p:cNvPr>
          <p:cNvSpPr>
            <a:spLocks noGrp="1"/>
          </p:cNvSpPr>
          <p:nvPr>
            <p:ph idx="1"/>
          </p:nvPr>
        </p:nvSpPr>
        <p:spPr/>
        <p:txBody>
          <a:bodyPr>
            <a:normAutofit fontScale="70000" lnSpcReduction="20000"/>
          </a:bodyPr>
          <a:lstStyle/>
          <a:p>
            <a:pPr marL="457189" indent="-457189">
              <a:lnSpc>
                <a:spcPct val="150000"/>
              </a:lnSpc>
              <a:buFont typeface="+mj-lt"/>
              <a:buAutoNum type="arabicPeriod"/>
            </a:pPr>
            <a:r>
              <a:rPr lang="en-US" dirty="0">
                <a:solidFill>
                  <a:prstClr val="black"/>
                </a:solidFill>
                <a:latin typeface="Palatino-Roman" charset="0"/>
              </a:rPr>
              <a:t>The goals of forecasting, how probabilistic planning works and why you need it</a:t>
            </a:r>
          </a:p>
          <a:p>
            <a:pPr marL="457189" indent="-457189">
              <a:lnSpc>
                <a:spcPct val="150000"/>
              </a:lnSpc>
              <a:buFont typeface="+mj-lt"/>
              <a:buAutoNum type="arabicPeriod"/>
            </a:pPr>
            <a:r>
              <a:rPr lang="en-US" dirty="0">
                <a:solidFill>
                  <a:prstClr val="black"/>
                </a:solidFill>
                <a:latin typeface="Palatino-Roman" charset="0"/>
              </a:rPr>
              <a:t>What data should be captured and how it can be used</a:t>
            </a:r>
          </a:p>
          <a:p>
            <a:pPr marL="457189" indent="-457189">
              <a:lnSpc>
                <a:spcPct val="150000"/>
              </a:lnSpc>
              <a:buFont typeface="+mj-lt"/>
              <a:buAutoNum type="arabicPeriod"/>
            </a:pPr>
            <a:r>
              <a:rPr lang="en-US" dirty="0">
                <a:solidFill>
                  <a:prstClr val="black"/>
                </a:solidFill>
                <a:latin typeface="Palatino-Roman" charset="0"/>
              </a:rPr>
              <a:t>How to answer the three biggest forecasting questions:</a:t>
            </a:r>
          </a:p>
          <a:p>
            <a:pPr marL="857199" lvl="1" indent="-457189">
              <a:lnSpc>
                <a:spcPct val="150000"/>
              </a:lnSpc>
              <a:buFont typeface="+mj-lt"/>
              <a:buAutoNum type="arabicPeriod"/>
            </a:pPr>
            <a:r>
              <a:rPr lang="en-US" dirty="0">
                <a:solidFill>
                  <a:prstClr val="black"/>
                </a:solidFill>
                <a:latin typeface="Palatino-Roman" charset="0"/>
              </a:rPr>
              <a:t>How Big – determining how big is the feature or project with less effort</a:t>
            </a:r>
          </a:p>
          <a:p>
            <a:pPr marL="857199" lvl="1" indent="-457189">
              <a:lnSpc>
                <a:spcPct val="150000"/>
              </a:lnSpc>
              <a:buFont typeface="+mj-lt"/>
              <a:buAutoNum type="arabicPeriod"/>
            </a:pPr>
            <a:r>
              <a:rPr lang="en-US" dirty="0">
                <a:solidFill>
                  <a:prstClr val="black"/>
                </a:solidFill>
                <a:latin typeface="Palatino-Roman" charset="0"/>
              </a:rPr>
              <a:t>How Long – determining how long it would take to deliver a project or feature</a:t>
            </a:r>
          </a:p>
          <a:p>
            <a:pPr marL="857199" lvl="1" indent="-457189">
              <a:lnSpc>
                <a:spcPct val="150000"/>
              </a:lnSpc>
              <a:buFont typeface="+mj-lt"/>
              <a:buAutoNum type="arabicPeriod"/>
            </a:pPr>
            <a:r>
              <a:rPr lang="en-US" dirty="0">
                <a:solidFill>
                  <a:prstClr val="black"/>
                </a:solidFill>
                <a:latin typeface="Palatino-Roman" charset="0"/>
              </a:rPr>
              <a:t>How Much – determining what will fit into a fixed delivery time (e.g. sprint, release, quarter)</a:t>
            </a:r>
          </a:p>
          <a:p>
            <a:pPr marL="457189" indent="-457189">
              <a:lnSpc>
                <a:spcPct val="150000"/>
              </a:lnSpc>
              <a:buFont typeface="+mj-lt"/>
              <a:buAutoNum type="arabicPeriod"/>
            </a:pPr>
            <a:r>
              <a:rPr lang="en-US" dirty="0">
                <a:solidFill>
                  <a:prstClr val="black"/>
                </a:solidFill>
                <a:latin typeface="Palatino-Roman" charset="0"/>
              </a:rPr>
              <a:t>How to use Continuous forecasting to see as early as possible if the reality is going in the same direction as our forecast.</a:t>
            </a:r>
          </a:p>
          <a:p>
            <a:endParaRPr lang="en-US" dirty="0"/>
          </a:p>
        </p:txBody>
      </p:sp>
    </p:spTree>
    <p:extLst>
      <p:ext uri="{BB962C8B-B14F-4D97-AF65-F5344CB8AC3E}">
        <p14:creationId xmlns:p14="http://schemas.microsoft.com/office/powerpoint/2010/main" val="2438731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of variation</a:t>
            </a:r>
          </a:p>
        </p:txBody>
      </p:sp>
      <p:sp>
        <p:nvSpPr>
          <p:cNvPr id="3" name="Content Placeholder 2"/>
          <p:cNvSpPr>
            <a:spLocks noGrp="1"/>
          </p:cNvSpPr>
          <p:nvPr>
            <p:ph idx="1"/>
          </p:nvPr>
        </p:nvSpPr>
        <p:spPr/>
        <p:txBody>
          <a:bodyPr>
            <a:normAutofit/>
          </a:bodyPr>
          <a:lstStyle/>
          <a:p>
            <a:r>
              <a:rPr lang="en-US" dirty="0"/>
              <a:t>Variation exists and has always existed regardless of business or industry, between people, in output, in service and in product.</a:t>
            </a:r>
          </a:p>
          <a:p>
            <a:r>
              <a:rPr lang="en-US" dirty="0"/>
              <a:t>Use “understand and manage variation” as a guiding principle.</a:t>
            </a:r>
          </a:p>
          <a:p>
            <a:r>
              <a:rPr lang="en-US" dirty="0"/>
              <a:t>Think with an understanding of variation. </a:t>
            </a:r>
          </a:p>
          <a:p>
            <a:r>
              <a:rPr lang="en-US" dirty="0"/>
              <a:t>Without even analyzing the data this way of thinking changes how you think about data and process results. </a:t>
            </a:r>
          </a:p>
        </p:txBody>
      </p:sp>
    </p:spTree>
    <p:extLst>
      <p:ext uri="{BB962C8B-B14F-4D97-AF65-F5344CB8AC3E}">
        <p14:creationId xmlns:p14="http://schemas.microsoft.com/office/powerpoint/2010/main" val="719584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cause and special cause variation</a:t>
            </a:r>
          </a:p>
        </p:txBody>
      </p:sp>
      <p:sp>
        <p:nvSpPr>
          <p:cNvPr id="3" name="Content Placeholder 2"/>
          <p:cNvSpPr>
            <a:spLocks noGrp="1"/>
          </p:cNvSpPr>
          <p:nvPr>
            <p:ph idx="1"/>
          </p:nvPr>
        </p:nvSpPr>
        <p:spPr/>
        <p:txBody>
          <a:bodyPr>
            <a:normAutofit lnSpcReduction="10000"/>
          </a:bodyPr>
          <a:lstStyle/>
          <a:p>
            <a:r>
              <a:rPr lang="en-US" dirty="0"/>
              <a:t>Common cause variations are the natural result of the system. In a stable system, common cause variation will be predictable within certain limits.</a:t>
            </a:r>
          </a:p>
          <a:p>
            <a:r>
              <a:rPr lang="en-US" dirty="0"/>
              <a:t>Special cause variations represent a unique event that is outside the system.</a:t>
            </a:r>
          </a:p>
          <a:p>
            <a:r>
              <a:rPr lang="en-US" dirty="0"/>
              <a:t>Distinguishing the difference between variation, as well as understanding its causes and predicting behavior, is key to management’s ability to properly remove problems or barriers in the system.</a:t>
            </a:r>
          </a:p>
        </p:txBody>
      </p:sp>
    </p:spTree>
    <p:extLst>
      <p:ext uri="{BB962C8B-B14F-4D97-AF65-F5344CB8AC3E}">
        <p14:creationId xmlns:p14="http://schemas.microsoft.com/office/powerpoint/2010/main" val="408952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465" y="833439"/>
            <a:ext cx="9532489" cy="1397284"/>
          </a:xfrm>
        </p:spPr>
        <p:txBody>
          <a:bodyPr>
            <a:noAutofit/>
          </a:bodyPr>
          <a:lstStyle/>
          <a:p>
            <a:r>
              <a:rPr lang="en-US" sz="2133" dirty="0"/>
              <a:t>For example, consider </a:t>
            </a:r>
            <a:r>
              <a:rPr lang="en-US" sz="2800" dirty="0"/>
              <a:t>how long it takes you to drive to work </a:t>
            </a:r>
            <a:r>
              <a:rPr lang="en-US" sz="2133" dirty="0"/>
              <a:t>assuming your process for doing so is the same from day to day. Suppose, on average, it takes 20 minutes to get to work. It doesn't take, however, 20 minutes each day. Suppose you know that, in general, it will take between 15 minutes and 25 minutes to get to work. Some days it may take 22 minutes; other days 18 minutes; others 24 minutes, etc. The difference between each day's time and the average, most of the time, will not be alarming to you. You realize that the differences are due to the traffic, speed you drive, etc. All these common causes produce common cause variation. It is the </a:t>
            </a:r>
            <a:r>
              <a:rPr lang="en-US" sz="2800" dirty="0"/>
              <a:t>normal variation in your process</a:t>
            </a:r>
            <a:r>
              <a:rPr lang="en-US" sz="2133" dirty="0"/>
              <a:t> of getting to work.</a:t>
            </a:r>
          </a:p>
        </p:txBody>
      </p:sp>
    </p:spTree>
    <p:extLst>
      <p:ext uri="{BB962C8B-B14F-4D97-AF65-F5344CB8AC3E}">
        <p14:creationId xmlns:p14="http://schemas.microsoft.com/office/powerpoint/2010/main" val="1653749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try to discover what was special and unique about a specific case (often seeking the person to blame) and fix that. This can work, it is just a very inefficient way to improve in predictability. </a:t>
            </a:r>
          </a:p>
        </p:txBody>
      </p:sp>
    </p:spTree>
    <p:extLst>
      <p:ext uri="{BB962C8B-B14F-4D97-AF65-F5344CB8AC3E}">
        <p14:creationId xmlns:p14="http://schemas.microsoft.com/office/powerpoint/2010/main" val="2986909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cause variation, on the other hand, is part of the system or process. To decrease common cause variation, you must change the system. </a:t>
            </a:r>
            <a:br>
              <a:rPr lang="en-US" dirty="0"/>
            </a:br>
            <a:r>
              <a:rPr lang="en-US" dirty="0"/>
              <a:t>This is management's responsibility.</a:t>
            </a:r>
          </a:p>
        </p:txBody>
      </p:sp>
    </p:spTree>
    <p:extLst>
      <p:ext uri="{BB962C8B-B14F-4D97-AF65-F5344CB8AC3E}">
        <p14:creationId xmlns:p14="http://schemas.microsoft.com/office/powerpoint/2010/main" val="3725716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Dr. Deming estimated 94% of cases were common cause variation, and he increased his estimate as time went by.</a:t>
            </a:r>
          </a:p>
        </p:txBody>
      </p:sp>
    </p:spTree>
    <p:extLst>
      <p:ext uri="{BB962C8B-B14F-4D97-AF65-F5344CB8AC3E}">
        <p14:creationId xmlns:p14="http://schemas.microsoft.com/office/powerpoint/2010/main" val="395014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stable system, one that is in statistical control, has a definable identity and a definable capability. Its behavior in the near future is predictable. </a:t>
            </a:r>
            <a:br>
              <a:rPr lang="en-US" dirty="0"/>
            </a:br>
            <a:r>
              <a:rPr lang="en-US" dirty="0"/>
              <a:t>A stable process is one with no indication of a special cause of variation. </a:t>
            </a:r>
          </a:p>
        </p:txBody>
      </p:sp>
    </p:spTree>
    <p:extLst>
      <p:ext uri="{BB962C8B-B14F-4D97-AF65-F5344CB8AC3E}">
        <p14:creationId xmlns:p14="http://schemas.microsoft.com/office/powerpoint/2010/main" val="3159053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Unfortunately our default mode (as people – relating to our psychology, one of the four areas of Deming’s </a:t>
            </a:r>
            <a:r>
              <a:rPr lang="en-US" dirty="0" err="1"/>
              <a:t>SoPK</a:t>
            </a:r>
            <a:r>
              <a:rPr lang="en-US" dirty="0"/>
              <a:t>) is to use special cause thinking. </a:t>
            </a:r>
          </a:p>
        </p:txBody>
      </p:sp>
    </p:spTree>
    <p:extLst>
      <p:ext uri="{BB962C8B-B14F-4D97-AF65-F5344CB8AC3E}">
        <p14:creationId xmlns:p14="http://schemas.microsoft.com/office/powerpoint/2010/main" val="814755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the 94% or 97% of cases when common cause thinking would be more efficient we would get better results if we used that thinking.</a:t>
            </a:r>
          </a:p>
        </p:txBody>
      </p:sp>
    </p:spTree>
    <p:extLst>
      <p:ext uri="{BB962C8B-B14F-4D97-AF65-F5344CB8AC3E}">
        <p14:creationId xmlns:p14="http://schemas.microsoft.com/office/powerpoint/2010/main" val="2942342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Tying to the area of psychology; people think there is much less variation than actually exists. Therefore their natural inclination (without a sufficient knowledge of variation) is to suspect a special problem when actually it is just the natural variation in the system. </a:t>
            </a:r>
          </a:p>
        </p:txBody>
      </p:sp>
    </p:spTree>
    <p:extLst>
      <p:ext uri="{BB962C8B-B14F-4D97-AF65-F5344CB8AC3E}">
        <p14:creationId xmlns:p14="http://schemas.microsoft.com/office/powerpoint/2010/main" val="82960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Agenda</a:t>
            </a:r>
          </a:p>
        </p:txBody>
      </p:sp>
      <p:sp>
        <p:nvSpPr>
          <p:cNvPr id="3" name="Content Placeholder 2"/>
          <p:cNvSpPr>
            <a:spLocks noGrp="1"/>
          </p:cNvSpPr>
          <p:nvPr>
            <p:ph idx="1"/>
          </p:nvPr>
        </p:nvSpPr>
        <p:spPr/>
        <p:txBody>
          <a:bodyPr>
            <a:normAutofit/>
          </a:bodyPr>
          <a:lstStyle/>
          <a:p>
            <a:r>
              <a:rPr lang="en-US" dirty="0"/>
              <a:t>Probabilistic project sizing using Randomized Branch Sampling (RBS)</a:t>
            </a:r>
          </a:p>
          <a:p>
            <a:r>
              <a:rPr lang="en-US" dirty="0"/>
              <a:t>Forecasting project delivery time using Reference Class Forecasting (RCF)</a:t>
            </a:r>
          </a:p>
          <a:p>
            <a:r>
              <a:rPr lang="en-US" dirty="0"/>
              <a:t>Forecasting number of developers needed for a project</a:t>
            </a:r>
          </a:p>
          <a:p>
            <a:r>
              <a:rPr lang="en-US" dirty="0"/>
              <a:t>Managing and tracking of project performance using a Project Buffer</a:t>
            </a:r>
          </a:p>
        </p:txBody>
      </p:sp>
    </p:spTree>
    <p:extLst>
      <p:ext uri="{BB962C8B-B14F-4D97-AF65-F5344CB8AC3E}">
        <p14:creationId xmlns:p14="http://schemas.microsoft.com/office/powerpoint/2010/main" val="3393053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When the result is within the expected result for the system to use special cause thinking is tampering. </a:t>
            </a:r>
          </a:p>
        </p:txBody>
      </p:sp>
    </p:spTree>
    <p:extLst>
      <p:ext uri="{BB962C8B-B14F-4D97-AF65-F5344CB8AC3E}">
        <p14:creationId xmlns:p14="http://schemas.microsoft.com/office/powerpoint/2010/main" val="4039302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Tampering results in lots of effort with little benefit. Without knowledge of variation superstition can flourish.</a:t>
            </a:r>
          </a:p>
        </p:txBody>
      </p:sp>
    </p:spTree>
    <p:extLst>
      <p:ext uri="{BB962C8B-B14F-4D97-AF65-F5344CB8AC3E}">
        <p14:creationId xmlns:p14="http://schemas.microsoft.com/office/powerpoint/2010/main" val="4196835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control chart is a tool to determine if the system is in control (the system gives predictable results) and what those predictable results are. Essentially though the control chart is a tool to help you learn and analyze.</a:t>
            </a:r>
          </a:p>
        </p:txBody>
      </p:sp>
    </p:spTree>
    <p:extLst>
      <p:ext uri="{BB962C8B-B14F-4D97-AF65-F5344CB8AC3E}">
        <p14:creationId xmlns:p14="http://schemas.microsoft.com/office/powerpoint/2010/main" val="2669596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Kanban we use the Lead time scatter plot as our control chart. </a:t>
            </a:r>
          </a:p>
        </p:txBody>
      </p:sp>
    </p:spTree>
    <p:extLst>
      <p:ext uri="{BB962C8B-B14F-4D97-AF65-F5344CB8AC3E}">
        <p14:creationId xmlns:p14="http://schemas.microsoft.com/office/powerpoint/2010/main" val="958870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Freeform 6"/>
          <p:cNvSpPr>
            <a:spLocks noEditPoints="1"/>
          </p:cNvSpPr>
          <p:nvPr/>
        </p:nvSpPr>
        <p:spPr bwMode="auto">
          <a:xfrm>
            <a:off x="8633479" y="2187834"/>
            <a:ext cx="1427439" cy="1617465"/>
          </a:xfrm>
          <a:custGeom>
            <a:avLst/>
            <a:gdLst>
              <a:gd name="T0" fmla="*/ 326 w 331"/>
              <a:gd name="T1" fmla="*/ 318 h 375"/>
              <a:gd name="T2" fmla="*/ 63 w 331"/>
              <a:gd name="T3" fmla="*/ 318 h 375"/>
              <a:gd name="T4" fmla="*/ 51 w 331"/>
              <a:gd name="T5" fmla="*/ 324 h 375"/>
              <a:gd name="T6" fmla="*/ 331 w 331"/>
              <a:gd name="T7" fmla="*/ 324 h 375"/>
              <a:gd name="T8" fmla="*/ 116 w 331"/>
              <a:gd name="T9" fmla="*/ 289 h 375"/>
              <a:gd name="T10" fmla="*/ 198 w 331"/>
              <a:gd name="T11" fmla="*/ 349 h 375"/>
              <a:gd name="T12" fmla="*/ 288 w 331"/>
              <a:gd name="T13" fmla="*/ 293 h 375"/>
              <a:gd name="T14" fmla="*/ 199 w 331"/>
              <a:gd name="T15" fmla="*/ 340 h 375"/>
              <a:gd name="T16" fmla="*/ 116 w 331"/>
              <a:gd name="T17" fmla="*/ 289 h 375"/>
              <a:gd name="T18" fmla="*/ 61 w 331"/>
              <a:gd name="T19" fmla="*/ 238 h 375"/>
              <a:gd name="T20" fmla="*/ 33 w 331"/>
              <a:gd name="T21" fmla="*/ 201 h 375"/>
              <a:gd name="T22" fmla="*/ 71 w 331"/>
              <a:gd name="T23" fmla="*/ 193 h 375"/>
              <a:gd name="T24" fmla="*/ 198 w 331"/>
              <a:gd name="T25" fmla="*/ 320 h 375"/>
              <a:gd name="T26" fmla="*/ 325 w 331"/>
              <a:gd name="T27" fmla="*/ 165 h 375"/>
              <a:gd name="T28" fmla="*/ 325 w 331"/>
              <a:gd name="T29" fmla="*/ 163 h 375"/>
              <a:gd name="T30" fmla="*/ 256 w 331"/>
              <a:gd name="T31" fmla="*/ 125 h 375"/>
              <a:gd name="T32" fmla="*/ 300 w 331"/>
              <a:gd name="T33" fmla="*/ 176 h 375"/>
              <a:gd name="T34" fmla="*/ 97 w 331"/>
              <a:gd name="T35" fmla="*/ 176 h 375"/>
              <a:gd name="T36" fmla="*/ 141 w 331"/>
              <a:gd name="T37" fmla="*/ 125 h 375"/>
              <a:gd name="T38" fmla="*/ 72 w 331"/>
              <a:gd name="T39" fmla="*/ 163 h 375"/>
              <a:gd name="T40" fmla="*/ 72 w 331"/>
              <a:gd name="T41" fmla="*/ 165 h 375"/>
              <a:gd name="T42" fmla="*/ 72 w 331"/>
              <a:gd name="T43" fmla="*/ 166 h 375"/>
              <a:gd name="T44" fmla="*/ 11 w 331"/>
              <a:gd name="T45" fmla="*/ 197 h 375"/>
              <a:gd name="T46" fmla="*/ 66 w 331"/>
              <a:gd name="T47" fmla="*/ 231 h 375"/>
              <a:gd name="T48" fmla="*/ 323 w 331"/>
              <a:gd name="T49" fmla="*/ 173 h 375"/>
              <a:gd name="T50" fmla="*/ 92 w 331"/>
              <a:gd name="T51" fmla="*/ 235 h 375"/>
              <a:gd name="T52" fmla="*/ 198 w 331"/>
              <a:gd name="T53" fmla="*/ 210 h 375"/>
              <a:gd name="T54" fmla="*/ 174 w 331"/>
              <a:gd name="T55" fmla="*/ 131 h 375"/>
              <a:gd name="T56" fmla="*/ 188 w 331"/>
              <a:gd name="T57" fmla="*/ 81 h 375"/>
              <a:gd name="T58" fmla="*/ 181 w 331"/>
              <a:gd name="T59" fmla="*/ 24 h 375"/>
              <a:gd name="T60" fmla="*/ 168 w 331"/>
              <a:gd name="T61" fmla="*/ 84 h 375"/>
              <a:gd name="T62" fmla="*/ 213 w 331"/>
              <a:gd name="T63" fmla="*/ 85 h 375"/>
              <a:gd name="T64" fmla="*/ 219 w 331"/>
              <a:gd name="T65" fmla="*/ 98 h 375"/>
              <a:gd name="T66" fmla="*/ 196 w 331"/>
              <a:gd name="T67" fmla="*/ 32 h 375"/>
              <a:gd name="T68" fmla="*/ 188 w 331"/>
              <a:gd name="T69" fmla="*/ 23 h 375"/>
              <a:gd name="T70" fmla="*/ 213 w 331"/>
              <a:gd name="T71" fmla="*/ 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375">
                <a:moveTo>
                  <a:pt x="322" y="306"/>
                </a:moveTo>
                <a:cubicBezTo>
                  <a:pt x="324" y="310"/>
                  <a:pt x="326" y="314"/>
                  <a:pt x="326" y="318"/>
                </a:cubicBezTo>
                <a:cubicBezTo>
                  <a:pt x="326" y="346"/>
                  <a:pt x="267" y="368"/>
                  <a:pt x="194" y="368"/>
                </a:cubicBezTo>
                <a:cubicBezTo>
                  <a:pt x="122" y="368"/>
                  <a:pt x="63" y="346"/>
                  <a:pt x="63" y="318"/>
                </a:cubicBezTo>
                <a:cubicBezTo>
                  <a:pt x="63" y="308"/>
                  <a:pt x="72" y="298"/>
                  <a:pt x="86" y="291"/>
                </a:cubicBezTo>
                <a:cubicBezTo>
                  <a:pt x="64" y="299"/>
                  <a:pt x="51" y="311"/>
                  <a:pt x="51" y="324"/>
                </a:cubicBezTo>
                <a:cubicBezTo>
                  <a:pt x="51" y="352"/>
                  <a:pt x="114" y="375"/>
                  <a:pt x="191" y="375"/>
                </a:cubicBezTo>
                <a:cubicBezTo>
                  <a:pt x="268" y="375"/>
                  <a:pt x="331" y="352"/>
                  <a:pt x="331" y="324"/>
                </a:cubicBezTo>
                <a:cubicBezTo>
                  <a:pt x="331" y="318"/>
                  <a:pt x="328" y="312"/>
                  <a:pt x="322" y="306"/>
                </a:cubicBezTo>
                <a:close/>
                <a:moveTo>
                  <a:pt x="116" y="289"/>
                </a:moveTo>
                <a:cubicBezTo>
                  <a:pt x="102" y="295"/>
                  <a:pt x="93" y="303"/>
                  <a:pt x="93" y="312"/>
                </a:cubicBezTo>
                <a:cubicBezTo>
                  <a:pt x="93" y="332"/>
                  <a:pt x="140" y="349"/>
                  <a:pt x="198" y="349"/>
                </a:cubicBezTo>
                <a:cubicBezTo>
                  <a:pt x="257" y="349"/>
                  <a:pt x="304" y="332"/>
                  <a:pt x="304" y="312"/>
                </a:cubicBezTo>
                <a:cubicBezTo>
                  <a:pt x="304" y="305"/>
                  <a:pt x="298" y="298"/>
                  <a:pt x="288" y="293"/>
                </a:cubicBezTo>
                <a:cubicBezTo>
                  <a:pt x="294" y="297"/>
                  <a:pt x="297" y="301"/>
                  <a:pt x="297" y="306"/>
                </a:cubicBezTo>
                <a:cubicBezTo>
                  <a:pt x="297" y="325"/>
                  <a:pt x="253" y="340"/>
                  <a:pt x="199" y="340"/>
                </a:cubicBezTo>
                <a:cubicBezTo>
                  <a:pt x="146" y="340"/>
                  <a:pt x="102" y="325"/>
                  <a:pt x="102" y="306"/>
                </a:cubicBezTo>
                <a:cubicBezTo>
                  <a:pt x="102" y="300"/>
                  <a:pt x="107" y="294"/>
                  <a:pt x="116" y="289"/>
                </a:cubicBezTo>
                <a:close/>
                <a:moveTo>
                  <a:pt x="66" y="231"/>
                </a:moveTo>
                <a:cubicBezTo>
                  <a:pt x="67" y="236"/>
                  <a:pt x="61" y="238"/>
                  <a:pt x="61" y="238"/>
                </a:cubicBezTo>
                <a:cubicBezTo>
                  <a:pt x="69" y="246"/>
                  <a:pt x="79" y="240"/>
                  <a:pt x="72" y="226"/>
                </a:cubicBezTo>
                <a:cubicBezTo>
                  <a:pt x="66" y="213"/>
                  <a:pt x="46" y="211"/>
                  <a:pt x="33" y="201"/>
                </a:cubicBezTo>
                <a:cubicBezTo>
                  <a:pt x="19" y="192"/>
                  <a:pt x="24" y="165"/>
                  <a:pt x="39" y="163"/>
                </a:cubicBezTo>
                <a:cubicBezTo>
                  <a:pt x="55" y="161"/>
                  <a:pt x="66" y="177"/>
                  <a:pt x="71" y="193"/>
                </a:cubicBezTo>
                <a:cubicBezTo>
                  <a:pt x="73" y="199"/>
                  <a:pt x="76" y="206"/>
                  <a:pt x="78" y="213"/>
                </a:cubicBezTo>
                <a:cubicBezTo>
                  <a:pt x="95" y="275"/>
                  <a:pt x="143" y="320"/>
                  <a:pt x="198" y="320"/>
                </a:cubicBezTo>
                <a:cubicBezTo>
                  <a:pt x="268" y="320"/>
                  <a:pt x="324" y="251"/>
                  <a:pt x="325" y="166"/>
                </a:cubicBezTo>
                <a:cubicBezTo>
                  <a:pt x="325" y="166"/>
                  <a:pt x="325" y="165"/>
                  <a:pt x="325" y="165"/>
                </a:cubicBezTo>
                <a:cubicBezTo>
                  <a:pt x="325" y="165"/>
                  <a:pt x="325" y="165"/>
                  <a:pt x="325" y="165"/>
                </a:cubicBezTo>
                <a:cubicBezTo>
                  <a:pt x="325" y="164"/>
                  <a:pt x="325" y="164"/>
                  <a:pt x="325" y="163"/>
                </a:cubicBezTo>
                <a:cubicBezTo>
                  <a:pt x="325" y="163"/>
                  <a:pt x="325" y="163"/>
                  <a:pt x="325" y="163"/>
                </a:cubicBezTo>
                <a:cubicBezTo>
                  <a:pt x="323" y="147"/>
                  <a:pt x="295" y="133"/>
                  <a:pt x="256" y="125"/>
                </a:cubicBezTo>
                <a:cubicBezTo>
                  <a:pt x="289" y="132"/>
                  <a:pt x="311" y="145"/>
                  <a:pt x="311" y="159"/>
                </a:cubicBezTo>
                <a:cubicBezTo>
                  <a:pt x="311" y="165"/>
                  <a:pt x="307" y="171"/>
                  <a:pt x="300" y="176"/>
                </a:cubicBezTo>
                <a:cubicBezTo>
                  <a:pt x="299" y="161"/>
                  <a:pt x="254" y="149"/>
                  <a:pt x="198" y="149"/>
                </a:cubicBezTo>
                <a:cubicBezTo>
                  <a:pt x="143" y="149"/>
                  <a:pt x="98" y="161"/>
                  <a:pt x="97" y="176"/>
                </a:cubicBezTo>
                <a:cubicBezTo>
                  <a:pt x="90" y="171"/>
                  <a:pt x="86" y="165"/>
                  <a:pt x="86" y="159"/>
                </a:cubicBezTo>
                <a:cubicBezTo>
                  <a:pt x="86" y="145"/>
                  <a:pt x="108" y="132"/>
                  <a:pt x="141" y="125"/>
                </a:cubicBezTo>
                <a:cubicBezTo>
                  <a:pt x="102" y="133"/>
                  <a:pt x="74" y="147"/>
                  <a:pt x="72" y="163"/>
                </a:cubicBezTo>
                <a:cubicBezTo>
                  <a:pt x="72" y="163"/>
                  <a:pt x="72" y="163"/>
                  <a:pt x="72" y="163"/>
                </a:cubicBezTo>
                <a:cubicBezTo>
                  <a:pt x="72" y="164"/>
                  <a:pt x="72" y="164"/>
                  <a:pt x="72" y="165"/>
                </a:cubicBezTo>
                <a:cubicBezTo>
                  <a:pt x="72" y="165"/>
                  <a:pt x="72" y="165"/>
                  <a:pt x="72" y="165"/>
                </a:cubicBezTo>
                <a:cubicBezTo>
                  <a:pt x="72" y="165"/>
                  <a:pt x="72" y="166"/>
                  <a:pt x="72" y="166"/>
                </a:cubicBezTo>
                <a:cubicBezTo>
                  <a:pt x="72" y="166"/>
                  <a:pt x="72" y="166"/>
                  <a:pt x="72" y="166"/>
                </a:cubicBezTo>
                <a:cubicBezTo>
                  <a:pt x="61" y="148"/>
                  <a:pt x="41" y="143"/>
                  <a:pt x="27" y="148"/>
                </a:cubicBezTo>
                <a:cubicBezTo>
                  <a:pt x="13" y="155"/>
                  <a:pt x="0" y="177"/>
                  <a:pt x="11" y="197"/>
                </a:cubicBezTo>
                <a:cubicBezTo>
                  <a:pt x="22" y="216"/>
                  <a:pt x="44" y="223"/>
                  <a:pt x="48" y="224"/>
                </a:cubicBezTo>
                <a:cubicBezTo>
                  <a:pt x="53" y="224"/>
                  <a:pt x="64" y="226"/>
                  <a:pt x="66" y="231"/>
                </a:cubicBezTo>
                <a:close/>
                <a:moveTo>
                  <a:pt x="198" y="210"/>
                </a:moveTo>
                <a:cubicBezTo>
                  <a:pt x="260" y="210"/>
                  <a:pt x="312" y="194"/>
                  <a:pt x="323" y="173"/>
                </a:cubicBezTo>
                <a:cubicBezTo>
                  <a:pt x="318" y="244"/>
                  <a:pt x="264" y="300"/>
                  <a:pt x="198" y="300"/>
                </a:cubicBezTo>
                <a:cubicBezTo>
                  <a:pt x="154" y="300"/>
                  <a:pt x="114" y="274"/>
                  <a:pt x="92" y="235"/>
                </a:cubicBezTo>
                <a:cubicBezTo>
                  <a:pt x="82" y="218"/>
                  <a:pt x="84" y="198"/>
                  <a:pt x="77" y="177"/>
                </a:cubicBezTo>
                <a:cubicBezTo>
                  <a:pt x="92" y="196"/>
                  <a:pt x="141" y="210"/>
                  <a:pt x="198" y="210"/>
                </a:cubicBezTo>
                <a:close/>
                <a:moveTo>
                  <a:pt x="182" y="108"/>
                </a:moveTo>
                <a:cubicBezTo>
                  <a:pt x="185" y="122"/>
                  <a:pt x="174" y="131"/>
                  <a:pt x="174" y="131"/>
                </a:cubicBezTo>
                <a:cubicBezTo>
                  <a:pt x="180" y="131"/>
                  <a:pt x="189" y="129"/>
                  <a:pt x="193" y="117"/>
                </a:cubicBezTo>
                <a:cubicBezTo>
                  <a:pt x="197" y="106"/>
                  <a:pt x="193" y="91"/>
                  <a:pt x="188" y="81"/>
                </a:cubicBezTo>
                <a:cubicBezTo>
                  <a:pt x="182" y="71"/>
                  <a:pt x="175" y="67"/>
                  <a:pt x="171" y="55"/>
                </a:cubicBezTo>
                <a:cubicBezTo>
                  <a:pt x="166" y="43"/>
                  <a:pt x="181" y="24"/>
                  <a:pt x="181" y="24"/>
                </a:cubicBezTo>
                <a:cubicBezTo>
                  <a:pt x="175" y="25"/>
                  <a:pt x="159" y="34"/>
                  <a:pt x="156" y="50"/>
                </a:cubicBezTo>
                <a:cubicBezTo>
                  <a:pt x="154" y="66"/>
                  <a:pt x="164" y="79"/>
                  <a:pt x="168" y="84"/>
                </a:cubicBezTo>
                <a:cubicBezTo>
                  <a:pt x="171" y="88"/>
                  <a:pt x="178" y="96"/>
                  <a:pt x="182" y="108"/>
                </a:cubicBezTo>
                <a:close/>
                <a:moveTo>
                  <a:pt x="213" y="85"/>
                </a:moveTo>
                <a:cubicBezTo>
                  <a:pt x="215" y="99"/>
                  <a:pt x="204" y="107"/>
                  <a:pt x="204" y="107"/>
                </a:cubicBezTo>
                <a:cubicBezTo>
                  <a:pt x="204" y="107"/>
                  <a:pt x="213" y="107"/>
                  <a:pt x="219" y="98"/>
                </a:cubicBezTo>
                <a:cubicBezTo>
                  <a:pt x="226" y="86"/>
                  <a:pt x="221" y="70"/>
                  <a:pt x="215" y="61"/>
                </a:cubicBezTo>
                <a:cubicBezTo>
                  <a:pt x="209" y="52"/>
                  <a:pt x="200" y="46"/>
                  <a:pt x="196" y="32"/>
                </a:cubicBezTo>
                <a:cubicBezTo>
                  <a:pt x="192" y="19"/>
                  <a:pt x="210" y="0"/>
                  <a:pt x="210" y="0"/>
                </a:cubicBezTo>
                <a:cubicBezTo>
                  <a:pt x="210" y="0"/>
                  <a:pt x="192" y="8"/>
                  <a:pt x="188" y="23"/>
                </a:cubicBezTo>
                <a:cubicBezTo>
                  <a:pt x="185" y="38"/>
                  <a:pt x="193" y="47"/>
                  <a:pt x="197" y="54"/>
                </a:cubicBezTo>
                <a:cubicBezTo>
                  <a:pt x="201" y="60"/>
                  <a:pt x="211" y="72"/>
                  <a:pt x="213" y="85"/>
                </a:cubicBezTo>
                <a:close/>
              </a:path>
            </a:pathLst>
          </a:custGeom>
          <a:gradFill flip="none" rotWithShape="1">
            <a:gsLst>
              <a:gs pos="21000">
                <a:schemeClr val="bg2"/>
              </a:gs>
              <a:gs pos="50000">
                <a:schemeClr val="bg2">
                  <a:lumMod val="60000"/>
                  <a:lumOff val="40000"/>
                </a:schemeClr>
              </a:gs>
              <a:gs pos="82000">
                <a:schemeClr val="bg2"/>
              </a:gs>
            </a:gsLst>
            <a:lin ang="0" scaled="1"/>
            <a:tileRect/>
          </a:gradFill>
          <a:ln>
            <a:noFill/>
          </a:ln>
        </p:spPr>
        <p:txBody>
          <a:bodyPr vert="horz" wrap="square" lIns="121920" tIns="60960" rIns="121920" bIns="60960" numCol="1" anchor="t" anchorCtr="0" compatLnSpc="1">
            <a:prstTxWarp prst="textNoShape">
              <a:avLst/>
            </a:prstTxWarp>
          </a:bodyPr>
          <a:lstStyle/>
          <a:p>
            <a:pPr algn="r"/>
            <a:endParaRPr lang="en-US" sz="2400">
              <a:solidFill>
                <a:prstClr val="white"/>
              </a:solidFill>
            </a:endParaRPr>
          </a:p>
        </p:txBody>
      </p:sp>
      <p:grpSp>
        <p:nvGrpSpPr>
          <p:cNvPr id="3" name="Group 2"/>
          <p:cNvGrpSpPr/>
          <p:nvPr/>
        </p:nvGrpSpPr>
        <p:grpSpPr>
          <a:xfrm>
            <a:off x="7721607" y="4887134"/>
            <a:ext cx="3251200" cy="1223876"/>
            <a:chOff x="5791200" y="3665348"/>
            <a:chExt cx="2438400" cy="917907"/>
          </a:xfrm>
        </p:grpSpPr>
        <p:sp>
          <p:nvSpPr>
            <p:cNvPr id="10" name="Rectangle 22"/>
            <p:cNvSpPr>
              <a:spLocks noChangeArrowheads="1"/>
            </p:cNvSpPr>
            <p:nvPr/>
          </p:nvSpPr>
          <p:spPr bwMode="auto">
            <a:xfrm>
              <a:off x="6107628" y="3867149"/>
              <a:ext cx="1855941"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lnSpc>
                  <a:spcPct val="85000"/>
                </a:lnSpc>
                <a:spcBef>
                  <a:spcPct val="0"/>
                </a:spcBef>
                <a:spcAft>
                  <a:spcPct val="0"/>
                </a:spcAft>
              </a:pPr>
              <a:r>
                <a:rPr lang="en-US" sz="3733" dirty="0">
                  <a:latin typeface="Lato Black" pitchFamily="34" charset="0"/>
                  <a:cs typeface="Arial" pitchFamily="34" charset="0"/>
                </a:rPr>
                <a:t>Coffee Break</a:t>
              </a:r>
              <a:endParaRPr lang="en-US" sz="1467" dirty="0">
                <a:latin typeface="Lato Black" pitchFamily="34" charset="0"/>
                <a:cs typeface="Arial" pitchFamily="34" charset="0"/>
              </a:endParaRPr>
            </a:p>
          </p:txBody>
        </p:sp>
        <p:sp>
          <p:nvSpPr>
            <p:cNvPr id="11" name="Rectangle 22"/>
            <p:cNvSpPr>
              <a:spLocks noChangeArrowheads="1"/>
            </p:cNvSpPr>
            <p:nvPr/>
          </p:nvSpPr>
          <p:spPr bwMode="auto">
            <a:xfrm>
              <a:off x="6378066" y="4257644"/>
              <a:ext cx="1315072" cy="153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1333" dirty="0">
                  <a:solidFill>
                    <a:prstClr val="white"/>
                  </a:solidFill>
                  <a:latin typeface="Lato" pitchFamily="34" charset="0"/>
                  <a:cs typeface="Arial" pitchFamily="34" charset="0"/>
                </a:rPr>
                <a:t>Come Back in 10 Minutes</a:t>
              </a: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7721598" y="4026001"/>
            <a:ext cx="3251200" cy="690846"/>
            <a:chOff x="5791200" y="3019501"/>
            <a:chExt cx="2438400" cy="518135"/>
          </a:xfrm>
        </p:grpSpPr>
        <p:sp>
          <p:nvSpPr>
            <p:cNvPr id="16" name="Rectangle 22"/>
            <p:cNvSpPr>
              <a:spLocks noChangeArrowheads="1"/>
            </p:cNvSpPr>
            <p:nvPr/>
          </p:nvSpPr>
          <p:spPr bwMode="auto">
            <a:xfrm>
              <a:off x="6316218" y="3092104"/>
              <a:ext cx="179284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3200" dirty="0">
                  <a:latin typeface="Lato Light" pitchFamily="34" charset="0"/>
                  <a:cs typeface="Arial" pitchFamily="34" charset="0"/>
                </a:rPr>
                <a:t>10:00 minutes</a:t>
              </a:r>
            </a:p>
          </p:txBody>
        </p:sp>
        <p:sp>
          <p:nvSpPr>
            <p:cNvPr id="7" name="Freeform 6"/>
            <p:cNvSpPr>
              <a:spLocks noEditPoints="1"/>
            </p:cNvSpPr>
            <p:nvPr/>
          </p:nvSpPr>
          <p:spPr bwMode="auto">
            <a:xfrm>
              <a:off x="5867400" y="3168828"/>
              <a:ext cx="233765" cy="233765"/>
            </a:xfrm>
            <a:custGeom>
              <a:avLst/>
              <a:gdLst>
                <a:gd name="T0" fmla="*/ 143 w 285"/>
                <a:gd name="T1" fmla="*/ 285 h 285"/>
                <a:gd name="T2" fmla="*/ 0 w 285"/>
                <a:gd name="T3" fmla="*/ 142 h 285"/>
                <a:gd name="T4" fmla="*/ 143 w 285"/>
                <a:gd name="T5" fmla="*/ 0 h 285"/>
                <a:gd name="T6" fmla="*/ 285 w 285"/>
                <a:gd name="T7" fmla="*/ 142 h 285"/>
                <a:gd name="T8" fmla="*/ 143 w 285"/>
                <a:gd name="T9" fmla="*/ 285 h 285"/>
                <a:gd name="T10" fmla="*/ 143 w 285"/>
                <a:gd name="T11" fmla="*/ 41 h 285"/>
                <a:gd name="T12" fmla="*/ 42 w 285"/>
                <a:gd name="T13" fmla="*/ 142 h 285"/>
                <a:gd name="T14" fmla="*/ 143 w 285"/>
                <a:gd name="T15" fmla="*/ 243 h 285"/>
                <a:gd name="T16" fmla="*/ 244 w 285"/>
                <a:gd name="T17" fmla="*/ 142 h 285"/>
                <a:gd name="T18" fmla="*/ 143 w 285"/>
                <a:gd name="T19" fmla="*/ 41 h 285"/>
                <a:gd name="T20" fmla="*/ 166 w 285"/>
                <a:gd name="T21" fmla="*/ 160 h 285"/>
                <a:gd name="T22" fmla="*/ 161 w 285"/>
                <a:gd name="T23" fmla="*/ 166 h 285"/>
                <a:gd name="T24" fmla="*/ 101 w 285"/>
                <a:gd name="T25" fmla="*/ 166 h 285"/>
                <a:gd name="T26" fmla="*/ 95 w 285"/>
                <a:gd name="T27" fmla="*/ 160 h 285"/>
                <a:gd name="T28" fmla="*/ 95 w 285"/>
                <a:gd name="T29" fmla="*/ 148 h 285"/>
                <a:gd name="T30" fmla="*/ 101 w 285"/>
                <a:gd name="T31" fmla="*/ 142 h 285"/>
                <a:gd name="T32" fmla="*/ 143 w 285"/>
                <a:gd name="T33" fmla="*/ 142 h 285"/>
                <a:gd name="T34" fmla="*/ 143 w 285"/>
                <a:gd name="T35" fmla="*/ 77 h 285"/>
                <a:gd name="T36" fmla="*/ 149 w 285"/>
                <a:gd name="T37" fmla="*/ 71 h 285"/>
                <a:gd name="T38" fmla="*/ 161 w 285"/>
                <a:gd name="T39" fmla="*/ 71 h 285"/>
                <a:gd name="T40" fmla="*/ 166 w 285"/>
                <a:gd name="T41" fmla="*/ 77 h 285"/>
                <a:gd name="T42" fmla="*/ 166 w 285"/>
                <a:gd name="T43" fmla="*/ 16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85">
                  <a:moveTo>
                    <a:pt x="143" y="285"/>
                  </a:moveTo>
                  <a:cubicBezTo>
                    <a:pt x="64" y="285"/>
                    <a:pt x="0" y="221"/>
                    <a:pt x="0" y="142"/>
                  </a:cubicBezTo>
                  <a:cubicBezTo>
                    <a:pt x="0" y="64"/>
                    <a:pt x="64" y="0"/>
                    <a:pt x="143" y="0"/>
                  </a:cubicBezTo>
                  <a:cubicBezTo>
                    <a:pt x="221" y="0"/>
                    <a:pt x="285" y="64"/>
                    <a:pt x="285" y="142"/>
                  </a:cubicBezTo>
                  <a:cubicBezTo>
                    <a:pt x="285" y="221"/>
                    <a:pt x="221" y="285"/>
                    <a:pt x="143" y="285"/>
                  </a:cubicBezTo>
                  <a:close/>
                  <a:moveTo>
                    <a:pt x="143" y="41"/>
                  </a:moveTo>
                  <a:cubicBezTo>
                    <a:pt x="87" y="41"/>
                    <a:pt x="42" y="87"/>
                    <a:pt x="42" y="142"/>
                  </a:cubicBezTo>
                  <a:cubicBezTo>
                    <a:pt x="42" y="198"/>
                    <a:pt x="87" y="243"/>
                    <a:pt x="143" y="243"/>
                  </a:cubicBezTo>
                  <a:cubicBezTo>
                    <a:pt x="198" y="243"/>
                    <a:pt x="244" y="198"/>
                    <a:pt x="244" y="142"/>
                  </a:cubicBezTo>
                  <a:cubicBezTo>
                    <a:pt x="244" y="87"/>
                    <a:pt x="198" y="41"/>
                    <a:pt x="143" y="41"/>
                  </a:cubicBezTo>
                  <a:close/>
                  <a:moveTo>
                    <a:pt x="166" y="160"/>
                  </a:moveTo>
                  <a:cubicBezTo>
                    <a:pt x="166" y="164"/>
                    <a:pt x="164" y="166"/>
                    <a:pt x="161" y="166"/>
                  </a:cubicBezTo>
                  <a:cubicBezTo>
                    <a:pt x="101" y="166"/>
                    <a:pt x="101" y="166"/>
                    <a:pt x="101" y="166"/>
                  </a:cubicBezTo>
                  <a:cubicBezTo>
                    <a:pt x="98" y="166"/>
                    <a:pt x="95" y="164"/>
                    <a:pt x="95" y="160"/>
                  </a:cubicBezTo>
                  <a:cubicBezTo>
                    <a:pt x="95" y="148"/>
                    <a:pt x="95" y="148"/>
                    <a:pt x="95" y="148"/>
                  </a:cubicBezTo>
                  <a:cubicBezTo>
                    <a:pt x="95" y="145"/>
                    <a:pt x="98" y="142"/>
                    <a:pt x="101" y="142"/>
                  </a:cubicBezTo>
                  <a:cubicBezTo>
                    <a:pt x="143" y="142"/>
                    <a:pt x="143" y="142"/>
                    <a:pt x="143" y="142"/>
                  </a:cubicBezTo>
                  <a:cubicBezTo>
                    <a:pt x="143" y="77"/>
                    <a:pt x="143" y="77"/>
                    <a:pt x="143" y="77"/>
                  </a:cubicBezTo>
                  <a:cubicBezTo>
                    <a:pt x="143" y="74"/>
                    <a:pt x="145" y="71"/>
                    <a:pt x="149" y="71"/>
                  </a:cubicBezTo>
                  <a:cubicBezTo>
                    <a:pt x="161" y="71"/>
                    <a:pt x="161" y="71"/>
                    <a:pt x="161" y="71"/>
                  </a:cubicBezTo>
                  <a:cubicBezTo>
                    <a:pt x="164" y="71"/>
                    <a:pt x="166" y="74"/>
                    <a:pt x="166" y="77"/>
                  </a:cubicBezTo>
                  <a:lnTo>
                    <a:pt x="166" y="160"/>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p:nvPr/>
          </p:nvSpPr>
          <p:spPr>
            <a:xfrm>
              <a:off x="5791200" y="3019501"/>
              <a:ext cx="2438400" cy="5181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3691472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 time scatter plot</a:t>
            </a:r>
          </a:p>
        </p:txBody>
      </p:sp>
      <p:sp>
        <p:nvSpPr>
          <p:cNvPr id="4" name="Text Placeholder 3">
            <a:extLst>
              <a:ext uri="{FF2B5EF4-FFF2-40B4-BE49-F238E27FC236}">
                <a16:creationId xmlns:a16="http://schemas.microsoft.com/office/drawing/2014/main" id="{58655085-BA93-6A46-8D11-45CAFCF90D8F}"/>
              </a:ext>
            </a:extLst>
          </p:cNvPr>
          <p:cNvSpPr>
            <a:spLocks noGrp="1"/>
          </p:cNvSpPr>
          <p:nvPr>
            <p:ph type="body" idx="1"/>
          </p:nvPr>
        </p:nvSpPr>
        <p:spPr/>
        <p:txBody>
          <a:bodyPr/>
          <a:lstStyle/>
          <a:p>
            <a:r>
              <a:rPr lang="en-US" dirty="0"/>
              <a:t>Metrics</a:t>
            </a:r>
          </a:p>
        </p:txBody>
      </p:sp>
    </p:spTree>
    <p:extLst>
      <p:ext uri="{BB962C8B-B14F-4D97-AF65-F5344CB8AC3E}">
        <p14:creationId xmlns:p14="http://schemas.microsoft.com/office/powerpoint/2010/main" val="2155385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Lead time data provides us insight into our service delivery capability. </a:t>
            </a:r>
          </a:p>
        </p:txBody>
      </p:sp>
    </p:spTree>
    <p:extLst>
      <p:ext uri="{BB962C8B-B14F-4D97-AF65-F5344CB8AC3E}">
        <p14:creationId xmlns:p14="http://schemas.microsoft.com/office/powerpoint/2010/main" val="3339960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82" y="1783103"/>
            <a:ext cx="7966358" cy="4223237"/>
          </a:xfrm>
          <a:prstGeom prst="rect">
            <a:avLst/>
          </a:prstGeom>
        </p:spPr>
      </p:pic>
      <p:sp>
        <p:nvSpPr>
          <p:cNvPr id="3" name="Title 2">
            <a:extLst>
              <a:ext uri="{FF2B5EF4-FFF2-40B4-BE49-F238E27FC236}">
                <a16:creationId xmlns:a16="http://schemas.microsoft.com/office/drawing/2014/main" id="{A84E05BB-8974-044B-B8BA-2C886D54EC2B}"/>
              </a:ext>
            </a:extLst>
          </p:cNvPr>
          <p:cNvSpPr>
            <a:spLocks noGrp="1"/>
          </p:cNvSpPr>
          <p:nvPr>
            <p:ph type="title"/>
          </p:nvPr>
        </p:nvSpPr>
        <p:spPr/>
        <p:txBody>
          <a:bodyPr>
            <a:normAutofit/>
          </a:bodyPr>
          <a:lstStyle/>
          <a:p>
            <a:r>
              <a:rPr lang="en-US" dirty="0"/>
              <a:t>How we measure Lead Time?</a:t>
            </a:r>
          </a:p>
        </p:txBody>
      </p:sp>
    </p:spTree>
    <p:extLst>
      <p:ext uri="{BB962C8B-B14F-4D97-AF65-F5344CB8AC3E}">
        <p14:creationId xmlns:p14="http://schemas.microsoft.com/office/powerpoint/2010/main" val="2444573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 demonstrates the variability of lead times for work items that are moving through our process. This diagram allows us to monitor changes in variability, look for outliers, and drill down into specific cards to investigate root causes.</a:t>
            </a:r>
          </a:p>
        </p:txBody>
      </p:sp>
    </p:spTree>
    <p:extLst>
      <p:ext uri="{BB962C8B-B14F-4D97-AF65-F5344CB8AC3E}">
        <p14:creationId xmlns:p14="http://schemas.microsoft.com/office/powerpoint/2010/main" val="3887410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177800"/>
            <a:ext cx="10972800" cy="1143000"/>
          </a:xfrm>
        </p:spPr>
        <p:txBody>
          <a:bodyPr/>
          <a:lstStyle/>
          <a:p>
            <a:r>
              <a:rPr lang="en-US" dirty="0"/>
              <a:t>Kanban system Lead time </a:t>
            </a:r>
            <a:r>
              <a:rPr lang="en-US" dirty="0" err="1"/>
              <a:t>scaterplot</a:t>
            </a:r>
            <a:endParaRPr lang="en-US" dirty="0"/>
          </a:p>
        </p:txBody>
      </p:sp>
      <p:pic>
        <p:nvPicPr>
          <p:cNvPr id="5" name="Picture 4"/>
          <p:cNvPicPr>
            <a:picLocks noChangeAspect="1"/>
          </p:cNvPicPr>
          <p:nvPr/>
        </p:nvPicPr>
        <p:blipFill>
          <a:blip r:embed="rId2"/>
          <a:stretch>
            <a:fillRect/>
          </a:stretch>
        </p:blipFill>
        <p:spPr>
          <a:xfrm>
            <a:off x="1625600" y="1701800"/>
            <a:ext cx="9144000" cy="4013200"/>
          </a:xfrm>
          <a:prstGeom prst="rect">
            <a:avLst/>
          </a:prstGeom>
        </p:spPr>
      </p:pic>
    </p:spTree>
    <p:extLst>
      <p:ext uri="{BB962C8B-B14F-4D97-AF65-F5344CB8AC3E}">
        <p14:creationId xmlns:p14="http://schemas.microsoft.com/office/powerpoint/2010/main" val="3196364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Equipment</a:t>
            </a:r>
          </a:p>
        </p:txBody>
      </p:sp>
      <p:sp>
        <p:nvSpPr>
          <p:cNvPr id="3" name="Content Placeholder 2"/>
          <p:cNvSpPr>
            <a:spLocks noGrp="1"/>
          </p:cNvSpPr>
          <p:nvPr>
            <p:ph idx="1"/>
          </p:nvPr>
        </p:nvSpPr>
        <p:spPr/>
        <p:txBody>
          <a:bodyPr/>
          <a:lstStyle/>
          <a:p>
            <a:pPr marL="0" indent="0">
              <a:buNone/>
            </a:pPr>
            <a:r>
              <a:rPr lang="en-US" dirty="0"/>
              <a:t>A white board, a flipchart and markers. Participants should carry their laptops with MS Excel installed. </a:t>
            </a:r>
          </a:p>
        </p:txBody>
      </p:sp>
    </p:spTree>
    <p:extLst>
      <p:ext uri="{BB962C8B-B14F-4D97-AF65-F5344CB8AC3E}">
        <p14:creationId xmlns:p14="http://schemas.microsoft.com/office/powerpoint/2010/main" val="2879859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01" y="482601"/>
            <a:ext cx="9532489" cy="1397284"/>
          </a:xfrm>
        </p:spPr>
        <p:txBody>
          <a:bodyPr>
            <a:noAutofit/>
          </a:bodyPr>
          <a:lstStyle/>
          <a:p>
            <a:r>
              <a:rPr lang="en-US" sz="2667" dirty="0"/>
              <a:t>Across the X-axis is a timeline of the underlying process. The Y-axis represents the Lead time from our data in days.</a:t>
            </a:r>
            <a:br>
              <a:rPr lang="en-US" sz="2667" dirty="0"/>
            </a:br>
            <a:r>
              <a:rPr lang="en-US" sz="2667" dirty="0"/>
              <a:t>Plotting a dot for every work item completed for the reporting period generates the scatterplot.</a:t>
            </a:r>
            <a:br>
              <a:rPr lang="en-US" sz="2667" dirty="0"/>
            </a:br>
            <a:r>
              <a:rPr lang="en-US" sz="2667" dirty="0"/>
              <a:t>We do that by finding the date at which the work item was completed and plot a dot on the chart according to its Lead Time.</a:t>
            </a:r>
            <a:br>
              <a:rPr lang="en-US" sz="2667" dirty="0"/>
            </a:br>
            <a:r>
              <a:rPr lang="en-US" sz="2667" dirty="0"/>
              <a:t>If there are several work items that finish on the same day with the same Lead Time then we simply plot several dots on top of one another.</a:t>
            </a:r>
            <a:br>
              <a:rPr lang="en-US" sz="2667" dirty="0"/>
            </a:br>
            <a:endParaRPr lang="en-US" sz="2667" dirty="0"/>
          </a:p>
        </p:txBody>
      </p:sp>
    </p:spTree>
    <p:extLst>
      <p:ext uri="{BB962C8B-B14F-4D97-AF65-F5344CB8AC3E}">
        <p14:creationId xmlns:p14="http://schemas.microsoft.com/office/powerpoint/2010/main" val="2910647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1701801"/>
            <a:ext cx="9532489" cy="1397284"/>
          </a:xfrm>
        </p:spPr>
        <p:txBody>
          <a:bodyPr>
            <a:normAutofit fontScale="90000"/>
          </a:bodyPr>
          <a:lstStyle/>
          <a:p>
            <a:r>
              <a:rPr lang="en-US" dirty="0"/>
              <a:t>What we are looking for are points on the scatter plot diagram that look like they are not part of the random process. Such points are called outliers. Outliers represent work items delivered slower or faster than usual. </a:t>
            </a:r>
          </a:p>
        </p:txBody>
      </p:sp>
    </p:spTree>
    <p:extLst>
      <p:ext uri="{BB962C8B-B14F-4D97-AF65-F5344CB8AC3E}">
        <p14:creationId xmlns:p14="http://schemas.microsoft.com/office/powerpoint/2010/main" val="3045205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 time histogram</a:t>
            </a:r>
          </a:p>
        </p:txBody>
      </p:sp>
      <p:sp>
        <p:nvSpPr>
          <p:cNvPr id="3" name="Text Placeholder 2"/>
          <p:cNvSpPr>
            <a:spLocks noGrp="1"/>
          </p:cNvSpPr>
          <p:nvPr>
            <p:ph type="body" idx="1"/>
          </p:nvPr>
        </p:nvSpPr>
        <p:spPr/>
        <p:txBody>
          <a:bodyPr/>
          <a:lstStyle/>
          <a:p>
            <a:r>
              <a:rPr lang="en-US" dirty="0"/>
              <a:t>Metrics</a:t>
            </a:r>
          </a:p>
        </p:txBody>
      </p:sp>
    </p:spTree>
    <p:extLst>
      <p:ext uri="{BB962C8B-B14F-4D97-AF65-F5344CB8AC3E}">
        <p14:creationId xmlns:p14="http://schemas.microsoft.com/office/powerpoint/2010/main" val="1563846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statistics, a histogram is a graphical representation of the distribution of data. It is an estimation of the probability distribution of a random variable. </a:t>
            </a:r>
            <a:br>
              <a:rPr lang="en-US" dirty="0"/>
            </a:br>
            <a:endParaRPr lang="en-US" dirty="0"/>
          </a:p>
        </p:txBody>
      </p:sp>
    </p:spTree>
    <p:extLst>
      <p:ext uri="{BB962C8B-B14F-4D97-AF65-F5344CB8AC3E}">
        <p14:creationId xmlns:p14="http://schemas.microsoft.com/office/powerpoint/2010/main" val="1039006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1" y="787400"/>
            <a:ext cx="9532489" cy="4876800"/>
          </a:xfrm>
        </p:spPr>
        <p:txBody>
          <a:bodyPr>
            <a:normAutofit fontScale="90000"/>
          </a:bodyPr>
          <a:lstStyle/>
          <a:p>
            <a:r>
              <a:rPr lang="en-US" dirty="0"/>
              <a:t>A histogram is a representation of tabulated frequencies, shown as adjacent rectangles, erected over discrete intervals (bins), with an area equal to the frequency of the observations in the interval. The height of a rectangle equals the frequency divided by the width of the interval. The total area of the histogram translates to total number of occurrences or like events.</a:t>
            </a:r>
          </a:p>
        </p:txBody>
      </p:sp>
    </p:spTree>
    <p:extLst>
      <p:ext uri="{BB962C8B-B14F-4D97-AF65-F5344CB8AC3E}">
        <p14:creationId xmlns:p14="http://schemas.microsoft.com/office/powerpoint/2010/main" val="1327851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87400"/>
            <a:ext cx="9753600" cy="4470400"/>
          </a:xfrm>
        </p:spPr>
        <p:txBody>
          <a:bodyPr>
            <a:normAutofit fontScale="90000"/>
          </a:bodyPr>
          <a:lstStyle/>
          <a:p>
            <a:r>
              <a:rPr lang="en-US" dirty="0"/>
              <a:t>A histogram may also be normalized displaying relative frequencies. It then shows the proportion of cases that fall into each of several categories, with the total area equaling</a:t>
            </a:r>
            <a:r>
              <a:rPr lang="bg-BG" dirty="0"/>
              <a:t> </a:t>
            </a:r>
            <a:r>
              <a:rPr lang="en-US" dirty="0"/>
              <a:t>1.</a:t>
            </a:r>
            <a:r>
              <a:rPr lang="bg-BG" dirty="0"/>
              <a:t> </a:t>
            </a:r>
            <a:r>
              <a:rPr lang="en-US" dirty="0"/>
              <a:t>Histograms are used to plot the density of data, and often for density estimation: estimating the probability density function of the underlying variable.</a:t>
            </a:r>
            <a:br>
              <a:rPr lang="en-US" dirty="0"/>
            </a:br>
            <a:br>
              <a:rPr lang="en-US" dirty="0"/>
            </a:br>
            <a:endParaRPr lang="en-US" dirty="0"/>
          </a:p>
        </p:txBody>
      </p:sp>
    </p:spTree>
    <p:extLst>
      <p:ext uri="{BB962C8B-B14F-4D97-AF65-F5344CB8AC3E}">
        <p14:creationId xmlns:p14="http://schemas.microsoft.com/office/powerpoint/2010/main" val="1966330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032001" y="1612715"/>
            <a:ext cx="8290787" cy="3562619"/>
          </a:xfrm>
          <a:prstGeom prst="rect">
            <a:avLst/>
          </a:prstGeom>
        </p:spPr>
      </p:pic>
      <p:sp>
        <p:nvSpPr>
          <p:cNvPr id="2" name="Title 1"/>
          <p:cNvSpPr>
            <a:spLocks noGrp="1"/>
          </p:cNvSpPr>
          <p:nvPr>
            <p:ph type="title"/>
          </p:nvPr>
        </p:nvSpPr>
        <p:spPr/>
        <p:txBody>
          <a:bodyPr/>
          <a:lstStyle/>
          <a:p>
            <a:r>
              <a:rPr lang="en-US" dirty="0"/>
              <a:t>Kanban system lead time histogram</a:t>
            </a:r>
          </a:p>
        </p:txBody>
      </p:sp>
      <p:sp>
        <p:nvSpPr>
          <p:cNvPr id="6" name="Title 1"/>
          <p:cNvSpPr txBox="1">
            <a:spLocks/>
          </p:cNvSpPr>
          <p:nvPr/>
        </p:nvSpPr>
        <p:spPr>
          <a:xfrm>
            <a:off x="4729605" y="5609376"/>
            <a:ext cx="2280795" cy="766025"/>
          </a:xfrm>
          <a:prstGeom prst="rect">
            <a:avLst/>
          </a:prstGeom>
        </p:spPr>
        <p:txBody>
          <a:bodyPr vert="horz" lIns="91440" tIns="45720" rIns="91440" bIns="45720" rtlCol="0" anchor="ctr">
            <a:normAutofit/>
          </a:bodyPr>
          <a:lstStyle>
            <a:defPPr>
              <a:defRPr lang="en-US"/>
            </a:defPPr>
            <a:lvl1pPr>
              <a:defRPr sz="1200">
                <a:solidFill>
                  <a:prstClr val="black"/>
                </a:solidFill>
              </a:defRPr>
            </a:lvl1pPr>
          </a:lstStyle>
          <a:p>
            <a:pPr defTabSz="1219170"/>
            <a:r>
              <a:rPr lang="en-US" sz="1600" dirty="0">
                <a:latin typeface="Calibri"/>
              </a:rPr>
              <a:t>SLA expectation of</a:t>
            </a:r>
            <a:br>
              <a:rPr lang="en-US" sz="1600" dirty="0">
                <a:latin typeface="Calibri"/>
              </a:rPr>
            </a:br>
            <a:r>
              <a:rPr lang="bg-BG" sz="1600" dirty="0">
                <a:latin typeface="Calibri"/>
              </a:rPr>
              <a:t>7</a:t>
            </a:r>
            <a:r>
              <a:rPr lang="en-US" sz="1600" dirty="0">
                <a:latin typeface="Calibri"/>
              </a:rPr>
              <a:t> days with 85% on-time</a:t>
            </a:r>
          </a:p>
        </p:txBody>
      </p:sp>
      <p:sp>
        <p:nvSpPr>
          <p:cNvPr id="7" name="Line 8"/>
          <p:cNvSpPr>
            <a:spLocks noChangeShapeType="1"/>
          </p:cNvSpPr>
          <p:nvPr/>
        </p:nvSpPr>
        <p:spPr bwMode="auto">
          <a:xfrm>
            <a:off x="4978400" y="1724634"/>
            <a:ext cx="0" cy="3688141"/>
          </a:xfrm>
          <a:prstGeom prst="line">
            <a:avLst/>
          </a:prstGeom>
          <a:noFill/>
          <a:ln w="28575">
            <a:solidFill>
              <a:schemeClr val="accent3"/>
            </a:solidFill>
            <a:prstDash val="dash"/>
            <a:round/>
            <a:headEnd/>
            <a:tailEnd/>
          </a:ln>
        </p:spPr>
        <p:txBody>
          <a:bodyPr/>
          <a:lstStyle/>
          <a:p>
            <a:pPr defTabSz="1219170"/>
            <a:endParaRPr lang="en-US">
              <a:solidFill>
                <a:prstClr val="black"/>
              </a:solidFill>
              <a:latin typeface="Calibri"/>
            </a:endParaRPr>
          </a:p>
        </p:txBody>
      </p:sp>
      <p:sp>
        <p:nvSpPr>
          <p:cNvPr id="8" name="Title 1"/>
          <p:cNvSpPr txBox="1">
            <a:spLocks/>
          </p:cNvSpPr>
          <p:nvPr/>
        </p:nvSpPr>
        <p:spPr bwMode="auto">
          <a:xfrm>
            <a:off x="3352800" y="5054601"/>
            <a:ext cx="1772875" cy="630567"/>
          </a:xfrm>
          <a:prstGeom prst="rect">
            <a:avLst/>
          </a:prstGeom>
        </p:spPr>
        <p:txBody>
          <a:bodyPr vert="horz" lIns="91440" tIns="45720" rIns="91440" bIns="45720" rtlCol="0" anchor="ctr">
            <a:normAutofit/>
          </a:bodyPr>
          <a:lstStyle>
            <a:defPPr>
              <a:defRPr lang="en-US"/>
            </a:defPPr>
            <a:lvl1pPr>
              <a:defRPr sz="1200">
                <a:solidFill>
                  <a:prstClr val="black"/>
                </a:solidFill>
              </a:defRPr>
            </a:lvl1pPr>
          </a:lstStyle>
          <a:p>
            <a:pPr defTabSz="1219170"/>
            <a:r>
              <a:rPr lang="en-US" sz="1600" dirty="0">
                <a:latin typeface="Calibri"/>
              </a:rPr>
              <a:t>Mean of </a:t>
            </a:r>
            <a:r>
              <a:rPr lang="bg-BG" sz="1600" dirty="0">
                <a:latin typeface="Calibri"/>
              </a:rPr>
              <a:t>5.5</a:t>
            </a:r>
            <a:r>
              <a:rPr lang="en-US" sz="1600" dirty="0">
                <a:latin typeface="Calibri"/>
              </a:rPr>
              <a:t> days</a:t>
            </a:r>
          </a:p>
        </p:txBody>
      </p:sp>
      <p:sp>
        <p:nvSpPr>
          <p:cNvPr id="9" name="Title 1"/>
          <p:cNvSpPr txBox="1">
            <a:spLocks/>
          </p:cNvSpPr>
          <p:nvPr/>
        </p:nvSpPr>
        <p:spPr>
          <a:xfrm>
            <a:off x="6810450" y="5054600"/>
            <a:ext cx="2362564" cy="801789"/>
          </a:xfrm>
          <a:prstGeom prst="rect">
            <a:avLst/>
          </a:prstGeom>
        </p:spPr>
        <p:txBody>
          <a:bodyPr vert="horz" lIns="91440" tIns="45720" rIns="91440" bIns="45720" rtlCol="0" anchor="ctr">
            <a:normAutofit/>
          </a:bodyPr>
          <a:lstStyle/>
          <a:p>
            <a:pPr defTabSz="1219170">
              <a:defRPr/>
            </a:pPr>
            <a:r>
              <a:rPr lang="en-US" sz="1600" dirty="0">
                <a:solidFill>
                  <a:prstClr val="black"/>
                </a:solidFill>
                <a:latin typeface="Calibri"/>
              </a:rPr>
              <a:t>SLA expectation of</a:t>
            </a:r>
            <a:br>
              <a:rPr lang="en-US" sz="1600" dirty="0">
                <a:solidFill>
                  <a:prstClr val="black"/>
                </a:solidFill>
                <a:latin typeface="Calibri"/>
              </a:rPr>
            </a:br>
            <a:r>
              <a:rPr lang="bg-BG" sz="1600" dirty="0">
                <a:solidFill>
                  <a:prstClr val="black"/>
                </a:solidFill>
                <a:latin typeface="Calibri"/>
              </a:rPr>
              <a:t>9 </a:t>
            </a:r>
            <a:r>
              <a:rPr lang="en-US" sz="1600" dirty="0">
                <a:solidFill>
                  <a:prstClr val="black"/>
                </a:solidFill>
                <a:latin typeface="Calibri"/>
              </a:rPr>
              <a:t> days with 98 % on-time</a:t>
            </a:r>
          </a:p>
        </p:txBody>
      </p:sp>
      <p:sp>
        <p:nvSpPr>
          <p:cNvPr id="10" name="Line 8"/>
          <p:cNvSpPr>
            <a:spLocks noChangeShapeType="1"/>
          </p:cNvSpPr>
          <p:nvPr/>
        </p:nvSpPr>
        <p:spPr bwMode="auto">
          <a:xfrm flipH="1">
            <a:off x="5770281" y="1724633"/>
            <a:ext cx="20919" cy="3823539"/>
          </a:xfrm>
          <a:prstGeom prst="line">
            <a:avLst/>
          </a:prstGeom>
          <a:noFill/>
          <a:ln w="28575">
            <a:solidFill>
              <a:srgbClr val="FF6600"/>
            </a:solidFill>
            <a:prstDash val="dash"/>
            <a:round/>
            <a:headEnd/>
            <a:tailEnd/>
          </a:ln>
        </p:spPr>
        <p:txBody>
          <a:bodyPr/>
          <a:lstStyle/>
          <a:p>
            <a:pPr defTabSz="1219170"/>
            <a:endParaRPr lang="en-US">
              <a:solidFill>
                <a:prstClr val="black"/>
              </a:solidFill>
              <a:latin typeface="Calibri"/>
            </a:endParaRPr>
          </a:p>
        </p:txBody>
      </p:sp>
      <p:sp>
        <p:nvSpPr>
          <p:cNvPr id="11" name="Line 8"/>
          <p:cNvSpPr>
            <a:spLocks noChangeShapeType="1"/>
          </p:cNvSpPr>
          <p:nvPr/>
        </p:nvSpPr>
        <p:spPr bwMode="auto">
          <a:xfrm>
            <a:off x="6705600" y="1701801"/>
            <a:ext cx="0" cy="3670132"/>
          </a:xfrm>
          <a:prstGeom prst="line">
            <a:avLst/>
          </a:prstGeom>
          <a:noFill/>
          <a:ln w="28575">
            <a:solidFill>
              <a:srgbClr val="FF0000"/>
            </a:solidFill>
            <a:prstDash val="dash"/>
            <a:round/>
            <a:headEnd/>
            <a:tailEnd/>
          </a:ln>
        </p:spPr>
        <p:txBody>
          <a:bodyPr/>
          <a:lstStyle/>
          <a:p>
            <a:pPr defTabSz="1219170"/>
            <a:endParaRPr lang="en-US">
              <a:solidFill>
                <a:prstClr val="black"/>
              </a:solidFill>
              <a:latin typeface="Calibri"/>
            </a:endParaRPr>
          </a:p>
        </p:txBody>
      </p:sp>
    </p:spTree>
    <p:extLst>
      <p:ext uri="{BB962C8B-B14F-4D97-AF65-F5344CB8AC3E}">
        <p14:creationId xmlns:p14="http://schemas.microsoft.com/office/powerpoint/2010/main" val="217191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Lead Time histogram we can predict when a single work item will be delivered.</a:t>
            </a:r>
          </a:p>
        </p:txBody>
      </p:sp>
    </p:spTree>
    <p:extLst>
      <p:ext uri="{BB962C8B-B14F-4D97-AF65-F5344CB8AC3E}">
        <p14:creationId xmlns:p14="http://schemas.microsoft.com/office/powerpoint/2010/main" val="2747002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 </a:t>
            </a:r>
            <a:r>
              <a:rPr lang="en-US"/>
              <a:t>need for prioritization </a:t>
            </a:r>
            <a:r>
              <a:rPr lang="mr-IN" dirty="0"/>
              <a:t>–</a:t>
            </a:r>
            <a:r>
              <a:rPr lang="en-US" dirty="0"/>
              <a:t> just pick the next work item you want to be delivered 7 days from now!</a:t>
            </a:r>
          </a:p>
        </p:txBody>
      </p:sp>
    </p:spTree>
    <p:extLst>
      <p:ext uri="{BB962C8B-B14F-4D97-AF65-F5344CB8AC3E}">
        <p14:creationId xmlns:p14="http://schemas.microsoft.com/office/powerpoint/2010/main" val="4060356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3206779" y="1186438"/>
            <a:ext cx="7172964" cy="2971397"/>
          </a:xfrm>
          <a:prstGeom prst="rect">
            <a:avLst/>
          </a:prstGeom>
        </p:spPr>
      </p:pic>
      <p:sp>
        <p:nvSpPr>
          <p:cNvPr id="27" name="Line 8"/>
          <p:cNvSpPr>
            <a:spLocks noChangeShapeType="1"/>
          </p:cNvSpPr>
          <p:nvPr/>
        </p:nvSpPr>
        <p:spPr bwMode="auto">
          <a:xfrm>
            <a:off x="6394805" y="1569663"/>
            <a:ext cx="5996" cy="2531887"/>
          </a:xfrm>
          <a:prstGeom prst="line">
            <a:avLst/>
          </a:prstGeom>
          <a:noFill/>
          <a:ln w="28575">
            <a:solidFill>
              <a:srgbClr val="FF6600"/>
            </a:solidFill>
            <a:prstDash val="dash"/>
            <a:round/>
            <a:headEnd/>
            <a:tailEnd/>
          </a:ln>
        </p:spPr>
        <p:txBody>
          <a:bodyPr/>
          <a:lstStyle/>
          <a:p>
            <a:pPr defTabSz="1219170"/>
            <a:endParaRPr lang="en-US">
              <a:solidFill>
                <a:prstClr val="black"/>
              </a:solidFill>
              <a:latin typeface="Calibri"/>
            </a:endParaRPr>
          </a:p>
        </p:txBody>
      </p:sp>
      <p:sp>
        <p:nvSpPr>
          <p:cNvPr id="28" name="Title 1"/>
          <p:cNvSpPr txBox="1">
            <a:spLocks/>
          </p:cNvSpPr>
          <p:nvPr/>
        </p:nvSpPr>
        <p:spPr>
          <a:xfrm>
            <a:off x="7721600" y="4324206"/>
            <a:ext cx="3970619" cy="682388"/>
          </a:xfrm>
          <a:prstGeom prst="rect">
            <a:avLst/>
          </a:prstGeom>
        </p:spPr>
        <p:txBody>
          <a:bodyPr vert="horz" lIns="91440" tIns="45720" rIns="91440" bIns="45720" rtlCol="0" anchor="ctr">
            <a:normAutofit/>
          </a:bodyPr>
          <a:lstStyle/>
          <a:p>
            <a:pPr defTabSz="1219170">
              <a:defRPr/>
            </a:pPr>
            <a:r>
              <a:rPr lang="en-US" sz="2000" dirty="0">
                <a:solidFill>
                  <a:prstClr val="black"/>
                </a:solidFill>
                <a:latin typeface="Calibri"/>
              </a:rPr>
              <a:t>SLE (customer expectation) = 7 days</a:t>
            </a:r>
          </a:p>
        </p:txBody>
      </p:sp>
      <p:sp>
        <p:nvSpPr>
          <p:cNvPr id="33" name="Rectangle 32"/>
          <p:cNvSpPr/>
          <p:nvPr/>
        </p:nvSpPr>
        <p:spPr>
          <a:xfrm>
            <a:off x="3496593" y="1512727"/>
            <a:ext cx="156775" cy="1656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39" name="Title 6"/>
          <p:cNvSpPr>
            <a:spLocks noGrp="1"/>
          </p:cNvSpPr>
          <p:nvPr>
            <p:ph type="title"/>
          </p:nvPr>
        </p:nvSpPr>
        <p:spPr>
          <a:xfrm>
            <a:off x="1775520" y="71414"/>
            <a:ext cx="8640960" cy="928695"/>
          </a:xfrm>
        </p:spPr>
        <p:txBody>
          <a:bodyPr>
            <a:normAutofit fontScale="90000"/>
          </a:bodyPr>
          <a:lstStyle/>
          <a:p>
            <a:r>
              <a:rPr lang="en-US" dirty="0"/>
              <a:t>Use Lead Time Distribution to Evaluate</a:t>
            </a:r>
            <a:br>
              <a:rPr lang="en-US" dirty="0"/>
            </a:br>
            <a:r>
              <a:rPr lang="en-US" dirty="0"/>
              <a:t>Service Delivery Effectiveness</a:t>
            </a:r>
          </a:p>
        </p:txBody>
      </p:sp>
      <p:sp>
        <p:nvSpPr>
          <p:cNvPr id="40" name="Freeform 136"/>
          <p:cNvSpPr>
            <a:spLocks noEditPoints="1"/>
          </p:cNvSpPr>
          <p:nvPr/>
        </p:nvSpPr>
        <p:spPr bwMode="auto">
          <a:xfrm rot="5400000">
            <a:off x="5687447" y="3329553"/>
            <a:ext cx="311893" cy="4168387"/>
          </a:xfrm>
          <a:custGeom>
            <a:avLst/>
            <a:gdLst/>
            <a:ahLst/>
            <a:cxnLst>
              <a:cxn ang="0">
                <a:pos x="165" y="478"/>
              </a:cxn>
              <a:cxn ang="0">
                <a:pos x="122" y="454"/>
              </a:cxn>
              <a:cxn ang="0">
                <a:pos x="93" y="357"/>
              </a:cxn>
              <a:cxn ang="0">
                <a:pos x="92" y="284"/>
              </a:cxn>
              <a:cxn ang="0">
                <a:pos x="92" y="170"/>
              </a:cxn>
              <a:cxn ang="0">
                <a:pos x="84" y="111"/>
              </a:cxn>
              <a:cxn ang="0">
                <a:pos x="67" y="36"/>
              </a:cxn>
              <a:cxn ang="0">
                <a:pos x="40" y="10"/>
              </a:cxn>
              <a:cxn ang="0">
                <a:pos x="10" y="5"/>
              </a:cxn>
              <a:cxn ang="0">
                <a:pos x="6" y="5"/>
              </a:cxn>
              <a:cxn ang="0">
                <a:pos x="28" y="14"/>
              </a:cxn>
              <a:cxn ang="0">
                <a:pos x="50" y="37"/>
              </a:cxn>
              <a:cxn ang="0">
                <a:pos x="64" y="68"/>
              </a:cxn>
              <a:cxn ang="0">
                <a:pos x="62" y="71"/>
              </a:cxn>
              <a:cxn ang="0">
                <a:pos x="65" y="96"/>
              </a:cxn>
              <a:cxn ang="0">
                <a:pos x="64" y="98"/>
              </a:cxn>
              <a:cxn ang="0">
                <a:pos x="61" y="108"/>
              </a:cxn>
              <a:cxn ang="0">
                <a:pos x="71" y="131"/>
              </a:cxn>
              <a:cxn ang="0">
                <a:pos x="67" y="145"/>
              </a:cxn>
              <a:cxn ang="0">
                <a:pos x="65" y="155"/>
              </a:cxn>
              <a:cxn ang="0">
                <a:pos x="63" y="173"/>
              </a:cxn>
              <a:cxn ang="0">
                <a:pos x="66" y="190"/>
              </a:cxn>
              <a:cxn ang="0">
                <a:pos x="64" y="204"/>
              </a:cxn>
              <a:cxn ang="0">
                <a:pos x="75" y="221"/>
              </a:cxn>
              <a:cxn ang="0">
                <a:pos x="65" y="226"/>
              </a:cxn>
              <a:cxn ang="0">
                <a:pos x="64" y="284"/>
              </a:cxn>
              <a:cxn ang="0">
                <a:pos x="64" y="305"/>
              </a:cxn>
              <a:cxn ang="0">
                <a:pos x="70" y="329"/>
              </a:cxn>
              <a:cxn ang="0">
                <a:pos x="67" y="384"/>
              </a:cxn>
              <a:cxn ang="0">
                <a:pos x="73" y="411"/>
              </a:cxn>
              <a:cxn ang="0">
                <a:pos x="74" y="421"/>
              </a:cxn>
              <a:cxn ang="0">
                <a:pos x="79" y="429"/>
              </a:cxn>
              <a:cxn ang="0">
                <a:pos x="81" y="450"/>
              </a:cxn>
              <a:cxn ang="0">
                <a:pos x="97" y="466"/>
              </a:cxn>
              <a:cxn ang="0">
                <a:pos x="124" y="492"/>
              </a:cxn>
              <a:cxn ang="0">
                <a:pos x="102" y="504"/>
              </a:cxn>
              <a:cxn ang="0">
                <a:pos x="99" y="507"/>
              </a:cxn>
              <a:cxn ang="0">
                <a:pos x="82" y="535"/>
              </a:cxn>
              <a:cxn ang="0">
                <a:pos x="71" y="577"/>
              </a:cxn>
              <a:cxn ang="0">
                <a:pos x="71" y="595"/>
              </a:cxn>
              <a:cxn ang="0">
                <a:pos x="66" y="616"/>
              </a:cxn>
              <a:cxn ang="0">
                <a:pos x="62" y="653"/>
              </a:cxn>
              <a:cxn ang="0">
                <a:pos x="65" y="696"/>
              </a:cxn>
              <a:cxn ang="0">
                <a:pos x="66" y="721"/>
              </a:cxn>
              <a:cxn ang="0">
                <a:pos x="66" y="798"/>
              </a:cxn>
              <a:cxn ang="0">
                <a:pos x="67" y="824"/>
              </a:cxn>
              <a:cxn ang="0">
                <a:pos x="76" y="895"/>
              </a:cxn>
              <a:cxn ang="0">
                <a:pos x="78" y="930"/>
              </a:cxn>
              <a:cxn ang="0">
                <a:pos x="14" y="1048"/>
              </a:cxn>
              <a:cxn ang="0">
                <a:pos x="89" y="847"/>
              </a:cxn>
              <a:cxn ang="0">
                <a:pos x="87" y="671"/>
              </a:cxn>
              <a:cxn ang="0">
                <a:pos x="110" y="527"/>
              </a:cxn>
              <a:cxn ang="0">
                <a:pos x="162" y="507"/>
              </a:cxn>
              <a:cxn ang="0">
                <a:pos x="166" y="478"/>
              </a:cxn>
            </a:cxnLst>
            <a:rect l="0" t="0" r="r" b="b"/>
            <a:pathLst>
              <a:path w="166" h="1048">
                <a:moveTo>
                  <a:pt x="166" y="478"/>
                </a:moveTo>
                <a:cubicBezTo>
                  <a:pt x="166" y="478"/>
                  <a:pt x="166" y="478"/>
                  <a:pt x="166" y="478"/>
                </a:cubicBezTo>
                <a:cubicBezTo>
                  <a:pt x="166" y="478"/>
                  <a:pt x="166" y="478"/>
                  <a:pt x="166" y="478"/>
                </a:cubicBezTo>
                <a:cubicBezTo>
                  <a:pt x="166" y="478"/>
                  <a:pt x="166" y="478"/>
                  <a:pt x="166" y="478"/>
                </a:cubicBezTo>
                <a:cubicBezTo>
                  <a:pt x="166" y="478"/>
                  <a:pt x="166" y="478"/>
                  <a:pt x="166" y="478"/>
                </a:cubicBezTo>
                <a:cubicBezTo>
                  <a:pt x="165" y="478"/>
                  <a:pt x="165" y="478"/>
                  <a:pt x="165" y="478"/>
                </a:cubicBezTo>
                <a:cubicBezTo>
                  <a:pt x="161" y="477"/>
                  <a:pt x="161" y="477"/>
                  <a:pt x="161" y="477"/>
                </a:cubicBezTo>
                <a:cubicBezTo>
                  <a:pt x="158" y="476"/>
                  <a:pt x="155" y="476"/>
                  <a:pt x="153" y="474"/>
                </a:cubicBezTo>
                <a:cubicBezTo>
                  <a:pt x="147" y="473"/>
                  <a:pt x="142" y="467"/>
                  <a:pt x="138" y="467"/>
                </a:cubicBezTo>
                <a:cubicBezTo>
                  <a:pt x="139" y="466"/>
                  <a:pt x="136" y="464"/>
                  <a:pt x="136" y="463"/>
                </a:cubicBezTo>
                <a:cubicBezTo>
                  <a:pt x="129" y="465"/>
                  <a:pt x="127" y="455"/>
                  <a:pt x="121" y="454"/>
                </a:cubicBezTo>
                <a:cubicBezTo>
                  <a:pt x="122" y="454"/>
                  <a:pt x="122" y="454"/>
                  <a:pt x="122" y="454"/>
                </a:cubicBezTo>
                <a:cubicBezTo>
                  <a:pt x="107" y="442"/>
                  <a:pt x="104" y="435"/>
                  <a:pt x="98" y="415"/>
                </a:cubicBezTo>
                <a:cubicBezTo>
                  <a:pt x="96" y="406"/>
                  <a:pt x="99" y="394"/>
                  <a:pt x="96" y="383"/>
                </a:cubicBezTo>
                <a:cubicBezTo>
                  <a:pt x="95" y="381"/>
                  <a:pt x="94" y="382"/>
                  <a:pt x="94" y="381"/>
                </a:cubicBezTo>
                <a:cubicBezTo>
                  <a:pt x="94" y="378"/>
                  <a:pt x="95" y="381"/>
                  <a:pt x="96" y="379"/>
                </a:cubicBezTo>
                <a:cubicBezTo>
                  <a:pt x="93" y="374"/>
                  <a:pt x="96" y="366"/>
                  <a:pt x="95" y="359"/>
                </a:cubicBezTo>
                <a:cubicBezTo>
                  <a:pt x="94" y="358"/>
                  <a:pt x="94" y="356"/>
                  <a:pt x="93" y="357"/>
                </a:cubicBezTo>
                <a:cubicBezTo>
                  <a:pt x="96" y="349"/>
                  <a:pt x="91" y="338"/>
                  <a:pt x="94" y="330"/>
                </a:cubicBezTo>
                <a:cubicBezTo>
                  <a:pt x="89" y="333"/>
                  <a:pt x="91" y="325"/>
                  <a:pt x="90" y="323"/>
                </a:cubicBezTo>
                <a:cubicBezTo>
                  <a:pt x="90" y="321"/>
                  <a:pt x="91" y="321"/>
                  <a:pt x="92" y="321"/>
                </a:cubicBezTo>
                <a:cubicBezTo>
                  <a:pt x="92" y="315"/>
                  <a:pt x="92" y="312"/>
                  <a:pt x="93" y="305"/>
                </a:cubicBezTo>
                <a:cubicBezTo>
                  <a:pt x="93" y="301"/>
                  <a:pt x="90" y="300"/>
                  <a:pt x="91" y="296"/>
                </a:cubicBezTo>
                <a:cubicBezTo>
                  <a:pt x="94" y="294"/>
                  <a:pt x="91" y="288"/>
                  <a:pt x="92" y="284"/>
                </a:cubicBezTo>
                <a:cubicBezTo>
                  <a:pt x="90" y="285"/>
                  <a:pt x="87" y="280"/>
                  <a:pt x="89" y="276"/>
                </a:cubicBezTo>
                <a:cubicBezTo>
                  <a:pt x="93" y="277"/>
                  <a:pt x="93" y="277"/>
                  <a:pt x="93" y="277"/>
                </a:cubicBezTo>
                <a:cubicBezTo>
                  <a:pt x="90" y="264"/>
                  <a:pt x="95" y="246"/>
                  <a:pt x="91" y="231"/>
                </a:cubicBezTo>
                <a:cubicBezTo>
                  <a:pt x="93" y="230"/>
                  <a:pt x="93" y="230"/>
                  <a:pt x="93" y="230"/>
                </a:cubicBezTo>
                <a:cubicBezTo>
                  <a:pt x="91" y="214"/>
                  <a:pt x="94" y="199"/>
                  <a:pt x="90" y="184"/>
                </a:cubicBezTo>
                <a:cubicBezTo>
                  <a:pt x="91" y="180"/>
                  <a:pt x="92" y="174"/>
                  <a:pt x="92" y="170"/>
                </a:cubicBezTo>
                <a:cubicBezTo>
                  <a:pt x="90" y="164"/>
                  <a:pt x="90" y="162"/>
                  <a:pt x="87" y="159"/>
                </a:cubicBezTo>
                <a:cubicBezTo>
                  <a:pt x="87" y="157"/>
                  <a:pt x="89" y="155"/>
                  <a:pt x="90" y="155"/>
                </a:cubicBezTo>
                <a:cubicBezTo>
                  <a:pt x="90" y="148"/>
                  <a:pt x="93" y="141"/>
                  <a:pt x="90" y="136"/>
                </a:cubicBezTo>
                <a:cubicBezTo>
                  <a:pt x="92" y="135"/>
                  <a:pt x="92" y="135"/>
                  <a:pt x="92" y="135"/>
                </a:cubicBezTo>
                <a:cubicBezTo>
                  <a:pt x="90" y="130"/>
                  <a:pt x="87" y="122"/>
                  <a:pt x="89" y="116"/>
                </a:cubicBezTo>
                <a:cubicBezTo>
                  <a:pt x="87" y="114"/>
                  <a:pt x="86" y="108"/>
                  <a:pt x="84" y="111"/>
                </a:cubicBezTo>
                <a:cubicBezTo>
                  <a:pt x="84" y="109"/>
                  <a:pt x="87" y="109"/>
                  <a:pt x="85" y="107"/>
                </a:cubicBezTo>
                <a:cubicBezTo>
                  <a:pt x="88" y="109"/>
                  <a:pt x="88" y="109"/>
                  <a:pt x="88" y="109"/>
                </a:cubicBezTo>
                <a:cubicBezTo>
                  <a:pt x="88" y="95"/>
                  <a:pt x="86" y="83"/>
                  <a:pt x="82" y="70"/>
                </a:cubicBezTo>
                <a:cubicBezTo>
                  <a:pt x="84" y="66"/>
                  <a:pt x="79" y="58"/>
                  <a:pt x="77" y="49"/>
                </a:cubicBezTo>
                <a:cubicBezTo>
                  <a:pt x="73" y="45"/>
                  <a:pt x="71" y="37"/>
                  <a:pt x="65" y="37"/>
                </a:cubicBezTo>
                <a:cubicBezTo>
                  <a:pt x="67" y="36"/>
                  <a:pt x="67" y="36"/>
                  <a:pt x="67" y="36"/>
                </a:cubicBezTo>
                <a:cubicBezTo>
                  <a:pt x="63" y="30"/>
                  <a:pt x="58" y="24"/>
                  <a:pt x="52" y="18"/>
                </a:cubicBezTo>
                <a:cubicBezTo>
                  <a:pt x="49" y="15"/>
                  <a:pt x="47" y="17"/>
                  <a:pt x="43" y="15"/>
                </a:cubicBezTo>
                <a:cubicBezTo>
                  <a:pt x="44" y="14"/>
                  <a:pt x="44" y="14"/>
                  <a:pt x="44" y="14"/>
                </a:cubicBezTo>
                <a:cubicBezTo>
                  <a:pt x="40" y="12"/>
                  <a:pt x="38" y="14"/>
                  <a:pt x="35" y="15"/>
                </a:cubicBezTo>
                <a:cubicBezTo>
                  <a:pt x="33" y="13"/>
                  <a:pt x="32" y="14"/>
                  <a:pt x="30" y="11"/>
                </a:cubicBezTo>
                <a:cubicBezTo>
                  <a:pt x="33" y="12"/>
                  <a:pt x="37" y="11"/>
                  <a:pt x="40" y="10"/>
                </a:cubicBezTo>
                <a:cubicBezTo>
                  <a:pt x="36" y="6"/>
                  <a:pt x="29" y="8"/>
                  <a:pt x="28" y="5"/>
                </a:cubicBezTo>
                <a:cubicBezTo>
                  <a:pt x="24" y="2"/>
                  <a:pt x="21" y="2"/>
                  <a:pt x="20" y="4"/>
                </a:cubicBezTo>
                <a:cubicBezTo>
                  <a:pt x="20" y="3"/>
                  <a:pt x="18" y="2"/>
                  <a:pt x="20" y="1"/>
                </a:cubicBezTo>
                <a:cubicBezTo>
                  <a:pt x="17" y="1"/>
                  <a:pt x="15" y="0"/>
                  <a:pt x="13" y="1"/>
                </a:cubicBezTo>
                <a:cubicBezTo>
                  <a:pt x="13" y="1"/>
                  <a:pt x="14" y="1"/>
                  <a:pt x="15" y="2"/>
                </a:cubicBezTo>
                <a:cubicBezTo>
                  <a:pt x="13" y="3"/>
                  <a:pt x="10" y="2"/>
                  <a:pt x="10" y="5"/>
                </a:cubicBezTo>
                <a:cubicBezTo>
                  <a:pt x="11" y="5"/>
                  <a:pt x="12" y="4"/>
                  <a:pt x="13" y="5"/>
                </a:cubicBezTo>
                <a:cubicBezTo>
                  <a:pt x="12" y="7"/>
                  <a:pt x="7" y="6"/>
                  <a:pt x="6" y="4"/>
                </a:cubicBezTo>
                <a:cubicBezTo>
                  <a:pt x="5" y="2"/>
                  <a:pt x="10" y="2"/>
                  <a:pt x="8" y="0"/>
                </a:cubicBezTo>
                <a:cubicBezTo>
                  <a:pt x="6" y="1"/>
                  <a:pt x="3" y="2"/>
                  <a:pt x="0" y="3"/>
                </a:cubicBezTo>
                <a:cubicBezTo>
                  <a:pt x="2" y="3"/>
                  <a:pt x="4" y="4"/>
                  <a:pt x="3" y="6"/>
                </a:cubicBezTo>
                <a:cubicBezTo>
                  <a:pt x="6" y="5"/>
                  <a:pt x="6" y="5"/>
                  <a:pt x="6" y="5"/>
                </a:cubicBezTo>
                <a:cubicBezTo>
                  <a:pt x="5" y="7"/>
                  <a:pt x="5" y="7"/>
                  <a:pt x="5" y="7"/>
                </a:cubicBezTo>
                <a:cubicBezTo>
                  <a:pt x="11" y="8"/>
                  <a:pt x="14" y="10"/>
                  <a:pt x="19" y="11"/>
                </a:cubicBezTo>
                <a:cubicBezTo>
                  <a:pt x="18" y="8"/>
                  <a:pt x="18" y="8"/>
                  <a:pt x="18" y="8"/>
                </a:cubicBezTo>
                <a:cubicBezTo>
                  <a:pt x="21" y="9"/>
                  <a:pt x="25" y="8"/>
                  <a:pt x="27" y="11"/>
                </a:cubicBezTo>
                <a:cubicBezTo>
                  <a:pt x="25" y="11"/>
                  <a:pt x="26" y="13"/>
                  <a:pt x="25" y="14"/>
                </a:cubicBezTo>
                <a:cubicBezTo>
                  <a:pt x="26" y="14"/>
                  <a:pt x="27" y="13"/>
                  <a:pt x="28" y="14"/>
                </a:cubicBezTo>
                <a:cubicBezTo>
                  <a:pt x="26" y="16"/>
                  <a:pt x="26" y="16"/>
                  <a:pt x="26" y="16"/>
                </a:cubicBezTo>
                <a:cubicBezTo>
                  <a:pt x="29" y="14"/>
                  <a:pt x="34" y="19"/>
                  <a:pt x="35" y="19"/>
                </a:cubicBezTo>
                <a:cubicBezTo>
                  <a:pt x="34" y="20"/>
                  <a:pt x="34" y="20"/>
                  <a:pt x="34" y="20"/>
                </a:cubicBezTo>
                <a:cubicBezTo>
                  <a:pt x="37" y="23"/>
                  <a:pt x="35" y="17"/>
                  <a:pt x="37" y="19"/>
                </a:cubicBezTo>
                <a:cubicBezTo>
                  <a:pt x="39" y="21"/>
                  <a:pt x="36" y="23"/>
                  <a:pt x="37" y="26"/>
                </a:cubicBezTo>
                <a:cubicBezTo>
                  <a:pt x="41" y="28"/>
                  <a:pt x="49" y="31"/>
                  <a:pt x="50" y="37"/>
                </a:cubicBezTo>
                <a:cubicBezTo>
                  <a:pt x="53" y="40"/>
                  <a:pt x="57" y="43"/>
                  <a:pt x="61" y="45"/>
                </a:cubicBezTo>
                <a:cubicBezTo>
                  <a:pt x="63" y="48"/>
                  <a:pt x="57" y="47"/>
                  <a:pt x="61" y="49"/>
                </a:cubicBezTo>
                <a:cubicBezTo>
                  <a:pt x="59" y="49"/>
                  <a:pt x="59" y="51"/>
                  <a:pt x="58" y="51"/>
                </a:cubicBezTo>
                <a:cubicBezTo>
                  <a:pt x="59" y="51"/>
                  <a:pt x="61" y="57"/>
                  <a:pt x="62" y="53"/>
                </a:cubicBezTo>
                <a:cubicBezTo>
                  <a:pt x="64" y="58"/>
                  <a:pt x="66" y="63"/>
                  <a:pt x="68" y="68"/>
                </a:cubicBezTo>
                <a:cubicBezTo>
                  <a:pt x="67" y="67"/>
                  <a:pt x="64" y="67"/>
                  <a:pt x="64" y="68"/>
                </a:cubicBezTo>
                <a:cubicBezTo>
                  <a:pt x="67" y="70"/>
                  <a:pt x="69" y="75"/>
                  <a:pt x="69" y="80"/>
                </a:cubicBezTo>
                <a:cubicBezTo>
                  <a:pt x="71" y="79"/>
                  <a:pt x="71" y="78"/>
                  <a:pt x="73" y="78"/>
                </a:cubicBezTo>
                <a:cubicBezTo>
                  <a:pt x="74" y="79"/>
                  <a:pt x="75" y="80"/>
                  <a:pt x="75" y="81"/>
                </a:cubicBezTo>
                <a:cubicBezTo>
                  <a:pt x="73" y="82"/>
                  <a:pt x="69" y="82"/>
                  <a:pt x="69" y="87"/>
                </a:cubicBezTo>
                <a:cubicBezTo>
                  <a:pt x="65" y="86"/>
                  <a:pt x="69" y="79"/>
                  <a:pt x="65" y="82"/>
                </a:cubicBezTo>
                <a:cubicBezTo>
                  <a:pt x="62" y="80"/>
                  <a:pt x="61" y="73"/>
                  <a:pt x="62" y="71"/>
                </a:cubicBezTo>
                <a:cubicBezTo>
                  <a:pt x="58" y="68"/>
                  <a:pt x="62" y="74"/>
                  <a:pt x="59" y="74"/>
                </a:cubicBezTo>
                <a:cubicBezTo>
                  <a:pt x="60" y="77"/>
                  <a:pt x="62" y="78"/>
                  <a:pt x="63" y="83"/>
                </a:cubicBezTo>
                <a:cubicBezTo>
                  <a:pt x="65" y="83"/>
                  <a:pt x="65" y="81"/>
                  <a:pt x="66" y="83"/>
                </a:cubicBezTo>
                <a:cubicBezTo>
                  <a:pt x="70" y="88"/>
                  <a:pt x="64" y="90"/>
                  <a:pt x="64" y="91"/>
                </a:cubicBezTo>
                <a:cubicBezTo>
                  <a:pt x="63" y="89"/>
                  <a:pt x="63" y="89"/>
                  <a:pt x="63" y="89"/>
                </a:cubicBezTo>
                <a:cubicBezTo>
                  <a:pt x="62" y="92"/>
                  <a:pt x="65" y="93"/>
                  <a:pt x="65" y="96"/>
                </a:cubicBezTo>
                <a:cubicBezTo>
                  <a:pt x="61" y="98"/>
                  <a:pt x="64" y="91"/>
                  <a:pt x="61" y="90"/>
                </a:cubicBezTo>
                <a:cubicBezTo>
                  <a:pt x="58" y="93"/>
                  <a:pt x="58" y="93"/>
                  <a:pt x="58" y="93"/>
                </a:cubicBezTo>
                <a:cubicBezTo>
                  <a:pt x="58" y="98"/>
                  <a:pt x="62" y="94"/>
                  <a:pt x="61" y="99"/>
                </a:cubicBezTo>
                <a:cubicBezTo>
                  <a:pt x="60" y="99"/>
                  <a:pt x="60" y="99"/>
                  <a:pt x="60" y="99"/>
                </a:cubicBezTo>
                <a:cubicBezTo>
                  <a:pt x="61" y="102"/>
                  <a:pt x="61" y="102"/>
                  <a:pt x="61" y="102"/>
                </a:cubicBezTo>
                <a:cubicBezTo>
                  <a:pt x="62" y="102"/>
                  <a:pt x="65" y="101"/>
                  <a:pt x="64" y="98"/>
                </a:cubicBezTo>
                <a:cubicBezTo>
                  <a:pt x="69" y="100"/>
                  <a:pt x="65" y="101"/>
                  <a:pt x="66" y="105"/>
                </a:cubicBezTo>
                <a:cubicBezTo>
                  <a:pt x="69" y="107"/>
                  <a:pt x="66" y="103"/>
                  <a:pt x="68" y="103"/>
                </a:cubicBezTo>
                <a:cubicBezTo>
                  <a:pt x="71" y="103"/>
                  <a:pt x="71" y="106"/>
                  <a:pt x="71" y="108"/>
                </a:cubicBezTo>
                <a:cubicBezTo>
                  <a:pt x="72" y="112"/>
                  <a:pt x="69" y="110"/>
                  <a:pt x="67" y="112"/>
                </a:cubicBezTo>
                <a:cubicBezTo>
                  <a:pt x="67" y="111"/>
                  <a:pt x="66" y="108"/>
                  <a:pt x="68" y="108"/>
                </a:cubicBezTo>
                <a:cubicBezTo>
                  <a:pt x="65" y="104"/>
                  <a:pt x="63" y="111"/>
                  <a:pt x="61" y="108"/>
                </a:cubicBezTo>
                <a:cubicBezTo>
                  <a:pt x="60" y="111"/>
                  <a:pt x="63" y="111"/>
                  <a:pt x="63" y="113"/>
                </a:cubicBezTo>
                <a:cubicBezTo>
                  <a:pt x="64" y="112"/>
                  <a:pt x="66" y="113"/>
                  <a:pt x="67" y="112"/>
                </a:cubicBezTo>
                <a:cubicBezTo>
                  <a:pt x="74" y="118"/>
                  <a:pt x="62" y="117"/>
                  <a:pt x="63" y="123"/>
                </a:cubicBezTo>
                <a:cubicBezTo>
                  <a:pt x="68" y="121"/>
                  <a:pt x="70" y="131"/>
                  <a:pt x="74" y="126"/>
                </a:cubicBezTo>
                <a:cubicBezTo>
                  <a:pt x="75" y="128"/>
                  <a:pt x="76" y="129"/>
                  <a:pt x="76" y="131"/>
                </a:cubicBezTo>
                <a:cubicBezTo>
                  <a:pt x="73" y="129"/>
                  <a:pt x="73" y="134"/>
                  <a:pt x="71" y="131"/>
                </a:cubicBezTo>
                <a:cubicBezTo>
                  <a:pt x="71" y="133"/>
                  <a:pt x="71" y="133"/>
                  <a:pt x="71" y="133"/>
                </a:cubicBezTo>
                <a:cubicBezTo>
                  <a:pt x="67" y="130"/>
                  <a:pt x="67" y="130"/>
                  <a:pt x="67" y="130"/>
                </a:cubicBezTo>
                <a:cubicBezTo>
                  <a:pt x="65" y="132"/>
                  <a:pt x="63" y="136"/>
                  <a:pt x="62" y="138"/>
                </a:cubicBezTo>
                <a:cubicBezTo>
                  <a:pt x="63" y="141"/>
                  <a:pt x="65" y="137"/>
                  <a:pt x="65" y="140"/>
                </a:cubicBezTo>
                <a:cubicBezTo>
                  <a:pt x="64" y="139"/>
                  <a:pt x="63" y="141"/>
                  <a:pt x="63" y="143"/>
                </a:cubicBezTo>
                <a:cubicBezTo>
                  <a:pt x="64" y="140"/>
                  <a:pt x="67" y="143"/>
                  <a:pt x="67" y="145"/>
                </a:cubicBezTo>
                <a:cubicBezTo>
                  <a:pt x="68" y="148"/>
                  <a:pt x="65" y="151"/>
                  <a:pt x="64" y="151"/>
                </a:cubicBezTo>
                <a:cubicBezTo>
                  <a:pt x="62" y="147"/>
                  <a:pt x="62" y="147"/>
                  <a:pt x="62" y="147"/>
                </a:cubicBezTo>
                <a:cubicBezTo>
                  <a:pt x="64" y="150"/>
                  <a:pt x="61" y="148"/>
                  <a:pt x="61" y="151"/>
                </a:cubicBezTo>
                <a:cubicBezTo>
                  <a:pt x="63" y="152"/>
                  <a:pt x="66" y="153"/>
                  <a:pt x="68" y="154"/>
                </a:cubicBezTo>
                <a:cubicBezTo>
                  <a:pt x="68" y="156"/>
                  <a:pt x="66" y="158"/>
                  <a:pt x="67" y="158"/>
                </a:cubicBezTo>
                <a:cubicBezTo>
                  <a:pt x="65" y="155"/>
                  <a:pt x="65" y="155"/>
                  <a:pt x="65" y="155"/>
                </a:cubicBezTo>
                <a:cubicBezTo>
                  <a:pt x="65" y="159"/>
                  <a:pt x="60" y="156"/>
                  <a:pt x="61" y="160"/>
                </a:cubicBezTo>
                <a:cubicBezTo>
                  <a:pt x="64" y="162"/>
                  <a:pt x="64" y="162"/>
                  <a:pt x="64" y="162"/>
                </a:cubicBezTo>
                <a:cubicBezTo>
                  <a:pt x="63" y="162"/>
                  <a:pt x="62" y="163"/>
                  <a:pt x="61" y="162"/>
                </a:cubicBezTo>
                <a:cubicBezTo>
                  <a:pt x="63" y="163"/>
                  <a:pt x="63" y="165"/>
                  <a:pt x="63" y="166"/>
                </a:cubicBezTo>
                <a:cubicBezTo>
                  <a:pt x="62" y="167"/>
                  <a:pt x="62" y="167"/>
                  <a:pt x="62" y="167"/>
                </a:cubicBezTo>
                <a:cubicBezTo>
                  <a:pt x="63" y="169"/>
                  <a:pt x="66" y="171"/>
                  <a:pt x="63" y="173"/>
                </a:cubicBezTo>
                <a:cubicBezTo>
                  <a:pt x="67" y="171"/>
                  <a:pt x="63" y="171"/>
                  <a:pt x="65" y="168"/>
                </a:cubicBezTo>
                <a:cubicBezTo>
                  <a:pt x="67" y="166"/>
                  <a:pt x="67" y="171"/>
                  <a:pt x="68" y="172"/>
                </a:cubicBezTo>
                <a:cubicBezTo>
                  <a:pt x="64" y="171"/>
                  <a:pt x="67" y="176"/>
                  <a:pt x="67" y="179"/>
                </a:cubicBezTo>
                <a:cubicBezTo>
                  <a:pt x="66" y="180"/>
                  <a:pt x="65" y="181"/>
                  <a:pt x="64" y="182"/>
                </a:cubicBezTo>
                <a:cubicBezTo>
                  <a:pt x="67" y="183"/>
                  <a:pt x="67" y="183"/>
                  <a:pt x="67" y="183"/>
                </a:cubicBezTo>
                <a:cubicBezTo>
                  <a:pt x="62" y="184"/>
                  <a:pt x="68" y="188"/>
                  <a:pt x="66" y="190"/>
                </a:cubicBezTo>
                <a:cubicBezTo>
                  <a:pt x="65" y="189"/>
                  <a:pt x="63" y="189"/>
                  <a:pt x="62" y="191"/>
                </a:cubicBezTo>
                <a:cubicBezTo>
                  <a:pt x="66" y="188"/>
                  <a:pt x="67" y="195"/>
                  <a:pt x="69" y="194"/>
                </a:cubicBezTo>
                <a:cubicBezTo>
                  <a:pt x="68" y="199"/>
                  <a:pt x="64" y="193"/>
                  <a:pt x="62" y="194"/>
                </a:cubicBezTo>
                <a:cubicBezTo>
                  <a:pt x="65" y="197"/>
                  <a:pt x="60" y="199"/>
                  <a:pt x="63" y="201"/>
                </a:cubicBezTo>
                <a:cubicBezTo>
                  <a:pt x="65" y="198"/>
                  <a:pt x="66" y="202"/>
                  <a:pt x="67" y="202"/>
                </a:cubicBezTo>
                <a:cubicBezTo>
                  <a:pt x="67" y="206"/>
                  <a:pt x="66" y="202"/>
                  <a:pt x="64" y="204"/>
                </a:cubicBezTo>
                <a:cubicBezTo>
                  <a:pt x="65" y="206"/>
                  <a:pt x="68" y="209"/>
                  <a:pt x="69" y="206"/>
                </a:cubicBezTo>
                <a:cubicBezTo>
                  <a:pt x="68" y="208"/>
                  <a:pt x="71" y="211"/>
                  <a:pt x="69" y="214"/>
                </a:cubicBezTo>
                <a:cubicBezTo>
                  <a:pt x="67" y="215"/>
                  <a:pt x="68" y="209"/>
                  <a:pt x="66" y="210"/>
                </a:cubicBezTo>
                <a:cubicBezTo>
                  <a:pt x="66" y="216"/>
                  <a:pt x="72" y="213"/>
                  <a:pt x="73" y="219"/>
                </a:cubicBezTo>
                <a:cubicBezTo>
                  <a:pt x="74" y="217"/>
                  <a:pt x="78" y="219"/>
                  <a:pt x="79" y="221"/>
                </a:cubicBezTo>
                <a:cubicBezTo>
                  <a:pt x="78" y="228"/>
                  <a:pt x="78" y="219"/>
                  <a:pt x="75" y="221"/>
                </a:cubicBezTo>
                <a:cubicBezTo>
                  <a:pt x="75" y="223"/>
                  <a:pt x="75" y="223"/>
                  <a:pt x="75" y="223"/>
                </a:cubicBezTo>
                <a:cubicBezTo>
                  <a:pt x="71" y="227"/>
                  <a:pt x="69" y="216"/>
                  <a:pt x="66" y="219"/>
                </a:cubicBezTo>
                <a:cubicBezTo>
                  <a:pt x="67" y="222"/>
                  <a:pt x="67" y="222"/>
                  <a:pt x="67" y="222"/>
                </a:cubicBezTo>
                <a:cubicBezTo>
                  <a:pt x="66" y="221"/>
                  <a:pt x="64" y="220"/>
                  <a:pt x="63" y="222"/>
                </a:cubicBezTo>
                <a:cubicBezTo>
                  <a:pt x="65" y="222"/>
                  <a:pt x="63" y="228"/>
                  <a:pt x="64" y="228"/>
                </a:cubicBezTo>
                <a:cubicBezTo>
                  <a:pt x="66" y="229"/>
                  <a:pt x="63" y="226"/>
                  <a:pt x="65" y="226"/>
                </a:cubicBezTo>
                <a:cubicBezTo>
                  <a:pt x="66" y="229"/>
                  <a:pt x="69" y="231"/>
                  <a:pt x="68" y="235"/>
                </a:cubicBezTo>
                <a:cubicBezTo>
                  <a:pt x="66" y="232"/>
                  <a:pt x="65" y="236"/>
                  <a:pt x="63" y="235"/>
                </a:cubicBezTo>
                <a:cubicBezTo>
                  <a:pt x="62" y="237"/>
                  <a:pt x="66" y="235"/>
                  <a:pt x="65" y="238"/>
                </a:cubicBezTo>
                <a:cubicBezTo>
                  <a:pt x="63" y="238"/>
                  <a:pt x="63" y="238"/>
                  <a:pt x="63" y="238"/>
                </a:cubicBezTo>
                <a:cubicBezTo>
                  <a:pt x="63" y="249"/>
                  <a:pt x="63" y="263"/>
                  <a:pt x="68" y="273"/>
                </a:cubicBezTo>
                <a:cubicBezTo>
                  <a:pt x="66" y="274"/>
                  <a:pt x="65" y="278"/>
                  <a:pt x="64" y="284"/>
                </a:cubicBezTo>
                <a:cubicBezTo>
                  <a:pt x="65" y="281"/>
                  <a:pt x="66" y="283"/>
                  <a:pt x="66" y="285"/>
                </a:cubicBezTo>
                <a:cubicBezTo>
                  <a:pt x="64" y="287"/>
                  <a:pt x="64" y="287"/>
                  <a:pt x="64" y="287"/>
                </a:cubicBezTo>
                <a:cubicBezTo>
                  <a:pt x="62" y="291"/>
                  <a:pt x="65" y="295"/>
                  <a:pt x="66" y="298"/>
                </a:cubicBezTo>
                <a:cubicBezTo>
                  <a:pt x="65" y="299"/>
                  <a:pt x="65" y="299"/>
                  <a:pt x="64" y="299"/>
                </a:cubicBezTo>
                <a:cubicBezTo>
                  <a:pt x="62" y="302"/>
                  <a:pt x="65" y="302"/>
                  <a:pt x="66" y="303"/>
                </a:cubicBezTo>
                <a:cubicBezTo>
                  <a:pt x="64" y="305"/>
                  <a:pt x="64" y="305"/>
                  <a:pt x="64" y="305"/>
                </a:cubicBezTo>
                <a:cubicBezTo>
                  <a:pt x="66" y="305"/>
                  <a:pt x="66" y="305"/>
                  <a:pt x="66" y="305"/>
                </a:cubicBezTo>
                <a:cubicBezTo>
                  <a:pt x="67" y="308"/>
                  <a:pt x="67" y="312"/>
                  <a:pt x="64" y="312"/>
                </a:cubicBezTo>
                <a:cubicBezTo>
                  <a:pt x="64" y="313"/>
                  <a:pt x="65" y="314"/>
                  <a:pt x="66" y="313"/>
                </a:cubicBezTo>
                <a:cubicBezTo>
                  <a:pt x="64" y="315"/>
                  <a:pt x="64" y="323"/>
                  <a:pt x="65" y="329"/>
                </a:cubicBezTo>
                <a:cubicBezTo>
                  <a:pt x="66" y="326"/>
                  <a:pt x="67" y="326"/>
                  <a:pt x="68" y="326"/>
                </a:cubicBezTo>
                <a:cubicBezTo>
                  <a:pt x="72" y="327"/>
                  <a:pt x="68" y="327"/>
                  <a:pt x="70" y="329"/>
                </a:cubicBezTo>
                <a:cubicBezTo>
                  <a:pt x="69" y="329"/>
                  <a:pt x="67" y="332"/>
                  <a:pt x="66" y="329"/>
                </a:cubicBezTo>
                <a:cubicBezTo>
                  <a:pt x="62" y="336"/>
                  <a:pt x="66" y="346"/>
                  <a:pt x="65" y="355"/>
                </a:cubicBezTo>
                <a:cubicBezTo>
                  <a:pt x="66" y="357"/>
                  <a:pt x="66" y="356"/>
                  <a:pt x="67" y="357"/>
                </a:cubicBezTo>
                <a:cubicBezTo>
                  <a:pt x="64" y="363"/>
                  <a:pt x="68" y="369"/>
                  <a:pt x="67" y="376"/>
                </a:cubicBezTo>
                <a:cubicBezTo>
                  <a:pt x="68" y="374"/>
                  <a:pt x="72" y="376"/>
                  <a:pt x="72" y="379"/>
                </a:cubicBezTo>
                <a:cubicBezTo>
                  <a:pt x="75" y="383"/>
                  <a:pt x="69" y="381"/>
                  <a:pt x="67" y="384"/>
                </a:cubicBezTo>
                <a:cubicBezTo>
                  <a:pt x="69" y="386"/>
                  <a:pt x="69" y="389"/>
                  <a:pt x="69" y="390"/>
                </a:cubicBezTo>
                <a:cubicBezTo>
                  <a:pt x="69" y="390"/>
                  <a:pt x="69" y="390"/>
                  <a:pt x="69" y="390"/>
                </a:cubicBezTo>
                <a:cubicBezTo>
                  <a:pt x="70" y="392"/>
                  <a:pt x="71" y="395"/>
                  <a:pt x="70" y="398"/>
                </a:cubicBezTo>
                <a:cubicBezTo>
                  <a:pt x="70" y="397"/>
                  <a:pt x="70" y="397"/>
                  <a:pt x="70" y="397"/>
                </a:cubicBezTo>
                <a:cubicBezTo>
                  <a:pt x="70" y="399"/>
                  <a:pt x="69" y="402"/>
                  <a:pt x="69" y="404"/>
                </a:cubicBezTo>
                <a:cubicBezTo>
                  <a:pt x="72" y="404"/>
                  <a:pt x="71" y="410"/>
                  <a:pt x="73" y="411"/>
                </a:cubicBezTo>
                <a:cubicBezTo>
                  <a:pt x="73" y="411"/>
                  <a:pt x="73" y="411"/>
                  <a:pt x="72" y="411"/>
                </a:cubicBezTo>
                <a:cubicBezTo>
                  <a:pt x="75" y="411"/>
                  <a:pt x="75" y="411"/>
                  <a:pt x="75" y="411"/>
                </a:cubicBezTo>
                <a:cubicBezTo>
                  <a:pt x="74" y="415"/>
                  <a:pt x="74" y="415"/>
                  <a:pt x="74" y="415"/>
                </a:cubicBezTo>
                <a:cubicBezTo>
                  <a:pt x="73" y="415"/>
                  <a:pt x="72" y="415"/>
                  <a:pt x="71" y="413"/>
                </a:cubicBezTo>
                <a:cubicBezTo>
                  <a:pt x="70" y="418"/>
                  <a:pt x="73" y="415"/>
                  <a:pt x="75" y="417"/>
                </a:cubicBezTo>
                <a:cubicBezTo>
                  <a:pt x="77" y="420"/>
                  <a:pt x="75" y="420"/>
                  <a:pt x="74" y="421"/>
                </a:cubicBezTo>
                <a:cubicBezTo>
                  <a:pt x="73" y="420"/>
                  <a:pt x="74" y="419"/>
                  <a:pt x="74" y="418"/>
                </a:cubicBezTo>
                <a:cubicBezTo>
                  <a:pt x="72" y="417"/>
                  <a:pt x="74" y="420"/>
                  <a:pt x="72" y="421"/>
                </a:cubicBezTo>
                <a:cubicBezTo>
                  <a:pt x="72" y="421"/>
                  <a:pt x="75" y="421"/>
                  <a:pt x="75" y="424"/>
                </a:cubicBezTo>
                <a:cubicBezTo>
                  <a:pt x="75" y="426"/>
                  <a:pt x="77" y="430"/>
                  <a:pt x="75" y="430"/>
                </a:cubicBezTo>
                <a:cubicBezTo>
                  <a:pt x="76" y="431"/>
                  <a:pt x="76" y="433"/>
                  <a:pt x="78" y="434"/>
                </a:cubicBezTo>
                <a:cubicBezTo>
                  <a:pt x="78" y="433"/>
                  <a:pt x="78" y="430"/>
                  <a:pt x="79" y="429"/>
                </a:cubicBezTo>
                <a:cubicBezTo>
                  <a:pt x="80" y="430"/>
                  <a:pt x="81" y="433"/>
                  <a:pt x="80" y="434"/>
                </a:cubicBezTo>
                <a:cubicBezTo>
                  <a:pt x="79" y="433"/>
                  <a:pt x="79" y="433"/>
                  <a:pt x="79" y="433"/>
                </a:cubicBezTo>
                <a:cubicBezTo>
                  <a:pt x="80" y="434"/>
                  <a:pt x="81" y="438"/>
                  <a:pt x="82" y="435"/>
                </a:cubicBezTo>
                <a:cubicBezTo>
                  <a:pt x="80" y="439"/>
                  <a:pt x="80" y="439"/>
                  <a:pt x="80" y="439"/>
                </a:cubicBezTo>
                <a:cubicBezTo>
                  <a:pt x="82" y="440"/>
                  <a:pt x="83" y="443"/>
                  <a:pt x="85" y="445"/>
                </a:cubicBezTo>
                <a:cubicBezTo>
                  <a:pt x="83" y="446"/>
                  <a:pt x="79" y="445"/>
                  <a:pt x="81" y="450"/>
                </a:cubicBezTo>
                <a:cubicBezTo>
                  <a:pt x="83" y="451"/>
                  <a:pt x="84" y="452"/>
                  <a:pt x="85" y="453"/>
                </a:cubicBezTo>
                <a:cubicBezTo>
                  <a:pt x="87" y="455"/>
                  <a:pt x="87" y="456"/>
                  <a:pt x="86" y="457"/>
                </a:cubicBezTo>
                <a:cubicBezTo>
                  <a:pt x="90" y="465"/>
                  <a:pt x="96" y="458"/>
                  <a:pt x="99" y="464"/>
                </a:cubicBezTo>
                <a:cubicBezTo>
                  <a:pt x="95" y="465"/>
                  <a:pt x="96" y="466"/>
                  <a:pt x="97" y="469"/>
                </a:cubicBezTo>
                <a:cubicBezTo>
                  <a:pt x="98" y="468"/>
                  <a:pt x="99" y="468"/>
                  <a:pt x="100" y="469"/>
                </a:cubicBezTo>
                <a:cubicBezTo>
                  <a:pt x="100" y="467"/>
                  <a:pt x="97" y="469"/>
                  <a:pt x="97" y="466"/>
                </a:cubicBezTo>
                <a:cubicBezTo>
                  <a:pt x="98" y="464"/>
                  <a:pt x="99" y="467"/>
                  <a:pt x="101" y="467"/>
                </a:cubicBezTo>
                <a:cubicBezTo>
                  <a:pt x="100" y="476"/>
                  <a:pt x="113" y="480"/>
                  <a:pt x="118" y="487"/>
                </a:cubicBezTo>
                <a:cubicBezTo>
                  <a:pt x="120" y="483"/>
                  <a:pt x="122" y="488"/>
                  <a:pt x="124" y="488"/>
                </a:cubicBezTo>
                <a:cubicBezTo>
                  <a:pt x="123" y="490"/>
                  <a:pt x="125" y="490"/>
                  <a:pt x="127" y="491"/>
                </a:cubicBezTo>
                <a:cubicBezTo>
                  <a:pt x="127" y="492"/>
                  <a:pt x="126" y="494"/>
                  <a:pt x="125" y="495"/>
                </a:cubicBezTo>
                <a:cubicBezTo>
                  <a:pt x="124" y="492"/>
                  <a:pt x="124" y="492"/>
                  <a:pt x="124" y="492"/>
                </a:cubicBezTo>
                <a:cubicBezTo>
                  <a:pt x="123" y="488"/>
                  <a:pt x="118" y="494"/>
                  <a:pt x="117" y="492"/>
                </a:cubicBezTo>
                <a:cubicBezTo>
                  <a:pt x="120" y="494"/>
                  <a:pt x="114" y="493"/>
                  <a:pt x="115" y="496"/>
                </a:cubicBezTo>
                <a:cubicBezTo>
                  <a:pt x="113" y="498"/>
                  <a:pt x="113" y="498"/>
                  <a:pt x="113" y="498"/>
                </a:cubicBezTo>
                <a:cubicBezTo>
                  <a:pt x="110" y="500"/>
                  <a:pt x="113" y="499"/>
                  <a:pt x="109" y="502"/>
                </a:cubicBezTo>
                <a:cubicBezTo>
                  <a:pt x="107" y="504"/>
                  <a:pt x="107" y="500"/>
                  <a:pt x="108" y="500"/>
                </a:cubicBezTo>
                <a:cubicBezTo>
                  <a:pt x="105" y="500"/>
                  <a:pt x="103" y="502"/>
                  <a:pt x="102" y="504"/>
                </a:cubicBezTo>
                <a:cubicBezTo>
                  <a:pt x="102" y="504"/>
                  <a:pt x="102" y="504"/>
                  <a:pt x="102" y="505"/>
                </a:cubicBezTo>
                <a:cubicBezTo>
                  <a:pt x="102" y="505"/>
                  <a:pt x="102" y="505"/>
                  <a:pt x="101" y="505"/>
                </a:cubicBezTo>
                <a:cubicBezTo>
                  <a:pt x="101" y="506"/>
                  <a:pt x="100" y="507"/>
                  <a:pt x="99" y="507"/>
                </a:cubicBezTo>
                <a:cubicBezTo>
                  <a:pt x="99" y="507"/>
                  <a:pt x="99" y="507"/>
                  <a:pt x="99" y="507"/>
                </a:cubicBezTo>
                <a:cubicBezTo>
                  <a:pt x="100" y="506"/>
                  <a:pt x="100" y="505"/>
                  <a:pt x="101" y="505"/>
                </a:cubicBezTo>
                <a:cubicBezTo>
                  <a:pt x="100" y="505"/>
                  <a:pt x="99" y="506"/>
                  <a:pt x="99" y="507"/>
                </a:cubicBezTo>
                <a:cubicBezTo>
                  <a:pt x="98" y="506"/>
                  <a:pt x="98" y="507"/>
                  <a:pt x="98" y="507"/>
                </a:cubicBezTo>
                <a:cubicBezTo>
                  <a:pt x="97" y="508"/>
                  <a:pt x="97" y="508"/>
                  <a:pt x="96" y="509"/>
                </a:cubicBezTo>
                <a:cubicBezTo>
                  <a:pt x="95" y="506"/>
                  <a:pt x="95" y="506"/>
                  <a:pt x="95" y="506"/>
                </a:cubicBezTo>
                <a:cubicBezTo>
                  <a:pt x="93" y="508"/>
                  <a:pt x="92" y="514"/>
                  <a:pt x="93" y="514"/>
                </a:cubicBezTo>
                <a:cubicBezTo>
                  <a:pt x="86" y="520"/>
                  <a:pt x="83" y="531"/>
                  <a:pt x="82" y="535"/>
                </a:cubicBezTo>
                <a:cubicBezTo>
                  <a:pt x="83" y="534"/>
                  <a:pt x="82" y="534"/>
                  <a:pt x="82" y="535"/>
                </a:cubicBezTo>
                <a:cubicBezTo>
                  <a:pt x="81" y="537"/>
                  <a:pt x="82" y="540"/>
                  <a:pt x="81" y="540"/>
                </a:cubicBezTo>
                <a:cubicBezTo>
                  <a:pt x="81" y="542"/>
                  <a:pt x="79" y="541"/>
                  <a:pt x="77" y="544"/>
                </a:cubicBezTo>
                <a:cubicBezTo>
                  <a:pt x="77" y="544"/>
                  <a:pt x="78" y="545"/>
                  <a:pt x="79" y="545"/>
                </a:cubicBezTo>
                <a:cubicBezTo>
                  <a:pt x="74" y="549"/>
                  <a:pt x="76" y="558"/>
                  <a:pt x="72" y="564"/>
                </a:cubicBezTo>
                <a:cubicBezTo>
                  <a:pt x="72" y="563"/>
                  <a:pt x="71" y="562"/>
                  <a:pt x="71" y="561"/>
                </a:cubicBezTo>
                <a:cubicBezTo>
                  <a:pt x="70" y="567"/>
                  <a:pt x="70" y="572"/>
                  <a:pt x="71" y="577"/>
                </a:cubicBezTo>
                <a:cubicBezTo>
                  <a:pt x="70" y="576"/>
                  <a:pt x="69" y="576"/>
                  <a:pt x="69" y="575"/>
                </a:cubicBezTo>
                <a:cubicBezTo>
                  <a:pt x="68" y="579"/>
                  <a:pt x="68" y="583"/>
                  <a:pt x="70" y="585"/>
                </a:cubicBezTo>
                <a:cubicBezTo>
                  <a:pt x="71" y="583"/>
                  <a:pt x="69" y="585"/>
                  <a:pt x="69" y="583"/>
                </a:cubicBezTo>
                <a:cubicBezTo>
                  <a:pt x="71" y="581"/>
                  <a:pt x="72" y="586"/>
                  <a:pt x="71" y="588"/>
                </a:cubicBezTo>
                <a:cubicBezTo>
                  <a:pt x="71" y="588"/>
                  <a:pt x="71" y="588"/>
                  <a:pt x="71" y="588"/>
                </a:cubicBezTo>
                <a:cubicBezTo>
                  <a:pt x="70" y="592"/>
                  <a:pt x="71" y="592"/>
                  <a:pt x="71" y="595"/>
                </a:cubicBezTo>
                <a:cubicBezTo>
                  <a:pt x="69" y="597"/>
                  <a:pt x="70" y="593"/>
                  <a:pt x="69" y="594"/>
                </a:cubicBezTo>
                <a:cubicBezTo>
                  <a:pt x="65" y="594"/>
                  <a:pt x="66" y="602"/>
                  <a:pt x="65" y="603"/>
                </a:cubicBezTo>
                <a:cubicBezTo>
                  <a:pt x="66" y="604"/>
                  <a:pt x="66" y="605"/>
                  <a:pt x="67" y="605"/>
                </a:cubicBezTo>
                <a:cubicBezTo>
                  <a:pt x="68" y="608"/>
                  <a:pt x="65" y="606"/>
                  <a:pt x="65" y="608"/>
                </a:cubicBezTo>
                <a:cubicBezTo>
                  <a:pt x="70" y="616"/>
                  <a:pt x="70" y="616"/>
                  <a:pt x="70" y="616"/>
                </a:cubicBezTo>
                <a:cubicBezTo>
                  <a:pt x="69" y="616"/>
                  <a:pt x="67" y="618"/>
                  <a:pt x="66" y="616"/>
                </a:cubicBezTo>
                <a:cubicBezTo>
                  <a:pt x="66" y="622"/>
                  <a:pt x="70" y="626"/>
                  <a:pt x="71" y="629"/>
                </a:cubicBezTo>
                <a:cubicBezTo>
                  <a:pt x="71" y="631"/>
                  <a:pt x="72" y="637"/>
                  <a:pt x="72" y="639"/>
                </a:cubicBezTo>
                <a:cubicBezTo>
                  <a:pt x="70" y="639"/>
                  <a:pt x="72" y="637"/>
                  <a:pt x="71" y="636"/>
                </a:cubicBezTo>
                <a:cubicBezTo>
                  <a:pt x="68" y="639"/>
                  <a:pt x="68" y="639"/>
                  <a:pt x="68" y="639"/>
                </a:cubicBezTo>
                <a:cubicBezTo>
                  <a:pt x="68" y="635"/>
                  <a:pt x="65" y="640"/>
                  <a:pt x="64" y="637"/>
                </a:cubicBezTo>
                <a:cubicBezTo>
                  <a:pt x="65" y="641"/>
                  <a:pt x="63" y="648"/>
                  <a:pt x="62" y="653"/>
                </a:cubicBezTo>
                <a:cubicBezTo>
                  <a:pt x="66" y="650"/>
                  <a:pt x="64" y="659"/>
                  <a:pt x="68" y="659"/>
                </a:cubicBezTo>
                <a:cubicBezTo>
                  <a:pt x="68" y="664"/>
                  <a:pt x="65" y="661"/>
                  <a:pt x="64" y="664"/>
                </a:cubicBezTo>
                <a:cubicBezTo>
                  <a:pt x="65" y="669"/>
                  <a:pt x="64" y="675"/>
                  <a:pt x="64" y="680"/>
                </a:cubicBezTo>
                <a:cubicBezTo>
                  <a:pt x="64" y="680"/>
                  <a:pt x="64" y="680"/>
                  <a:pt x="64" y="680"/>
                </a:cubicBezTo>
                <a:cubicBezTo>
                  <a:pt x="65" y="684"/>
                  <a:pt x="64" y="692"/>
                  <a:pt x="67" y="697"/>
                </a:cubicBezTo>
                <a:cubicBezTo>
                  <a:pt x="66" y="697"/>
                  <a:pt x="66" y="697"/>
                  <a:pt x="65" y="696"/>
                </a:cubicBezTo>
                <a:cubicBezTo>
                  <a:pt x="64" y="701"/>
                  <a:pt x="70" y="697"/>
                  <a:pt x="68" y="703"/>
                </a:cubicBezTo>
                <a:cubicBezTo>
                  <a:pt x="66" y="701"/>
                  <a:pt x="66" y="701"/>
                  <a:pt x="66" y="701"/>
                </a:cubicBezTo>
                <a:cubicBezTo>
                  <a:pt x="68" y="705"/>
                  <a:pt x="64" y="708"/>
                  <a:pt x="67" y="712"/>
                </a:cubicBezTo>
                <a:cubicBezTo>
                  <a:pt x="66" y="713"/>
                  <a:pt x="66" y="712"/>
                  <a:pt x="65" y="711"/>
                </a:cubicBezTo>
                <a:cubicBezTo>
                  <a:pt x="66" y="715"/>
                  <a:pt x="66" y="719"/>
                  <a:pt x="69" y="722"/>
                </a:cubicBezTo>
                <a:cubicBezTo>
                  <a:pt x="67" y="723"/>
                  <a:pt x="66" y="722"/>
                  <a:pt x="66" y="721"/>
                </a:cubicBezTo>
                <a:cubicBezTo>
                  <a:pt x="64" y="725"/>
                  <a:pt x="69" y="725"/>
                  <a:pt x="68" y="728"/>
                </a:cubicBezTo>
                <a:cubicBezTo>
                  <a:pt x="68" y="729"/>
                  <a:pt x="66" y="731"/>
                  <a:pt x="66" y="731"/>
                </a:cubicBezTo>
                <a:cubicBezTo>
                  <a:pt x="68" y="732"/>
                  <a:pt x="68" y="738"/>
                  <a:pt x="69" y="739"/>
                </a:cubicBezTo>
                <a:cubicBezTo>
                  <a:pt x="67" y="740"/>
                  <a:pt x="67" y="741"/>
                  <a:pt x="66" y="744"/>
                </a:cubicBezTo>
                <a:cubicBezTo>
                  <a:pt x="67" y="763"/>
                  <a:pt x="67" y="782"/>
                  <a:pt x="71" y="801"/>
                </a:cubicBezTo>
                <a:cubicBezTo>
                  <a:pt x="67" y="804"/>
                  <a:pt x="68" y="796"/>
                  <a:pt x="66" y="798"/>
                </a:cubicBezTo>
                <a:cubicBezTo>
                  <a:pt x="69" y="798"/>
                  <a:pt x="67" y="802"/>
                  <a:pt x="68" y="807"/>
                </a:cubicBezTo>
                <a:cubicBezTo>
                  <a:pt x="68" y="807"/>
                  <a:pt x="68" y="807"/>
                  <a:pt x="68" y="807"/>
                </a:cubicBezTo>
                <a:cubicBezTo>
                  <a:pt x="69" y="810"/>
                  <a:pt x="67" y="811"/>
                  <a:pt x="68" y="814"/>
                </a:cubicBezTo>
                <a:cubicBezTo>
                  <a:pt x="69" y="814"/>
                  <a:pt x="69" y="814"/>
                  <a:pt x="69" y="814"/>
                </a:cubicBezTo>
                <a:cubicBezTo>
                  <a:pt x="71" y="816"/>
                  <a:pt x="65" y="820"/>
                  <a:pt x="69" y="821"/>
                </a:cubicBezTo>
                <a:cubicBezTo>
                  <a:pt x="67" y="824"/>
                  <a:pt x="67" y="824"/>
                  <a:pt x="67" y="824"/>
                </a:cubicBezTo>
                <a:cubicBezTo>
                  <a:pt x="70" y="826"/>
                  <a:pt x="66" y="828"/>
                  <a:pt x="69" y="831"/>
                </a:cubicBezTo>
                <a:cubicBezTo>
                  <a:pt x="68" y="831"/>
                  <a:pt x="68" y="831"/>
                  <a:pt x="68" y="831"/>
                </a:cubicBezTo>
                <a:cubicBezTo>
                  <a:pt x="67" y="836"/>
                  <a:pt x="72" y="840"/>
                  <a:pt x="70" y="842"/>
                </a:cubicBezTo>
                <a:cubicBezTo>
                  <a:pt x="70" y="846"/>
                  <a:pt x="71" y="850"/>
                  <a:pt x="74" y="851"/>
                </a:cubicBezTo>
                <a:cubicBezTo>
                  <a:pt x="73" y="852"/>
                  <a:pt x="71" y="852"/>
                  <a:pt x="70" y="851"/>
                </a:cubicBezTo>
                <a:cubicBezTo>
                  <a:pt x="72" y="865"/>
                  <a:pt x="72" y="882"/>
                  <a:pt x="76" y="895"/>
                </a:cubicBezTo>
                <a:cubicBezTo>
                  <a:pt x="76" y="895"/>
                  <a:pt x="75" y="894"/>
                  <a:pt x="75" y="894"/>
                </a:cubicBezTo>
                <a:cubicBezTo>
                  <a:pt x="78" y="902"/>
                  <a:pt x="72" y="911"/>
                  <a:pt x="78" y="917"/>
                </a:cubicBezTo>
                <a:cubicBezTo>
                  <a:pt x="80" y="919"/>
                  <a:pt x="80" y="919"/>
                  <a:pt x="80" y="919"/>
                </a:cubicBezTo>
                <a:cubicBezTo>
                  <a:pt x="80" y="921"/>
                  <a:pt x="78" y="920"/>
                  <a:pt x="77" y="922"/>
                </a:cubicBezTo>
                <a:cubicBezTo>
                  <a:pt x="79" y="923"/>
                  <a:pt x="78" y="929"/>
                  <a:pt x="80" y="930"/>
                </a:cubicBezTo>
                <a:cubicBezTo>
                  <a:pt x="79" y="931"/>
                  <a:pt x="78" y="930"/>
                  <a:pt x="78" y="930"/>
                </a:cubicBezTo>
                <a:cubicBezTo>
                  <a:pt x="77" y="934"/>
                  <a:pt x="81" y="938"/>
                  <a:pt x="80" y="941"/>
                </a:cubicBezTo>
                <a:cubicBezTo>
                  <a:pt x="79" y="940"/>
                  <a:pt x="79" y="940"/>
                  <a:pt x="79" y="940"/>
                </a:cubicBezTo>
                <a:cubicBezTo>
                  <a:pt x="76" y="960"/>
                  <a:pt x="70" y="982"/>
                  <a:pt x="66" y="997"/>
                </a:cubicBezTo>
                <a:cubicBezTo>
                  <a:pt x="65" y="1001"/>
                  <a:pt x="62" y="997"/>
                  <a:pt x="62" y="999"/>
                </a:cubicBezTo>
                <a:cubicBezTo>
                  <a:pt x="57" y="1015"/>
                  <a:pt x="37" y="1021"/>
                  <a:pt x="27" y="1033"/>
                </a:cubicBezTo>
                <a:cubicBezTo>
                  <a:pt x="17" y="1039"/>
                  <a:pt x="14" y="1047"/>
                  <a:pt x="14" y="1048"/>
                </a:cubicBezTo>
                <a:cubicBezTo>
                  <a:pt x="44" y="1037"/>
                  <a:pt x="69" y="1023"/>
                  <a:pt x="86" y="993"/>
                </a:cubicBezTo>
                <a:cubicBezTo>
                  <a:pt x="89" y="983"/>
                  <a:pt x="91" y="969"/>
                  <a:pt x="93" y="959"/>
                </a:cubicBezTo>
                <a:cubicBezTo>
                  <a:pt x="92" y="922"/>
                  <a:pt x="97" y="888"/>
                  <a:pt x="93" y="852"/>
                </a:cubicBezTo>
                <a:cubicBezTo>
                  <a:pt x="92" y="854"/>
                  <a:pt x="91" y="852"/>
                  <a:pt x="90" y="850"/>
                </a:cubicBezTo>
                <a:cubicBezTo>
                  <a:pt x="91" y="849"/>
                  <a:pt x="91" y="849"/>
                  <a:pt x="91" y="849"/>
                </a:cubicBezTo>
                <a:cubicBezTo>
                  <a:pt x="89" y="847"/>
                  <a:pt x="89" y="847"/>
                  <a:pt x="89" y="847"/>
                </a:cubicBezTo>
                <a:cubicBezTo>
                  <a:pt x="88" y="844"/>
                  <a:pt x="91" y="845"/>
                  <a:pt x="91" y="847"/>
                </a:cubicBezTo>
                <a:cubicBezTo>
                  <a:pt x="91" y="833"/>
                  <a:pt x="90" y="820"/>
                  <a:pt x="90" y="807"/>
                </a:cubicBezTo>
                <a:cubicBezTo>
                  <a:pt x="87" y="806"/>
                  <a:pt x="89" y="799"/>
                  <a:pt x="86" y="799"/>
                </a:cubicBezTo>
                <a:cubicBezTo>
                  <a:pt x="87" y="798"/>
                  <a:pt x="87" y="799"/>
                  <a:pt x="87" y="799"/>
                </a:cubicBezTo>
                <a:cubicBezTo>
                  <a:pt x="85" y="790"/>
                  <a:pt x="85" y="789"/>
                  <a:pt x="89" y="780"/>
                </a:cubicBezTo>
                <a:cubicBezTo>
                  <a:pt x="90" y="743"/>
                  <a:pt x="86" y="707"/>
                  <a:pt x="87" y="671"/>
                </a:cubicBezTo>
                <a:cubicBezTo>
                  <a:pt x="87" y="635"/>
                  <a:pt x="87" y="600"/>
                  <a:pt x="97" y="566"/>
                </a:cubicBezTo>
                <a:cubicBezTo>
                  <a:pt x="94" y="559"/>
                  <a:pt x="99" y="553"/>
                  <a:pt x="97" y="545"/>
                </a:cubicBezTo>
                <a:cubicBezTo>
                  <a:pt x="99" y="546"/>
                  <a:pt x="99" y="546"/>
                  <a:pt x="99" y="546"/>
                </a:cubicBezTo>
                <a:cubicBezTo>
                  <a:pt x="99" y="540"/>
                  <a:pt x="102" y="540"/>
                  <a:pt x="107" y="535"/>
                </a:cubicBezTo>
                <a:cubicBezTo>
                  <a:pt x="105" y="534"/>
                  <a:pt x="108" y="532"/>
                  <a:pt x="105" y="532"/>
                </a:cubicBezTo>
                <a:cubicBezTo>
                  <a:pt x="104" y="528"/>
                  <a:pt x="110" y="530"/>
                  <a:pt x="110" y="527"/>
                </a:cubicBezTo>
                <a:cubicBezTo>
                  <a:pt x="111" y="528"/>
                  <a:pt x="109" y="526"/>
                  <a:pt x="110" y="526"/>
                </a:cubicBezTo>
                <a:cubicBezTo>
                  <a:pt x="112" y="519"/>
                  <a:pt x="110" y="528"/>
                  <a:pt x="118" y="524"/>
                </a:cubicBezTo>
                <a:cubicBezTo>
                  <a:pt x="126" y="515"/>
                  <a:pt x="141" y="507"/>
                  <a:pt x="156" y="507"/>
                </a:cubicBezTo>
                <a:cubicBezTo>
                  <a:pt x="155" y="508"/>
                  <a:pt x="155" y="505"/>
                  <a:pt x="156" y="505"/>
                </a:cubicBezTo>
                <a:cubicBezTo>
                  <a:pt x="158" y="509"/>
                  <a:pt x="161" y="503"/>
                  <a:pt x="164" y="505"/>
                </a:cubicBezTo>
                <a:cubicBezTo>
                  <a:pt x="164" y="506"/>
                  <a:pt x="162" y="506"/>
                  <a:pt x="162"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5" y="494"/>
                  <a:pt x="163" y="536"/>
                  <a:pt x="166" y="478"/>
                </a:cubicBezTo>
                <a:close/>
                <a:moveTo>
                  <a:pt x="96" y="512"/>
                </a:moveTo>
                <a:cubicBezTo>
                  <a:pt x="96" y="512"/>
                  <a:pt x="96" y="511"/>
                  <a:pt x="97" y="511"/>
                </a:cubicBezTo>
                <a:cubicBezTo>
                  <a:pt x="96" y="511"/>
                  <a:pt x="96" y="512"/>
                  <a:pt x="96" y="512"/>
                </a:cubicBezTo>
                <a:close/>
              </a:path>
            </a:pathLst>
          </a:custGeom>
          <a:solidFill>
            <a:srgbClr val="7030A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41" name="TextBox 40"/>
          <p:cNvSpPr txBox="1"/>
          <p:nvPr/>
        </p:nvSpPr>
        <p:spPr>
          <a:xfrm>
            <a:off x="4732269" y="5664200"/>
            <a:ext cx="2481331" cy="646331"/>
          </a:xfrm>
          <a:prstGeom prst="rect">
            <a:avLst/>
          </a:prstGeom>
          <a:noFill/>
        </p:spPr>
        <p:txBody>
          <a:bodyPr wrap="square" rtlCol="0">
            <a:spAutoFit/>
          </a:bodyPr>
          <a:lstStyle/>
          <a:p>
            <a:pPr algn="ctr" defTabSz="1219170"/>
            <a:r>
              <a:rPr lang="en-US" dirty="0">
                <a:solidFill>
                  <a:prstClr val="black"/>
                </a:solidFill>
                <a:latin typeface="Calibri"/>
              </a:rPr>
              <a:t>3-9 day</a:t>
            </a:r>
          </a:p>
          <a:p>
            <a:pPr algn="ctr" defTabSz="1219170"/>
            <a:r>
              <a:rPr lang="en-US" dirty="0">
                <a:solidFill>
                  <a:prstClr val="black"/>
                </a:solidFill>
                <a:latin typeface="Calibri"/>
              </a:rPr>
              <a:t>spread of variation</a:t>
            </a:r>
          </a:p>
        </p:txBody>
      </p:sp>
      <p:sp>
        <p:nvSpPr>
          <p:cNvPr id="42" name="Freeform 136"/>
          <p:cNvSpPr>
            <a:spLocks noEditPoints="1"/>
          </p:cNvSpPr>
          <p:nvPr/>
        </p:nvSpPr>
        <p:spPr bwMode="auto">
          <a:xfrm rot="5400000">
            <a:off x="4971855" y="3087337"/>
            <a:ext cx="311893" cy="2534003"/>
          </a:xfrm>
          <a:custGeom>
            <a:avLst/>
            <a:gdLst/>
            <a:ahLst/>
            <a:cxnLst>
              <a:cxn ang="0">
                <a:pos x="165" y="478"/>
              </a:cxn>
              <a:cxn ang="0">
                <a:pos x="122" y="454"/>
              </a:cxn>
              <a:cxn ang="0">
                <a:pos x="93" y="357"/>
              </a:cxn>
              <a:cxn ang="0">
                <a:pos x="92" y="284"/>
              </a:cxn>
              <a:cxn ang="0">
                <a:pos x="92" y="170"/>
              </a:cxn>
              <a:cxn ang="0">
                <a:pos x="84" y="111"/>
              </a:cxn>
              <a:cxn ang="0">
                <a:pos x="67" y="36"/>
              </a:cxn>
              <a:cxn ang="0">
                <a:pos x="40" y="10"/>
              </a:cxn>
              <a:cxn ang="0">
                <a:pos x="10" y="5"/>
              </a:cxn>
              <a:cxn ang="0">
                <a:pos x="6" y="5"/>
              </a:cxn>
              <a:cxn ang="0">
                <a:pos x="28" y="14"/>
              </a:cxn>
              <a:cxn ang="0">
                <a:pos x="50" y="37"/>
              </a:cxn>
              <a:cxn ang="0">
                <a:pos x="64" y="68"/>
              </a:cxn>
              <a:cxn ang="0">
                <a:pos x="62" y="71"/>
              </a:cxn>
              <a:cxn ang="0">
                <a:pos x="65" y="96"/>
              </a:cxn>
              <a:cxn ang="0">
                <a:pos x="64" y="98"/>
              </a:cxn>
              <a:cxn ang="0">
                <a:pos x="61" y="108"/>
              </a:cxn>
              <a:cxn ang="0">
                <a:pos x="71" y="131"/>
              </a:cxn>
              <a:cxn ang="0">
                <a:pos x="67" y="145"/>
              </a:cxn>
              <a:cxn ang="0">
                <a:pos x="65" y="155"/>
              </a:cxn>
              <a:cxn ang="0">
                <a:pos x="63" y="173"/>
              </a:cxn>
              <a:cxn ang="0">
                <a:pos x="66" y="190"/>
              </a:cxn>
              <a:cxn ang="0">
                <a:pos x="64" y="204"/>
              </a:cxn>
              <a:cxn ang="0">
                <a:pos x="75" y="221"/>
              </a:cxn>
              <a:cxn ang="0">
                <a:pos x="65" y="226"/>
              </a:cxn>
              <a:cxn ang="0">
                <a:pos x="64" y="284"/>
              </a:cxn>
              <a:cxn ang="0">
                <a:pos x="64" y="305"/>
              </a:cxn>
              <a:cxn ang="0">
                <a:pos x="70" y="329"/>
              </a:cxn>
              <a:cxn ang="0">
                <a:pos x="67" y="384"/>
              </a:cxn>
              <a:cxn ang="0">
                <a:pos x="73" y="411"/>
              </a:cxn>
              <a:cxn ang="0">
                <a:pos x="74" y="421"/>
              </a:cxn>
              <a:cxn ang="0">
                <a:pos x="79" y="429"/>
              </a:cxn>
              <a:cxn ang="0">
                <a:pos x="81" y="450"/>
              </a:cxn>
              <a:cxn ang="0">
                <a:pos x="97" y="466"/>
              </a:cxn>
              <a:cxn ang="0">
                <a:pos x="124" y="492"/>
              </a:cxn>
              <a:cxn ang="0">
                <a:pos x="102" y="504"/>
              </a:cxn>
              <a:cxn ang="0">
                <a:pos x="99" y="507"/>
              </a:cxn>
              <a:cxn ang="0">
                <a:pos x="82" y="535"/>
              </a:cxn>
              <a:cxn ang="0">
                <a:pos x="71" y="577"/>
              </a:cxn>
              <a:cxn ang="0">
                <a:pos x="71" y="595"/>
              </a:cxn>
              <a:cxn ang="0">
                <a:pos x="66" y="616"/>
              </a:cxn>
              <a:cxn ang="0">
                <a:pos x="62" y="653"/>
              </a:cxn>
              <a:cxn ang="0">
                <a:pos x="65" y="696"/>
              </a:cxn>
              <a:cxn ang="0">
                <a:pos x="66" y="721"/>
              </a:cxn>
              <a:cxn ang="0">
                <a:pos x="66" y="798"/>
              </a:cxn>
              <a:cxn ang="0">
                <a:pos x="67" y="824"/>
              </a:cxn>
              <a:cxn ang="0">
                <a:pos x="76" y="895"/>
              </a:cxn>
              <a:cxn ang="0">
                <a:pos x="78" y="930"/>
              </a:cxn>
              <a:cxn ang="0">
                <a:pos x="14" y="1048"/>
              </a:cxn>
              <a:cxn ang="0">
                <a:pos x="89" y="847"/>
              </a:cxn>
              <a:cxn ang="0">
                <a:pos x="87" y="671"/>
              </a:cxn>
              <a:cxn ang="0">
                <a:pos x="110" y="527"/>
              </a:cxn>
              <a:cxn ang="0">
                <a:pos x="162" y="507"/>
              </a:cxn>
              <a:cxn ang="0">
                <a:pos x="166" y="478"/>
              </a:cxn>
            </a:cxnLst>
            <a:rect l="0" t="0" r="r" b="b"/>
            <a:pathLst>
              <a:path w="166" h="1048">
                <a:moveTo>
                  <a:pt x="166" y="478"/>
                </a:moveTo>
                <a:cubicBezTo>
                  <a:pt x="166" y="478"/>
                  <a:pt x="166" y="478"/>
                  <a:pt x="166" y="478"/>
                </a:cubicBezTo>
                <a:cubicBezTo>
                  <a:pt x="166" y="478"/>
                  <a:pt x="166" y="478"/>
                  <a:pt x="166" y="478"/>
                </a:cubicBezTo>
                <a:cubicBezTo>
                  <a:pt x="166" y="478"/>
                  <a:pt x="166" y="478"/>
                  <a:pt x="166" y="478"/>
                </a:cubicBezTo>
                <a:cubicBezTo>
                  <a:pt x="166" y="478"/>
                  <a:pt x="166" y="478"/>
                  <a:pt x="166" y="478"/>
                </a:cubicBezTo>
                <a:cubicBezTo>
                  <a:pt x="165" y="478"/>
                  <a:pt x="165" y="478"/>
                  <a:pt x="165" y="478"/>
                </a:cubicBezTo>
                <a:cubicBezTo>
                  <a:pt x="161" y="477"/>
                  <a:pt x="161" y="477"/>
                  <a:pt x="161" y="477"/>
                </a:cubicBezTo>
                <a:cubicBezTo>
                  <a:pt x="158" y="476"/>
                  <a:pt x="155" y="476"/>
                  <a:pt x="153" y="474"/>
                </a:cubicBezTo>
                <a:cubicBezTo>
                  <a:pt x="147" y="473"/>
                  <a:pt x="142" y="467"/>
                  <a:pt x="138" y="467"/>
                </a:cubicBezTo>
                <a:cubicBezTo>
                  <a:pt x="139" y="466"/>
                  <a:pt x="136" y="464"/>
                  <a:pt x="136" y="463"/>
                </a:cubicBezTo>
                <a:cubicBezTo>
                  <a:pt x="129" y="465"/>
                  <a:pt x="127" y="455"/>
                  <a:pt x="121" y="454"/>
                </a:cubicBezTo>
                <a:cubicBezTo>
                  <a:pt x="122" y="454"/>
                  <a:pt x="122" y="454"/>
                  <a:pt x="122" y="454"/>
                </a:cubicBezTo>
                <a:cubicBezTo>
                  <a:pt x="107" y="442"/>
                  <a:pt x="104" y="435"/>
                  <a:pt x="98" y="415"/>
                </a:cubicBezTo>
                <a:cubicBezTo>
                  <a:pt x="96" y="406"/>
                  <a:pt x="99" y="394"/>
                  <a:pt x="96" y="383"/>
                </a:cubicBezTo>
                <a:cubicBezTo>
                  <a:pt x="95" y="381"/>
                  <a:pt x="94" y="382"/>
                  <a:pt x="94" y="381"/>
                </a:cubicBezTo>
                <a:cubicBezTo>
                  <a:pt x="94" y="378"/>
                  <a:pt x="95" y="381"/>
                  <a:pt x="96" y="379"/>
                </a:cubicBezTo>
                <a:cubicBezTo>
                  <a:pt x="93" y="374"/>
                  <a:pt x="96" y="366"/>
                  <a:pt x="95" y="359"/>
                </a:cubicBezTo>
                <a:cubicBezTo>
                  <a:pt x="94" y="358"/>
                  <a:pt x="94" y="356"/>
                  <a:pt x="93" y="357"/>
                </a:cubicBezTo>
                <a:cubicBezTo>
                  <a:pt x="96" y="349"/>
                  <a:pt x="91" y="338"/>
                  <a:pt x="94" y="330"/>
                </a:cubicBezTo>
                <a:cubicBezTo>
                  <a:pt x="89" y="333"/>
                  <a:pt x="91" y="325"/>
                  <a:pt x="90" y="323"/>
                </a:cubicBezTo>
                <a:cubicBezTo>
                  <a:pt x="90" y="321"/>
                  <a:pt x="91" y="321"/>
                  <a:pt x="92" y="321"/>
                </a:cubicBezTo>
                <a:cubicBezTo>
                  <a:pt x="92" y="315"/>
                  <a:pt x="92" y="312"/>
                  <a:pt x="93" y="305"/>
                </a:cubicBezTo>
                <a:cubicBezTo>
                  <a:pt x="93" y="301"/>
                  <a:pt x="90" y="300"/>
                  <a:pt x="91" y="296"/>
                </a:cubicBezTo>
                <a:cubicBezTo>
                  <a:pt x="94" y="294"/>
                  <a:pt x="91" y="288"/>
                  <a:pt x="92" y="284"/>
                </a:cubicBezTo>
                <a:cubicBezTo>
                  <a:pt x="90" y="285"/>
                  <a:pt x="87" y="280"/>
                  <a:pt x="89" y="276"/>
                </a:cubicBezTo>
                <a:cubicBezTo>
                  <a:pt x="93" y="277"/>
                  <a:pt x="93" y="277"/>
                  <a:pt x="93" y="277"/>
                </a:cubicBezTo>
                <a:cubicBezTo>
                  <a:pt x="90" y="264"/>
                  <a:pt x="95" y="246"/>
                  <a:pt x="91" y="231"/>
                </a:cubicBezTo>
                <a:cubicBezTo>
                  <a:pt x="93" y="230"/>
                  <a:pt x="93" y="230"/>
                  <a:pt x="93" y="230"/>
                </a:cubicBezTo>
                <a:cubicBezTo>
                  <a:pt x="91" y="214"/>
                  <a:pt x="94" y="199"/>
                  <a:pt x="90" y="184"/>
                </a:cubicBezTo>
                <a:cubicBezTo>
                  <a:pt x="91" y="180"/>
                  <a:pt x="92" y="174"/>
                  <a:pt x="92" y="170"/>
                </a:cubicBezTo>
                <a:cubicBezTo>
                  <a:pt x="90" y="164"/>
                  <a:pt x="90" y="162"/>
                  <a:pt x="87" y="159"/>
                </a:cubicBezTo>
                <a:cubicBezTo>
                  <a:pt x="87" y="157"/>
                  <a:pt x="89" y="155"/>
                  <a:pt x="90" y="155"/>
                </a:cubicBezTo>
                <a:cubicBezTo>
                  <a:pt x="90" y="148"/>
                  <a:pt x="93" y="141"/>
                  <a:pt x="90" y="136"/>
                </a:cubicBezTo>
                <a:cubicBezTo>
                  <a:pt x="92" y="135"/>
                  <a:pt x="92" y="135"/>
                  <a:pt x="92" y="135"/>
                </a:cubicBezTo>
                <a:cubicBezTo>
                  <a:pt x="90" y="130"/>
                  <a:pt x="87" y="122"/>
                  <a:pt x="89" y="116"/>
                </a:cubicBezTo>
                <a:cubicBezTo>
                  <a:pt x="87" y="114"/>
                  <a:pt x="86" y="108"/>
                  <a:pt x="84" y="111"/>
                </a:cubicBezTo>
                <a:cubicBezTo>
                  <a:pt x="84" y="109"/>
                  <a:pt x="87" y="109"/>
                  <a:pt x="85" y="107"/>
                </a:cubicBezTo>
                <a:cubicBezTo>
                  <a:pt x="88" y="109"/>
                  <a:pt x="88" y="109"/>
                  <a:pt x="88" y="109"/>
                </a:cubicBezTo>
                <a:cubicBezTo>
                  <a:pt x="88" y="95"/>
                  <a:pt x="86" y="83"/>
                  <a:pt x="82" y="70"/>
                </a:cubicBezTo>
                <a:cubicBezTo>
                  <a:pt x="84" y="66"/>
                  <a:pt x="79" y="58"/>
                  <a:pt x="77" y="49"/>
                </a:cubicBezTo>
                <a:cubicBezTo>
                  <a:pt x="73" y="45"/>
                  <a:pt x="71" y="37"/>
                  <a:pt x="65" y="37"/>
                </a:cubicBezTo>
                <a:cubicBezTo>
                  <a:pt x="67" y="36"/>
                  <a:pt x="67" y="36"/>
                  <a:pt x="67" y="36"/>
                </a:cubicBezTo>
                <a:cubicBezTo>
                  <a:pt x="63" y="30"/>
                  <a:pt x="58" y="24"/>
                  <a:pt x="52" y="18"/>
                </a:cubicBezTo>
                <a:cubicBezTo>
                  <a:pt x="49" y="15"/>
                  <a:pt x="47" y="17"/>
                  <a:pt x="43" y="15"/>
                </a:cubicBezTo>
                <a:cubicBezTo>
                  <a:pt x="44" y="14"/>
                  <a:pt x="44" y="14"/>
                  <a:pt x="44" y="14"/>
                </a:cubicBezTo>
                <a:cubicBezTo>
                  <a:pt x="40" y="12"/>
                  <a:pt x="38" y="14"/>
                  <a:pt x="35" y="15"/>
                </a:cubicBezTo>
                <a:cubicBezTo>
                  <a:pt x="33" y="13"/>
                  <a:pt x="32" y="14"/>
                  <a:pt x="30" y="11"/>
                </a:cubicBezTo>
                <a:cubicBezTo>
                  <a:pt x="33" y="12"/>
                  <a:pt x="37" y="11"/>
                  <a:pt x="40" y="10"/>
                </a:cubicBezTo>
                <a:cubicBezTo>
                  <a:pt x="36" y="6"/>
                  <a:pt x="29" y="8"/>
                  <a:pt x="28" y="5"/>
                </a:cubicBezTo>
                <a:cubicBezTo>
                  <a:pt x="24" y="2"/>
                  <a:pt x="21" y="2"/>
                  <a:pt x="20" y="4"/>
                </a:cubicBezTo>
                <a:cubicBezTo>
                  <a:pt x="20" y="3"/>
                  <a:pt x="18" y="2"/>
                  <a:pt x="20" y="1"/>
                </a:cubicBezTo>
                <a:cubicBezTo>
                  <a:pt x="17" y="1"/>
                  <a:pt x="15" y="0"/>
                  <a:pt x="13" y="1"/>
                </a:cubicBezTo>
                <a:cubicBezTo>
                  <a:pt x="13" y="1"/>
                  <a:pt x="14" y="1"/>
                  <a:pt x="15" y="2"/>
                </a:cubicBezTo>
                <a:cubicBezTo>
                  <a:pt x="13" y="3"/>
                  <a:pt x="10" y="2"/>
                  <a:pt x="10" y="5"/>
                </a:cubicBezTo>
                <a:cubicBezTo>
                  <a:pt x="11" y="5"/>
                  <a:pt x="12" y="4"/>
                  <a:pt x="13" y="5"/>
                </a:cubicBezTo>
                <a:cubicBezTo>
                  <a:pt x="12" y="7"/>
                  <a:pt x="7" y="6"/>
                  <a:pt x="6" y="4"/>
                </a:cubicBezTo>
                <a:cubicBezTo>
                  <a:pt x="5" y="2"/>
                  <a:pt x="10" y="2"/>
                  <a:pt x="8" y="0"/>
                </a:cubicBezTo>
                <a:cubicBezTo>
                  <a:pt x="6" y="1"/>
                  <a:pt x="3" y="2"/>
                  <a:pt x="0" y="3"/>
                </a:cubicBezTo>
                <a:cubicBezTo>
                  <a:pt x="2" y="3"/>
                  <a:pt x="4" y="4"/>
                  <a:pt x="3" y="6"/>
                </a:cubicBezTo>
                <a:cubicBezTo>
                  <a:pt x="6" y="5"/>
                  <a:pt x="6" y="5"/>
                  <a:pt x="6" y="5"/>
                </a:cubicBezTo>
                <a:cubicBezTo>
                  <a:pt x="5" y="7"/>
                  <a:pt x="5" y="7"/>
                  <a:pt x="5" y="7"/>
                </a:cubicBezTo>
                <a:cubicBezTo>
                  <a:pt x="11" y="8"/>
                  <a:pt x="14" y="10"/>
                  <a:pt x="19" y="11"/>
                </a:cubicBezTo>
                <a:cubicBezTo>
                  <a:pt x="18" y="8"/>
                  <a:pt x="18" y="8"/>
                  <a:pt x="18" y="8"/>
                </a:cubicBezTo>
                <a:cubicBezTo>
                  <a:pt x="21" y="9"/>
                  <a:pt x="25" y="8"/>
                  <a:pt x="27" y="11"/>
                </a:cubicBezTo>
                <a:cubicBezTo>
                  <a:pt x="25" y="11"/>
                  <a:pt x="26" y="13"/>
                  <a:pt x="25" y="14"/>
                </a:cubicBezTo>
                <a:cubicBezTo>
                  <a:pt x="26" y="14"/>
                  <a:pt x="27" y="13"/>
                  <a:pt x="28" y="14"/>
                </a:cubicBezTo>
                <a:cubicBezTo>
                  <a:pt x="26" y="16"/>
                  <a:pt x="26" y="16"/>
                  <a:pt x="26" y="16"/>
                </a:cubicBezTo>
                <a:cubicBezTo>
                  <a:pt x="29" y="14"/>
                  <a:pt x="34" y="19"/>
                  <a:pt x="35" y="19"/>
                </a:cubicBezTo>
                <a:cubicBezTo>
                  <a:pt x="34" y="20"/>
                  <a:pt x="34" y="20"/>
                  <a:pt x="34" y="20"/>
                </a:cubicBezTo>
                <a:cubicBezTo>
                  <a:pt x="37" y="23"/>
                  <a:pt x="35" y="17"/>
                  <a:pt x="37" y="19"/>
                </a:cubicBezTo>
                <a:cubicBezTo>
                  <a:pt x="39" y="21"/>
                  <a:pt x="36" y="23"/>
                  <a:pt x="37" y="26"/>
                </a:cubicBezTo>
                <a:cubicBezTo>
                  <a:pt x="41" y="28"/>
                  <a:pt x="49" y="31"/>
                  <a:pt x="50" y="37"/>
                </a:cubicBezTo>
                <a:cubicBezTo>
                  <a:pt x="53" y="40"/>
                  <a:pt x="57" y="43"/>
                  <a:pt x="61" y="45"/>
                </a:cubicBezTo>
                <a:cubicBezTo>
                  <a:pt x="63" y="48"/>
                  <a:pt x="57" y="47"/>
                  <a:pt x="61" y="49"/>
                </a:cubicBezTo>
                <a:cubicBezTo>
                  <a:pt x="59" y="49"/>
                  <a:pt x="59" y="51"/>
                  <a:pt x="58" y="51"/>
                </a:cubicBezTo>
                <a:cubicBezTo>
                  <a:pt x="59" y="51"/>
                  <a:pt x="61" y="57"/>
                  <a:pt x="62" y="53"/>
                </a:cubicBezTo>
                <a:cubicBezTo>
                  <a:pt x="64" y="58"/>
                  <a:pt x="66" y="63"/>
                  <a:pt x="68" y="68"/>
                </a:cubicBezTo>
                <a:cubicBezTo>
                  <a:pt x="67" y="67"/>
                  <a:pt x="64" y="67"/>
                  <a:pt x="64" y="68"/>
                </a:cubicBezTo>
                <a:cubicBezTo>
                  <a:pt x="67" y="70"/>
                  <a:pt x="69" y="75"/>
                  <a:pt x="69" y="80"/>
                </a:cubicBezTo>
                <a:cubicBezTo>
                  <a:pt x="71" y="79"/>
                  <a:pt x="71" y="78"/>
                  <a:pt x="73" y="78"/>
                </a:cubicBezTo>
                <a:cubicBezTo>
                  <a:pt x="74" y="79"/>
                  <a:pt x="75" y="80"/>
                  <a:pt x="75" y="81"/>
                </a:cubicBezTo>
                <a:cubicBezTo>
                  <a:pt x="73" y="82"/>
                  <a:pt x="69" y="82"/>
                  <a:pt x="69" y="87"/>
                </a:cubicBezTo>
                <a:cubicBezTo>
                  <a:pt x="65" y="86"/>
                  <a:pt x="69" y="79"/>
                  <a:pt x="65" y="82"/>
                </a:cubicBezTo>
                <a:cubicBezTo>
                  <a:pt x="62" y="80"/>
                  <a:pt x="61" y="73"/>
                  <a:pt x="62" y="71"/>
                </a:cubicBezTo>
                <a:cubicBezTo>
                  <a:pt x="58" y="68"/>
                  <a:pt x="62" y="74"/>
                  <a:pt x="59" y="74"/>
                </a:cubicBezTo>
                <a:cubicBezTo>
                  <a:pt x="60" y="77"/>
                  <a:pt x="62" y="78"/>
                  <a:pt x="63" y="83"/>
                </a:cubicBezTo>
                <a:cubicBezTo>
                  <a:pt x="65" y="83"/>
                  <a:pt x="65" y="81"/>
                  <a:pt x="66" y="83"/>
                </a:cubicBezTo>
                <a:cubicBezTo>
                  <a:pt x="70" y="88"/>
                  <a:pt x="64" y="90"/>
                  <a:pt x="64" y="91"/>
                </a:cubicBezTo>
                <a:cubicBezTo>
                  <a:pt x="63" y="89"/>
                  <a:pt x="63" y="89"/>
                  <a:pt x="63" y="89"/>
                </a:cubicBezTo>
                <a:cubicBezTo>
                  <a:pt x="62" y="92"/>
                  <a:pt x="65" y="93"/>
                  <a:pt x="65" y="96"/>
                </a:cubicBezTo>
                <a:cubicBezTo>
                  <a:pt x="61" y="98"/>
                  <a:pt x="64" y="91"/>
                  <a:pt x="61" y="90"/>
                </a:cubicBezTo>
                <a:cubicBezTo>
                  <a:pt x="58" y="93"/>
                  <a:pt x="58" y="93"/>
                  <a:pt x="58" y="93"/>
                </a:cubicBezTo>
                <a:cubicBezTo>
                  <a:pt x="58" y="98"/>
                  <a:pt x="62" y="94"/>
                  <a:pt x="61" y="99"/>
                </a:cubicBezTo>
                <a:cubicBezTo>
                  <a:pt x="60" y="99"/>
                  <a:pt x="60" y="99"/>
                  <a:pt x="60" y="99"/>
                </a:cubicBezTo>
                <a:cubicBezTo>
                  <a:pt x="61" y="102"/>
                  <a:pt x="61" y="102"/>
                  <a:pt x="61" y="102"/>
                </a:cubicBezTo>
                <a:cubicBezTo>
                  <a:pt x="62" y="102"/>
                  <a:pt x="65" y="101"/>
                  <a:pt x="64" y="98"/>
                </a:cubicBezTo>
                <a:cubicBezTo>
                  <a:pt x="69" y="100"/>
                  <a:pt x="65" y="101"/>
                  <a:pt x="66" y="105"/>
                </a:cubicBezTo>
                <a:cubicBezTo>
                  <a:pt x="69" y="107"/>
                  <a:pt x="66" y="103"/>
                  <a:pt x="68" y="103"/>
                </a:cubicBezTo>
                <a:cubicBezTo>
                  <a:pt x="71" y="103"/>
                  <a:pt x="71" y="106"/>
                  <a:pt x="71" y="108"/>
                </a:cubicBezTo>
                <a:cubicBezTo>
                  <a:pt x="72" y="112"/>
                  <a:pt x="69" y="110"/>
                  <a:pt x="67" y="112"/>
                </a:cubicBezTo>
                <a:cubicBezTo>
                  <a:pt x="67" y="111"/>
                  <a:pt x="66" y="108"/>
                  <a:pt x="68" y="108"/>
                </a:cubicBezTo>
                <a:cubicBezTo>
                  <a:pt x="65" y="104"/>
                  <a:pt x="63" y="111"/>
                  <a:pt x="61" y="108"/>
                </a:cubicBezTo>
                <a:cubicBezTo>
                  <a:pt x="60" y="111"/>
                  <a:pt x="63" y="111"/>
                  <a:pt x="63" y="113"/>
                </a:cubicBezTo>
                <a:cubicBezTo>
                  <a:pt x="64" y="112"/>
                  <a:pt x="66" y="113"/>
                  <a:pt x="67" y="112"/>
                </a:cubicBezTo>
                <a:cubicBezTo>
                  <a:pt x="74" y="118"/>
                  <a:pt x="62" y="117"/>
                  <a:pt x="63" y="123"/>
                </a:cubicBezTo>
                <a:cubicBezTo>
                  <a:pt x="68" y="121"/>
                  <a:pt x="70" y="131"/>
                  <a:pt x="74" y="126"/>
                </a:cubicBezTo>
                <a:cubicBezTo>
                  <a:pt x="75" y="128"/>
                  <a:pt x="76" y="129"/>
                  <a:pt x="76" y="131"/>
                </a:cubicBezTo>
                <a:cubicBezTo>
                  <a:pt x="73" y="129"/>
                  <a:pt x="73" y="134"/>
                  <a:pt x="71" y="131"/>
                </a:cubicBezTo>
                <a:cubicBezTo>
                  <a:pt x="71" y="133"/>
                  <a:pt x="71" y="133"/>
                  <a:pt x="71" y="133"/>
                </a:cubicBezTo>
                <a:cubicBezTo>
                  <a:pt x="67" y="130"/>
                  <a:pt x="67" y="130"/>
                  <a:pt x="67" y="130"/>
                </a:cubicBezTo>
                <a:cubicBezTo>
                  <a:pt x="65" y="132"/>
                  <a:pt x="63" y="136"/>
                  <a:pt x="62" y="138"/>
                </a:cubicBezTo>
                <a:cubicBezTo>
                  <a:pt x="63" y="141"/>
                  <a:pt x="65" y="137"/>
                  <a:pt x="65" y="140"/>
                </a:cubicBezTo>
                <a:cubicBezTo>
                  <a:pt x="64" y="139"/>
                  <a:pt x="63" y="141"/>
                  <a:pt x="63" y="143"/>
                </a:cubicBezTo>
                <a:cubicBezTo>
                  <a:pt x="64" y="140"/>
                  <a:pt x="67" y="143"/>
                  <a:pt x="67" y="145"/>
                </a:cubicBezTo>
                <a:cubicBezTo>
                  <a:pt x="68" y="148"/>
                  <a:pt x="65" y="151"/>
                  <a:pt x="64" y="151"/>
                </a:cubicBezTo>
                <a:cubicBezTo>
                  <a:pt x="62" y="147"/>
                  <a:pt x="62" y="147"/>
                  <a:pt x="62" y="147"/>
                </a:cubicBezTo>
                <a:cubicBezTo>
                  <a:pt x="64" y="150"/>
                  <a:pt x="61" y="148"/>
                  <a:pt x="61" y="151"/>
                </a:cubicBezTo>
                <a:cubicBezTo>
                  <a:pt x="63" y="152"/>
                  <a:pt x="66" y="153"/>
                  <a:pt x="68" y="154"/>
                </a:cubicBezTo>
                <a:cubicBezTo>
                  <a:pt x="68" y="156"/>
                  <a:pt x="66" y="158"/>
                  <a:pt x="67" y="158"/>
                </a:cubicBezTo>
                <a:cubicBezTo>
                  <a:pt x="65" y="155"/>
                  <a:pt x="65" y="155"/>
                  <a:pt x="65" y="155"/>
                </a:cubicBezTo>
                <a:cubicBezTo>
                  <a:pt x="65" y="159"/>
                  <a:pt x="60" y="156"/>
                  <a:pt x="61" y="160"/>
                </a:cubicBezTo>
                <a:cubicBezTo>
                  <a:pt x="64" y="162"/>
                  <a:pt x="64" y="162"/>
                  <a:pt x="64" y="162"/>
                </a:cubicBezTo>
                <a:cubicBezTo>
                  <a:pt x="63" y="162"/>
                  <a:pt x="62" y="163"/>
                  <a:pt x="61" y="162"/>
                </a:cubicBezTo>
                <a:cubicBezTo>
                  <a:pt x="63" y="163"/>
                  <a:pt x="63" y="165"/>
                  <a:pt x="63" y="166"/>
                </a:cubicBezTo>
                <a:cubicBezTo>
                  <a:pt x="62" y="167"/>
                  <a:pt x="62" y="167"/>
                  <a:pt x="62" y="167"/>
                </a:cubicBezTo>
                <a:cubicBezTo>
                  <a:pt x="63" y="169"/>
                  <a:pt x="66" y="171"/>
                  <a:pt x="63" y="173"/>
                </a:cubicBezTo>
                <a:cubicBezTo>
                  <a:pt x="67" y="171"/>
                  <a:pt x="63" y="171"/>
                  <a:pt x="65" y="168"/>
                </a:cubicBezTo>
                <a:cubicBezTo>
                  <a:pt x="67" y="166"/>
                  <a:pt x="67" y="171"/>
                  <a:pt x="68" y="172"/>
                </a:cubicBezTo>
                <a:cubicBezTo>
                  <a:pt x="64" y="171"/>
                  <a:pt x="67" y="176"/>
                  <a:pt x="67" y="179"/>
                </a:cubicBezTo>
                <a:cubicBezTo>
                  <a:pt x="66" y="180"/>
                  <a:pt x="65" y="181"/>
                  <a:pt x="64" y="182"/>
                </a:cubicBezTo>
                <a:cubicBezTo>
                  <a:pt x="67" y="183"/>
                  <a:pt x="67" y="183"/>
                  <a:pt x="67" y="183"/>
                </a:cubicBezTo>
                <a:cubicBezTo>
                  <a:pt x="62" y="184"/>
                  <a:pt x="68" y="188"/>
                  <a:pt x="66" y="190"/>
                </a:cubicBezTo>
                <a:cubicBezTo>
                  <a:pt x="65" y="189"/>
                  <a:pt x="63" y="189"/>
                  <a:pt x="62" y="191"/>
                </a:cubicBezTo>
                <a:cubicBezTo>
                  <a:pt x="66" y="188"/>
                  <a:pt x="67" y="195"/>
                  <a:pt x="69" y="194"/>
                </a:cubicBezTo>
                <a:cubicBezTo>
                  <a:pt x="68" y="199"/>
                  <a:pt x="64" y="193"/>
                  <a:pt x="62" y="194"/>
                </a:cubicBezTo>
                <a:cubicBezTo>
                  <a:pt x="65" y="197"/>
                  <a:pt x="60" y="199"/>
                  <a:pt x="63" y="201"/>
                </a:cubicBezTo>
                <a:cubicBezTo>
                  <a:pt x="65" y="198"/>
                  <a:pt x="66" y="202"/>
                  <a:pt x="67" y="202"/>
                </a:cubicBezTo>
                <a:cubicBezTo>
                  <a:pt x="67" y="206"/>
                  <a:pt x="66" y="202"/>
                  <a:pt x="64" y="204"/>
                </a:cubicBezTo>
                <a:cubicBezTo>
                  <a:pt x="65" y="206"/>
                  <a:pt x="68" y="209"/>
                  <a:pt x="69" y="206"/>
                </a:cubicBezTo>
                <a:cubicBezTo>
                  <a:pt x="68" y="208"/>
                  <a:pt x="71" y="211"/>
                  <a:pt x="69" y="214"/>
                </a:cubicBezTo>
                <a:cubicBezTo>
                  <a:pt x="67" y="215"/>
                  <a:pt x="68" y="209"/>
                  <a:pt x="66" y="210"/>
                </a:cubicBezTo>
                <a:cubicBezTo>
                  <a:pt x="66" y="216"/>
                  <a:pt x="72" y="213"/>
                  <a:pt x="73" y="219"/>
                </a:cubicBezTo>
                <a:cubicBezTo>
                  <a:pt x="74" y="217"/>
                  <a:pt x="78" y="219"/>
                  <a:pt x="79" y="221"/>
                </a:cubicBezTo>
                <a:cubicBezTo>
                  <a:pt x="78" y="228"/>
                  <a:pt x="78" y="219"/>
                  <a:pt x="75" y="221"/>
                </a:cubicBezTo>
                <a:cubicBezTo>
                  <a:pt x="75" y="223"/>
                  <a:pt x="75" y="223"/>
                  <a:pt x="75" y="223"/>
                </a:cubicBezTo>
                <a:cubicBezTo>
                  <a:pt x="71" y="227"/>
                  <a:pt x="69" y="216"/>
                  <a:pt x="66" y="219"/>
                </a:cubicBezTo>
                <a:cubicBezTo>
                  <a:pt x="67" y="222"/>
                  <a:pt x="67" y="222"/>
                  <a:pt x="67" y="222"/>
                </a:cubicBezTo>
                <a:cubicBezTo>
                  <a:pt x="66" y="221"/>
                  <a:pt x="64" y="220"/>
                  <a:pt x="63" y="222"/>
                </a:cubicBezTo>
                <a:cubicBezTo>
                  <a:pt x="65" y="222"/>
                  <a:pt x="63" y="228"/>
                  <a:pt x="64" y="228"/>
                </a:cubicBezTo>
                <a:cubicBezTo>
                  <a:pt x="66" y="229"/>
                  <a:pt x="63" y="226"/>
                  <a:pt x="65" y="226"/>
                </a:cubicBezTo>
                <a:cubicBezTo>
                  <a:pt x="66" y="229"/>
                  <a:pt x="69" y="231"/>
                  <a:pt x="68" y="235"/>
                </a:cubicBezTo>
                <a:cubicBezTo>
                  <a:pt x="66" y="232"/>
                  <a:pt x="65" y="236"/>
                  <a:pt x="63" y="235"/>
                </a:cubicBezTo>
                <a:cubicBezTo>
                  <a:pt x="62" y="237"/>
                  <a:pt x="66" y="235"/>
                  <a:pt x="65" y="238"/>
                </a:cubicBezTo>
                <a:cubicBezTo>
                  <a:pt x="63" y="238"/>
                  <a:pt x="63" y="238"/>
                  <a:pt x="63" y="238"/>
                </a:cubicBezTo>
                <a:cubicBezTo>
                  <a:pt x="63" y="249"/>
                  <a:pt x="63" y="263"/>
                  <a:pt x="68" y="273"/>
                </a:cubicBezTo>
                <a:cubicBezTo>
                  <a:pt x="66" y="274"/>
                  <a:pt x="65" y="278"/>
                  <a:pt x="64" y="284"/>
                </a:cubicBezTo>
                <a:cubicBezTo>
                  <a:pt x="65" y="281"/>
                  <a:pt x="66" y="283"/>
                  <a:pt x="66" y="285"/>
                </a:cubicBezTo>
                <a:cubicBezTo>
                  <a:pt x="64" y="287"/>
                  <a:pt x="64" y="287"/>
                  <a:pt x="64" y="287"/>
                </a:cubicBezTo>
                <a:cubicBezTo>
                  <a:pt x="62" y="291"/>
                  <a:pt x="65" y="295"/>
                  <a:pt x="66" y="298"/>
                </a:cubicBezTo>
                <a:cubicBezTo>
                  <a:pt x="65" y="299"/>
                  <a:pt x="65" y="299"/>
                  <a:pt x="64" y="299"/>
                </a:cubicBezTo>
                <a:cubicBezTo>
                  <a:pt x="62" y="302"/>
                  <a:pt x="65" y="302"/>
                  <a:pt x="66" y="303"/>
                </a:cubicBezTo>
                <a:cubicBezTo>
                  <a:pt x="64" y="305"/>
                  <a:pt x="64" y="305"/>
                  <a:pt x="64" y="305"/>
                </a:cubicBezTo>
                <a:cubicBezTo>
                  <a:pt x="66" y="305"/>
                  <a:pt x="66" y="305"/>
                  <a:pt x="66" y="305"/>
                </a:cubicBezTo>
                <a:cubicBezTo>
                  <a:pt x="67" y="308"/>
                  <a:pt x="67" y="312"/>
                  <a:pt x="64" y="312"/>
                </a:cubicBezTo>
                <a:cubicBezTo>
                  <a:pt x="64" y="313"/>
                  <a:pt x="65" y="314"/>
                  <a:pt x="66" y="313"/>
                </a:cubicBezTo>
                <a:cubicBezTo>
                  <a:pt x="64" y="315"/>
                  <a:pt x="64" y="323"/>
                  <a:pt x="65" y="329"/>
                </a:cubicBezTo>
                <a:cubicBezTo>
                  <a:pt x="66" y="326"/>
                  <a:pt x="67" y="326"/>
                  <a:pt x="68" y="326"/>
                </a:cubicBezTo>
                <a:cubicBezTo>
                  <a:pt x="72" y="327"/>
                  <a:pt x="68" y="327"/>
                  <a:pt x="70" y="329"/>
                </a:cubicBezTo>
                <a:cubicBezTo>
                  <a:pt x="69" y="329"/>
                  <a:pt x="67" y="332"/>
                  <a:pt x="66" y="329"/>
                </a:cubicBezTo>
                <a:cubicBezTo>
                  <a:pt x="62" y="336"/>
                  <a:pt x="66" y="346"/>
                  <a:pt x="65" y="355"/>
                </a:cubicBezTo>
                <a:cubicBezTo>
                  <a:pt x="66" y="357"/>
                  <a:pt x="66" y="356"/>
                  <a:pt x="67" y="357"/>
                </a:cubicBezTo>
                <a:cubicBezTo>
                  <a:pt x="64" y="363"/>
                  <a:pt x="68" y="369"/>
                  <a:pt x="67" y="376"/>
                </a:cubicBezTo>
                <a:cubicBezTo>
                  <a:pt x="68" y="374"/>
                  <a:pt x="72" y="376"/>
                  <a:pt x="72" y="379"/>
                </a:cubicBezTo>
                <a:cubicBezTo>
                  <a:pt x="75" y="383"/>
                  <a:pt x="69" y="381"/>
                  <a:pt x="67" y="384"/>
                </a:cubicBezTo>
                <a:cubicBezTo>
                  <a:pt x="69" y="386"/>
                  <a:pt x="69" y="389"/>
                  <a:pt x="69" y="390"/>
                </a:cubicBezTo>
                <a:cubicBezTo>
                  <a:pt x="69" y="390"/>
                  <a:pt x="69" y="390"/>
                  <a:pt x="69" y="390"/>
                </a:cubicBezTo>
                <a:cubicBezTo>
                  <a:pt x="70" y="392"/>
                  <a:pt x="71" y="395"/>
                  <a:pt x="70" y="398"/>
                </a:cubicBezTo>
                <a:cubicBezTo>
                  <a:pt x="70" y="397"/>
                  <a:pt x="70" y="397"/>
                  <a:pt x="70" y="397"/>
                </a:cubicBezTo>
                <a:cubicBezTo>
                  <a:pt x="70" y="399"/>
                  <a:pt x="69" y="402"/>
                  <a:pt x="69" y="404"/>
                </a:cubicBezTo>
                <a:cubicBezTo>
                  <a:pt x="72" y="404"/>
                  <a:pt x="71" y="410"/>
                  <a:pt x="73" y="411"/>
                </a:cubicBezTo>
                <a:cubicBezTo>
                  <a:pt x="73" y="411"/>
                  <a:pt x="73" y="411"/>
                  <a:pt x="72" y="411"/>
                </a:cubicBezTo>
                <a:cubicBezTo>
                  <a:pt x="75" y="411"/>
                  <a:pt x="75" y="411"/>
                  <a:pt x="75" y="411"/>
                </a:cubicBezTo>
                <a:cubicBezTo>
                  <a:pt x="74" y="415"/>
                  <a:pt x="74" y="415"/>
                  <a:pt x="74" y="415"/>
                </a:cubicBezTo>
                <a:cubicBezTo>
                  <a:pt x="73" y="415"/>
                  <a:pt x="72" y="415"/>
                  <a:pt x="71" y="413"/>
                </a:cubicBezTo>
                <a:cubicBezTo>
                  <a:pt x="70" y="418"/>
                  <a:pt x="73" y="415"/>
                  <a:pt x="75" y="417"/>
                </a:cubicBezTo>
                <a:cubicBezTo>
                  <a:pt x="77" y="420"/>
                  <a:pt x="75" y="420"/>
                  <a:pt x="74" y="421"/>
                </a:cubicBezTo>
                <a:cubicBezTo>
                  <a:pt x="73" y="420"/>
                  <a:pt x="74" y="419"/>
                  <a:pt x="74" y="418"/>
                </a:cubicBezTo>
                <a:cubicBezTo>
                  <a:pt x="72" y="417"/>
                  <a:pt x="74" y="420"/>
                  <a:pt x="72" y="421"/>
                </a:cubicBezTo>
                <a:cubicBezTo>
                  <a:pt x="72" y="421"/>
                  <a:pt x="75" y="421"/>
                  <a:pt x="75" y="424"/>
                </a:cubicBezTo>
                <a:cubicBezTo>
                  <a:pt x="75" y="426"/>
                  <a:pt x="77" y="430"/>
                  <a:pt x="75" y="430"/>
                </a:cubicBezTo>
                <a:cubicBezTo>
                  <a:pt x="76" y="431"/>
                  <a:pt x="76" y="433"/>
                  <a:pt x="78" y="434"/>
                </a:cubicBezTo>
                <a:cubicBezTo>
                  <a:pt x="78" y="433"/>
                  <a:pt x="78" y="430"/>
                  <a:pt x="79" y="429"/>
                </a:cubicBezTo>
                <a:cubicBezTo>
                  <a:pt x="80" y="430"/>
                  <a:pt x="81" y="433"/>
                  <a:pt x="80" y="434"/>
                </a:cubicBezTo>
                <a:cubicBezTo>
                  <a:pt x="79" y="433"/>
                  <a:pt x="79" y="433"/>
                  <a:pt x="79" y="433"/>
                </a:cubicBezTo>
                <a:cubicBezTo>
                  <a:pt x="80" y="434"/>
                  <a:pt x="81" y="438"/>
                  <a:pt x="82" y="435"/>
                </a:cubicBezTo>
                <a:cubicBezTo>
                  <a:pt x="80" y="439"/>
                  <a:pt x="80" y="439"/>
                  <a:pt x="80" y="439"/>
                </a:cubicBezTo>
                <a:cubicBezTo>
                  <a:pt x="82" y="440"/>
                  <a:pt x="83" y="443"/>
                  <a:pt x="85" y="445"/>
                </a:cubicBezTo>
                <a:cubicBezTo>
                  <a:pt x="83" y="446"/>
                  <a:pt x="79" y="445"/>
                  <a:pt x="81" y="450"/>
                </a:cubicBezTo>
                <a:cubicBezTo>
                  <a:pt x="83" y="451"/>
                  <a:pt x="84" y="452"/>
                  <a:pt x="85" y="453"/>
                </a:cubicBezTo>
                <a:cubicBezTo>
                  <a:pt x="87" y="455"/>
                  <a:pt x="87" y="456"/>
                  <a:pt x="86" y="457"/>
                </a:cubicBezTo>
                <a:cubicBezTo>
                  <a:pt x="90" y="465"/>
                  <a:pt x="96" y="458"/>
                  <a:pt x="99" y="464"/>
                </a:cubicBezTo>
                <a:cubicBezTo>
                  <a:pt x="95" y="465"/>
                  <a:pt x="96" y="466"/>
                  <a:pt x="97" y="469"/>
                </a:cubicBezTo>
                <a:cubicBezTo>
                  <a:pt x="98" y="468"/>
                  <a:pt x="99" y="468"/>
                  <a:pt x="100" y="469"/>
                </a:cubicBezTo>
                <a:cubicBezTo>
                  <a:pt x="100" y="467"/>
                  <a:pt x="97" y="469"/>
                  <a:pt x="97" y="466"/>
                </a:cubicBezTo>
                <a:cubicBezTo>
                  <a:pt x="98" y="464"/>
                  <a:pt x="99" y="467"/>
                  <a:pt x="101" y="467"/>
                </a:cubicBezTo>
                <a:cubicBezTo>
                  <a:pt x="100" y="476"/>
                  <a:pt x="113" y="480"/>
                  <a:pt x="118" y="487"/>
                </a:cubicBezTo>
                <a:cubicBezTo>
                  <a:pt x="120" y="483"/>
                  <a:pt x="122" y="488"/>
                  <a:pt x="124" y="488"/>
                </a:cubicBezTo>
                <a:cubicBezTo>
                  <a:pt x="123" y="490"/>
                  <a:pt x="125" y="490"/>
                  <a:pt x="127" y="491"/>
                </a:cubicBezTo>
                <a:cubicBezTo>
                  <a:pt x="127" y="492"/>
                  <a:pt x="126" y="494"/>
                  <a:pt x="125" y="495"/>
                </a:cubicBezTo>
                <a:cubicBezTo>
                  <a:pt x="124" y="492"/>
                  <a:pt x="124" y="492"/>
                  <a:pt x="124" y="492"/>
                </a:cubicBezTo>
                <a:cubicBezTo>
                  <a:pt x="123" y="488"/>
                  <a:pt x="118" y="494"/>
                  <a:pt x="117" y="492"/>
                </a:cubicBezTo>
                <a:cubicBezTo>
                  <a:pt x="120" y="494"/>
                  <a:pt x="114" y="493"/>
                  <a:pt x="115" y="496"/>
                </a:cubicBezTo>
                <a:cubicBezTo>
                  <a:pt x="113" y="498"/>
                  <a:pt x="113" y="498"/>
                  <a:pt x="113" y="498"/>
                </a:cubicBezTo>
                <a:cubicBezTo>
                  <a:pt x="110" y="500"/>
                  <a:pt x="113" y="499"/>
                  <a:pt x="109" y="502"/>
                </a:cubicBezTo>
                <a:cubicBezTo>
                  <a:pt x="107" y="504"/>
                  <a:pt x="107" y="500"/>
                  <a:pt x="108" y="500"/>
                </a:cubicBezTo>
                <a:cubicBezTo>
                  <a:pt x="105" y="500"/>
                  <a:pt x="103" y="502"/>
                  <a:pt x="102" y="504"/>
                </a:cubicBezTo>
                <a:cubicBezTo>
                  <a:pt x="102" y="504"/>
                  <a:pt x="102" y="504"/>
                  <a:pt x="102" y="505"/>
                </a:cubicBezTo>
                <a:cubicBezTo>
                  <a:pt x="102" y="505"/>
                  <a:pt x="102" y="505"/>
                  <a:pt x="101" y="505"/>
                </a:cubicBezTo>
                <a:cubicBezTo>
                  <a:pt x="101" y="506"/>
                  <a:pt x="100" y="507"/>
                  <a:pt x="99" y="507"/>
                </a:cubicBezTo>
                <a:cubicBezTo>
                  <a:pt x="99" y="507"/>
                  <a:pt x="99" y="507"/>
                  <a:pt x="99" y="507"/>
                </a:cubicBezTo>
                <a:cubicBezTo>
                  <a:pt x="100" y="506"/>
                  <a:pt x="100" y="505"/>
                  <a:pt x="101" y="505"/>
                </a:cubicBezTo>
                <a:cubicBezTo>
                  <a:pt x="100" y="505"/>
                  <a:pt x="99" y="506"/>
                  <a:pt x="99" y="507"/>
                </a:cubicBezTo>
                <a:cubicBezTo>
                  <a:pt x="98" y="506"/>
                  <a:pt x="98" y="507"/>
                  <a:pt x="98" y="507"/>
                </a:cubicBezTo>
                <a:cubicBezTo>
                  <a:pt x="97" y="508"/>
                  <a:pt x="97" y="508"/>
                  <a:pt x="96" y="509"/>
                </a:cubicBezTo>
                <a:cubicBezTo>
                  <a:pt x="95" y="506"/>
                  <a:pt x="95" y="506"/>
                  <a:pt x="95" y="506"/>
                </a:cubicBezTo>
                <a:cubicBezTo>
                  <a:pt x="93" y="508"/>
                  <a:pt x="92" y="514"/>
                  <a:pt x="93" y="514"/>
                </a:cubicBezTo>
                <a:cubicBezTo>
                  <a:pt x="86" y="520"/>
                  <a:pt x="83" y="531"/>
                  <a:pt x="82" y="535"/>
                </a:cubicBezTo>
                <a:cubicBezTo>
                  <a:pt x="83" y="534"/>
                  <a:pt x="82" y="534"/>
                  <a:pt x="82" y="535"/>
                </a:cubicBezTo>
                <a:cubicBezTo>
                  <a:pt x="81" y="537"/>
                  <a:pt x="82" y="540"/>
                  <a:pt x="81" y="540"/>
                </a:cubicBezTo>
                <a:cubicBezTo>
                  <a:pt x="81" y="542"/>
                  <a:pt x="79" y="541"/>
                  <a:pt x="77" y="544"/>
                </a:cubicBezTo>
                <a:cubicBezTo>
                  <a:pt x="77" y="544"/>
                  <a:pt x="78" y="545"/>
                  <a:pt x="79" y="545"/>
                </a:cubicBezTo>
                <a:cubicBezTo>
                  <a:pt x="74" y="549"/>
                  <a:pt x="76" y="558"/>
                  <a:pt x="72" y="564"/>
                </a:cubicBezTo>
                <a:cubicBezTo>
                  <a:pt x="72" y="563"/>
                  <a:pt x="71" y="562"/>
                  <a:pt x="71" y="561"/>
                </a:cubicBezTo>
                <a:cubicBezTo>
                  <a:pt x="70" y="567"/>
                  <a:pt x="70" y="572"/>
                  <a:pt x="71" y="577"/>
                </a:cubicBezTo>
                <a:cubicBezTo>
                  <a:pt x="70" y="576"/>
                  <a:pt x="69" y="576"/>
                  <a:pt x="69" y="575"/>
                </a:cubicBezTo>
                <a:cubicBezTo>
                  <a:pt x="68" y="579"/>
                  <a:pt x="68" y="583"/>
                  <a:pt x="70" y="585"/>
                </a:cubicBezTo>
                <a:cubicBezTo>
                  <a:pt x="71" y="583"/>
                  <a:pt x="69" y="585"/>
                  <a:pt x="69" y="583"/>
                </a:cubicBezTo>
                <a:cubicBezTo>
                  <a:pt x="71" y="581"/>
                  <a:pt x="72" y="586"/>
                  <a:pt x="71" y="588"/>
                </a:cubicBezTo>
                <a:cubicBezTo>
                  <a:pt x="71" y="588"/>
                  <a:pt x="71" y="588"/>
                  <a:pt x="71" y="588"/>
                </a:cubicBezTo>
                <a:cubicBezTo>
                  <a:pt x="70" y="592"/>
                  <a:pt x="71" y="592"/>
                  <a:pt x="71" y="595"/>
                </a:cubicBezTo>
                <a:cubicBezTo>
                  <a:pt x="69" y="597"/>
                  <a:pt x="70" y="593"/>
                  <a:pt x="69" y="594"/>
                </a:cubicBezTo>
                <a:cubicBezTo>
                  <a:pt x="65" y="594"/>
                  <a:pt x="66" y="602"/>
                  <a:pt x="65" y="603"/>
                </a:cubicBezTo>
                <a:cubicBezTo>
                  <a:pt x="66" y="604"/>
                  <a:pt x="66" y="605"/>
                  <a:pt x="67" y="605"/>
                </a:cubicBezTo>
                <a:cubicBezTo>
                  <a:pt x="68" y="608"/>
                  <a:pt x="65" y="606"/>
                  <a:pt x="65" y="608"/>
                </a:cubicBezTo>
                <a:cubicBezTo>
                  <a:pt x="70" y="616"/>
                  <a:pt x="70" y="616"/>
                  <a:pt x="70" y="616"/>
                </a:cubicBezTo>
                <a:cubicBezTo>
                  <a:pt x="69" y="616"/>
                  <a:pt x="67" y="618"/>
                  <a:pt x="66" y="616"/>
                </a:cubicBezTo>
                <a:cubicBezTo>
                  <a:pt x="66" y="622"/>
                  <a:pt x="70" y="626"/>
                  <a:pt x="71" y="629"/>
                </a:cubicBezTo>
                <a:cubicBezTo>
                  <a:pt x="71" y="631"/>
                  <a:pt x="72" y="637"/>
                  <a:pt x="72" y="639"/>
                </a:cubicBezTo>
                <a:cubicBezTo>
                  <a:pt x="70" y="639"/>
                  <a:pt x="72" y="637"/>
                  <a:pt x="71" y="636"/>
                </a:cubicBezTo>
                <a:cubicBezTo>
                  <a:pt x="68" y="639"/>
                  <a:pt x="68" y="639"/>
                  <a:pt x="68" y="639"/>
                </a:cubicBezTo>
                <a:cubicBezTo>
                  <a:pt x="68" y="635"/>
                  <a:pt x="65" y="640"/>
                  <a:pt x="64" y="637"/>
                </a:cubicBezTo>
                <a:cubicBezTo>
                  <a:pt x="65" y="641"/>
                  <a:pt x="63" y="648"/>
                  <a:pt x="62" y="653"/>
                </a:cubicBezTo>
                <a:cubicBezTo>
                  <a:pt x="66" y="650"/>
                  <a:pt x="64" y="659"/>
                  <a:pt x="68" y="659"/>
                </a:cubicBezTo>
                <a:cubicBezTo>
                  <a:pt x="68" y="664"/>
                  <a:pt x="65" y="661"/>
                  <a:pt x="64" y="664"/>
                </a:cubicBezTo>
                <a:cubicBezTo>
                  <a:pt x="65" y="669"/>
                  <a:pt x="64" y="675"/>
                  <a:pt x="64" y="680"/>
                </a:cubicBezTo>
                <a:cubicBezTo>
                  <a:pt x="64" y="680"/>
                  <a:pt x="64" y="680"/>
                  <a:pt x="64" y="680"/>
                </a:cubicBezTo>
                <a:cubicBezTo>
                  <a:pt x="65" y="684"/>
                  <a:pt x="64" y="692"/>
                  <a:pt x="67" y="697"/>
                </a:cubicBezTo>
                <a:cubicBezTo>
                  <a:pt x="66" y="697"/>
                  <a:pt x="66" y="697"/>
                  <a:pt x="65" y="696"/>
                </a:cubicBezTo>
                <a:cubicBezTo>
                  <a:pt x="64" y="701"/>
                  <a:pt x="70" y="697"/>
                  <a:pt x="68" y="703"/>
                </a:cubicBezTo>
                <a:cubicBezTo>
                  <a:pt x="66" y="701"/>
                  <a:pt x="66" y="701"/>
                  <a:pt x="66" y="701"/>
                </a:cubicBezTo>
                <a:cubicBezTo>
                  <a:pt x="68" y="705"/>
                  <a:pt x="64" y="708"/>
                  <a:pt x="67" y="712"/>
                </a:cubicBezTo>
                <a:cubicBezTo>
                  <a:pt x="66" y="713"/>
                  <a:pt x="66" y="712"/>
                  <a:pt x="65" y="711"/>
                </a:cubicBezTo>
                <a:cubicBezTo>
                  <a:pt x="66" y="715"/>
                  <a:pt x="66" y="719"/>
                  <a:pt x="69" y="722"/>
                </a:cubicBezTo>
                <a:cubicBezTo>
                  <a:pt x="67" y="723"/>
                  <a:pt x="66" y="722"/>
                  <a:pt x="66" y="721"/>
                </a:cubicBezTo>
                <a:cubicBezTo>
                  <a:pt x="64" y="725"/>
                  <a:pt x="69" y="725"/>
                  <a:pt x="68" y="728"/>
                </a:cubicBezTo>
                <a:cubicBezTo>
                  <a:pt x="68" y="729"/>
                  <a:pt x="66" y="731"/>
                  <a:pt x="66" y="731"/>
                </a:cubicBezTo>
                <a:cubicBezTo>
                  <a:pt x="68" y="732"/>
                  <a:pt x="68" y="738"/>
                  <a:pt x="69" y="739"/>
                </a:cubicBezTo>
                <a:cubicBezTo>
                  <a:pt x="67" y="740"/>
                  <a:pt x="67" y="741"/>
                  <a:pt x="66" y="744"/>
                </a:cubicBezTo>
                <a:cubicBezTo>
                  <a:pt x="67" y="763"/>
                  <a:pt x="67" y="782"/>
                  <a:pt x="71" y="801"/>
                </a:cubicBezTo>
                <a:cubicBezTo>
                  <a:pt x="67" y="804"/>
                  <a:pt x="68" y="796"/>
                  <a:pt x="66" y="798"/>
                </a:cubicBezTo>
                <a:cubicBezTo>
                  <a:pt x="69" y="798"/>
                  <a:pt x="67" y="802"/>
                  <a:pt x="68" y="807"/>
                </a:cubicBezTo>
                <a:cubicBezTo>
                  <a:pt x="68" y="807"/>
                  <a:pt x="68" y="807"/>
                  <a:pt x="68" y="807"/>
                </a:cubicBezTo>
                <a:cubicBezTo>
                  <a:pt x="69" y="810"/>
                  <a:pt x="67" y="811"/>
                  <a:pt x="68" y="814"/>
                </a:cubicBezTo>
                <a:cubicBezTo>
                  <a:pt x="69" y="814"/>
                  <a:pt x="69" y="814"/>
                  <a:pt x="69" y="814"/>
                </a:cubicBezTo>
                <a:cubicBezTo>
                  <a:pt x="71" y="816"/>
                  <a:pt x="65" y="820"/>
                  <a:pt x="69" y="821"/>
                </a:cubicBezTo>
                <a:cubicBezTo>
                  <a:pt x="67" y="824"/>
                  <a:pt x="67" y="824"/>
                  <a:pt x="67" y="824"/>
                </a:cubicBezTo>
                <a:cubicBezTo>
                  <a:pt x="70" y="826"/>
                  <a:pt x="66" y="828"/>
                  <a:pt x="69" y="831"/>
                </a:cubicBezTo>
                <a:cubicBezTo>
                  <a:pt x="68" y="831"/>
                  <a:pt x="68" y="831"/>
                  <a:pt x="68" y="831"/>
                </a:cubicBezTo>
                <a:cubicBezTo>
                  <a:pt x="67" y="836"/>
                  <a:pt x="72" y="840"/>
                  <a:pt x="70" y="842"/>
                </a:cubicBezTo>
                <a:cubicBezTo>
                  <a:pt x="70" y="846"/>
                  <a:pt x="71" y="850"/>
                  <a:pt x="74" y="851"/>
                </a:cubicBezTo>
                <a:cubicBezTo>
                  <a:pt x="73" y="852"/>
                  <a:pt x="71" y="852"/>
                  <a:pt x="70" y="851"/>
                </a:cubicBezTo>
                <a:cubicBezTo>
                  <a:pt x="72" y="865"/>
                  <a:pt x="72" y="882"/>
                  <a:pt x="76" y="895"/>
                </a:cubicBezTo>
                <a:cubicBezTo>
                  <a:pt x="76" y="895"/>
                  <a:pt x="75" y="894"/>
                  <a:pt x="75" y="894"/>
                </a:cubicBezTo>
                <a:cubicBezTo>
                  <a:pt x="78" y="902"/>
                  <a:pt x="72" y="911"/>
                  <a:pt x="78" y="917"/>
                </a:cubicBezTo>
                <a:cubicBezTo>
                  <a:pt x="80" y="919"/>
                  <a:pt x="80" y="919"/>
                  <a:pt x="80" y="919"/>
                </a:cubicBezTo>
                <a:cubicBezTo>
                  <a:pt x="80" y="921"/>
                  <a:pt x="78" y="920"/>
                  <a:pt x="77" y="922"/>
                </a:cubicBezTo>
                <a:cubicBezTo>
                  <a:pt x="79" y="923"/>
                  <a:pt x="78" y="929"/>
                  <a:pt x="80" y="930"/>
                </a:cubicBezTo>
                <a:cubicBezTo>
                  <a:pt x="79" y="931"/>
                  <a:pt x="78" y="930"/>
                  <a:pt x="78" y="930"/>
                </a:cubicBezTo>
                <a:cubicBezTo>
                  <a:pt x="77" y="934"/>
                  <a:pt x="81" y="938"/>
                  <a:pt x="80" y="941"/>
                </a:cubicBezTo>
                <a:cubicBezTo>
                  <a:pt x="79" y="940"/>
                  <a:pt x="79" y="940"/>
                  <a:pt x="79" y="940"/>
                </a:cubicBezTo>
                <a:cubicBezTo>
                  <a:pt x="76" y="960"/>
                  <a:pt x="70" y="982"/>
                  <a:pt x="66" y="997"/>
                </a:cubicBezTo>
                <a:cubicBezTo>
                  <a:pt x="65" y="1001"/>
                  <a:pt x="62" y="997"/>
                  <a:pt x="62" y="999"/>
                </a:cubicBezTo>
                <a:cubicBezTo>
                  <a:pt x="57" y="1015"/>
                  <a:pt x="37" y="1021"/>
                  <a:pt x="27" y="1033"/>
                </a:cubicBezTo>
                <a:cubicBezTo>
                  <a:pt x="17" y="1039"/>
                  <a:pt x="14" y="1047"/>
                  <a:pt x="14" y="1048"/>
                </a:cubicBezTo>
                <a:cubicBezTo>
                  <a:pt x="44" y="1037"/>
                  <a:pt x="69" y="1023"/>
                  <a:pt x="86" y="993"/>
                </a:cubicBezTo>
                <a:cubicBezTo>
                  <a:pt x="89" y="983"/>
                  <a:pt x="91" y="969"/>
                  <a:pt x="93" y="959"/>
                </a:cubicBezTo>
                <a:cubicBezTo>
                  <a:pt x="92" y="922"/>
                  <a:pt x="97" y="888"/>
                  <a:pt x="93" y="852"/>
                </a:cubicBezTo>
                <a:cubicBezTo>
                  <a:pt x="92" y="854"/>
                  <a:pt x="91" y="852"/>
                  <a:pt x="90" y="850"/>
                </a:cubicBezTo>
                <a:cubicBezTo>
                  <a:pt x="91" y="849"/>
                  <a:pt x="91" y="849"/>
                  <a:pt x="91" y="849"/>
                </a:cubicBezTo>
                <a:cubicBezTo>
                  <a:pt x="89" y="847"/>
                  <a:pt x="89" y="847"/>
                  <a:pt x="89" y="847"/>
                </a:cubicBezTo>
                <a:cubicBezTo>
                  <a:pt x="88" y="844"/>
                  <a:pt x="91" y="845"/>
                  <a:pt x="91" y="847"/>
                </a:cubicBezTo>
                <a:cubicBezTo>
                  <a:pt x="91" y="833"/>
                  <a:pt x="90" y="820"/>
                  <a:pt x="90" y="807"/>
                </a:cubicBezTo>
                <a:cubicBezTo>
                  <a:pt x="87" y="806"/>
                  <a:pt x="89" y="799"/>
                  <a:pt x="86" y="799"/>
                </a:cubicBezTo>
                <a:cubicBezTo>
                  <a:pt x="87" y="798"/>
                  <a:pt x="87" y="799"/>
                  <a:pt x="87" y="799"/>
                </a:cubicBezTo>
                <a:cubicBezTo>
                  <a:pt x="85" y="790"/>
                  <a:pt x="85" y="789"/>
                  <a:pt x="89" y="780"/>
                </a:cubicBezTo>
                <a:cubicBezTo>
                  <a:pt x="90" y="743"/>
                  <a:pt x="86" y="707"/>
                  <a:pt x="87" y="671"/>
                </a:cubicBezTo>
                <a:cubicBezTo>
                  <a:pt x="87" y="635"/>
                  <a:pt x="87" y="600"/>
                  <a:pt x="97" y="566"/>
                </a:cubicBezTo>
                <a:cubicBezTo>
                  <a:pt x="94" y="559"/>
                  <a:pt x="99" y="553"/>
                  <a:pt x="97" y="545"/>
                </a:cubicBezTo>
                <a:cubicBezTo>
                  <a:pt x="99" y="546"/>
                  <a:pt x="99" y="546"/>
                  <a:pt x="99" y="546"/>
                </a:cubicBezTo>
                <a:cubicBezTo>
                  <a:pt x="99" y="540"/>
                  <a:pt x="102" y="540"/>
                  <a:pt x="107" y="535"/>
                </a:cubicBezTo>
                <a:cubicBezTo>
                  <a:pt x="105" y="534"/>
                  <a:pt x="108" y="532"/>
                  <a:pt x="105" y="532"/>
                </a:cubicBezTo>
                <a:cubicBezTo>
                  <a:pt x="104" y="528"/>
                  <a:pt x="110" y="530"/>
                  <a:pt x="110" y="527"/>
                </a:cubicBezTo>
                <a:cubicBezTo>
                  <a:pt x="111" y="528"/>
                  <a:pt x="109" y="526"/>
                  <a:pt x="110" y="526"/>
                </a:cubicBezTo>
                <a:cubicBezTo>
                  <a:pt x="112" y="519"/>
                  <a:pt x="110" y="528"/>
                  <a:pt x="118" y="524"/>
                </a:cubicBezTo>
                <a:cubicBezTo>
                  <a:pt x="126" y="515"/>
                  <a:pt x="141" y="507"/>
                  <a:pt x="156" y="507"/>
                </a:cubicBezTo>
                <a:cubicBezTo>
                  <a:pt x="155" y="508"/>
                  <a:pt x="155" y="505"/>
                  <a:pt x="156" y="505"/>
                </a:cubicBezTo>
                <a:cubicBezTo>
                  <a:pt x="158" y="509"/>
                  <a:pt x="161" y="503"/>
                  <a:pt x="164" y="505"/>
                </a:cubicBezTo>
                <a:cubicBezTo>
                  <a:pt x="164" y="506"/>
                  <a:pt x="162" y="506"/>
                  <a:pt x="162"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5" y="494"/>
                  <a:pt x="163" y="536"/>
                  <a:pt x="166" y="478"/>
                </a:cubicBezTo>
                <a:close/>
                <a:moveTo>
                  <a:pt x="96" y="512"/>
                </a:moveTo>
                <a:cubicBezTo>
                  <a:pt x="96" y="512"/>
                  <a:pt x="96" y="511"/>
                  <a:pt x="97" y="511"/>
                </a:cubicBezTo>
                <a:cubicBezTo>
                  <a:pt x="96" y="511"/>
                  <a:pt x="96" y="512"/>
                  <a:pt x="96" y="512"/>
                </a:cubicBezTo>
                <a:close/>
              </a:path>
            </a:pathLst>
          </a:custGeom>
          <a:solidFill>
            <a:srgbClr val="92D05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43" name="TextBox 42"/>
          <p:cNvSpPr txBox="1"/>
          <p:nvPr/>
        </p:nvSpPr>
        <p:spPr>
          <a:xfrm>
            <a:off x="4556254" y="4588819"/>
            <a:ext cx="1252295" cy="646331"/>
          </a:xfrm>
          <a:prstGeom prst="rect">
            <a:avLst/>
          </a:prstGeom>
          <a:noFill/>
        </p:spPr>
        <p:txBody>
          <a:bodyPr wrap="square" rtlCol="0">
            <a:spAutoFit/>
          </a:bodyPr>
          <a:lstStyle/>
          <a:p>
            <a:pPr algn="ctr" defTabSz="1219170"/>
            <a:r>
              <a:rPr lang="en-US" dirty="0">
                <a:solidFill>
                  <a:prstClr val="black"/>
                </a:solidFill>
                <a:latin typeface="Calibri"/>
              </a:rPr>
              <a:t>85%</a:t>
            </a:r>
            <a:br>
              <a:rPr lang="en-US" dirty="0">
                <a:solidFill>
                  <a:prstClr val="black"/>
                </a:solidFill>
                <a:latin typeface="Calibri"/>
              </a:rPr>
            </a:br>
            <a:r>
              <a:rPr lang="en-US" dirty="0">
                <a:solidFill>
                  <a:prstClr val="black"/>
                </a:solidFill>
                <a:latin typeface="Calibri"/>
              </a:rPr>
              <a:t>on-time</a:t>
            </a:r>
          </a:p>
        </p:txBody>
      </p:sp>
      <p:sp>
        <p:nvSpPr>
          <p:cNvPr id="44" name="Freeform 136"/>
          <p:cNvSpPr>
            <a:spLocks noEditPoints="1"/>
          </p:cNvSpPr>
          <p:nvPr/>
        </p:nvSpPr>
        <p:spPr bwMode="auto">
          <a:xfrm rot="5400000">
            <a:off x="6749855" y="3866428"/>
            <a:ext cx="311893" cy="1021997"/>
          </a:xfrm>
          <a:custGeom>
            <a:avLst/>
            <a:gdLst/>
            <a:ahLst/>
            <a:cxnLst>
              <a:cxn ang="0">
                <a:pos x="165" y="478"/>
              </a:cxn>
              <a:cxn ang="0">
                <a:pos x="122" y="454"/>
              </a:cxn>
              <a:cxn ang="0">
                <a:pos x="93" y="357"/>
              </a:cxn>
              <a:cxn ang="0">
                <a:pos x="92" y="284"/>
              </a:cxn>
              <a:cxn ang="0">
                <a:pos x="92" y="170"/>
              </a:cxn>
              <a:cxn ang="0">
                <a:pos x="84" y="111"/>
              </a:cxn>
              <a:cxn ang="0">
                <a:pos x="67" y="36"/>
              </a:cxn>
              <a:cxn ang="0">
                <a:pos x="40" y="10"/>
              </a:cxn>
              <a:cxn ang="0">
                <a:pos x="10" y="5"/>
              </a:cxn>
              <a:cxn ang="0">
                <a:pos x="6" y="5"/>
              </a:cxn>
              <a:cxn ang="0">
                <a:pos x="28" y="14"/>
              </a:cxn>
              <a:cxn ang="0">
                <a:pos x="50" y="37"/>
              </a:cxn>
              <a:cxn ang="0">
                <a:pos x="64" y="68"/>
              </a:cxn>
              <a:cxn ang="0">
                <a:pos x="62" y="71"/>
              </a:cxn>
              <a:cxn ang="0">
                <a:pos x="65" y="96"/>
              </a:cxn>
              <a:cxn ang="0">
                <a:pos x="64" y="98"/>
              </a:cxn>
              <a:cxn ang="0">
                <a:pos x="61" y="108"/>
              </a:cxn>
              <a:cxn ang="0">
                <a:pos x="71" y="131"/>
              </a:cxn>
              <a:cxn ang="0">
                <a:pos x="67" y="145"/>
              </a:cxn>
              <a:cxn ang="0">
                <a:pos x="65" y="155"/>
              </a:cxn>
              <a:cxn ang="0">
                <a:pos x="63" y="173"/>
              </a:cxn>
              <a:cxn ang="0">
                <a:pos x="66" y="190"/>
              </a:cxn>
              <a:cxn ang="0">
                <a:pos x="64" y="204"/>
              </a:cxn>
              <a:cxn ang="0">
                <a:pos x="75" y="221"/>
              </a:cxn>
              <a:cxn ang="0">
                <a:pos x="65" y="226"/>
              </a:cxn>
              <a:cxn ang="0">
                <a:pos x="64" y="284"/>
              </a:cxn>
              <a:cxn ang="0">
                <a:pos x="64" y="305"/>
              </a:cxn>
              <a:cxn ang="0">
                <a:pos x="70" y="329"/>
              </a:cxn>
              <a:cxn ang="0">
                <a:pos x="67" y="384"/>
              </a:cxn>
              <a:cxn ang="0">
                <a:pos x="73" y="411"/>
              </a:cxn>
              <a:cxn ang="0">
                <a:pos x="74" y="421"/>
              </a:cxn>
              <a:cxn ang="0">
                <a:pos x="79" y="429"/>
              </a:cxn>
              <a:cxn ang="0">
                <a:pos x="81" y="450"/>
              </a:cxn>
              <a:cxn ang="0">
                <a:pos x="97" y="466"/>
              </a:cxn>
              <a:cxn ang="0">
                <a:pos x="124" y="492"/>
              </a:cxn>
              <a:cxn ang="0">
                <a:pos x="102" y="504"/>
              </a:cxn>
              <a:cxn ang="0">
                <a:pos x="99" y="507"/>
              </a:cxn>
              <a:cxn ang="0">
                <a:pos x="82" y="535"/>
              </a:cxn>
              <a:cxn ang="0">
                <a:pos x="71" y="577"/>
              </a:cxn>
              <a:cxn ang="0">
                <a:pos x="71" y="595"/>
              </a:cxn>
              <a:cxn ang="0">
                <a:pos x="66" y="616"/>
              </a:cxn>
              <a:cxn ang="0">
                <a:pos x="62" y="653"/>
              </a:cxn>
              <a:cxn ang="0">
                <a:pos x="65" y="696"/>
              </a:cxn>
              <a:cxn ang="0">
                <a:pos x="66" y="721"/>
              </a:cxn>
              <a:cxn ang="0">
                <a:pos x="66" y="798"/>
              </a:cxn>
              <a:cxn ang="0">
                <a:pos x="67" y="824"/>
              </a:cxn>
              <a:cxn ang="0">
                <a:pos x="76" y="895"/>
              </a:cxn>
              <a:cxn ang="0">
                <a:pos x="78" y="930"/>
              </a:cxn>
              <a:cxn ang="0">
                <a:pos x="14" y="1048"/>
              </a:cxn>
              <a:cxn ang="0">
                <a:pos x="89" y="847"/>
              </a:cxn>
              <a:cxn ang="0">
                <a:pos x="87" y="671"/>
              </a:cxn>
              <a:cxn ang="0">
                <a:pos x="110" y="527"/>
              </a:cxn>
              <a:cxn ang="0">
                <a:pos x="162" y="507"/>
              </a:cxn>
              <a:cxn ang="0">
                <a:pos x="166" y="478"/>
              </a:cxn>
            </a:cxnLst>
            <a:rect l="0" t="0" r="r" b="b"/>
            <a:pathLst>
              <a:path w="166" h="1048">
                <a:moveTo>
                  <a:pt x="166" y="478"/>
                </a:moveTo>
                <a:cubicBezTo>
                  <a:pt x="166" y="478"/>
                  <a:pt x="166" y="478"/>
                  <a:pt x="166" y="478"/>
                </a:cubicBezTo>
                <a:cubicBezTo>
                  <a:pt x="166" y="478"/>
                  <a:pt x="166" y="478"/>
                  <a:pt x="166" y="478"/>
                </a:cubicBezTo>
                <a:cubicBezTo>
                  <a:pt x="166" y="478"/>
                  <a:pt x="166" y="478"/>
                  <a:pt x="166" y="478"/>
                </a:cubicBezTo>
                <a:cubicBezTo>
                  <a:pt x="166" y="478"/>
                  <a:pt x="166" y="478"/>
                  <a:pt x="166" y="478"/>
                </a:cubicBezTo>
                <a:cubicBezTo>
                  <a:pt x="165" y="478"/>
                  <a:pt x="165" y="478"/>
                  <a:pt x="165" y="478"/>
                </a:cubicBezTo>
                <a:cubicBezTo>
                  <a:pt x="161" y="477"/>
                  <a:pt x="161" y="477"/>
                  <a:pt x="161" y="477"/>
                </a:cubicBezTo>
                <a:cubicBezTo>
                  <a:pt x="158" y="476"/>
                  <a:pt x="155" y="476"/>
                  <a:pt x="153" y="474"/>
                </a:cubicBezTo>
                <a:cubicBezTo>
                  <a:pt x="147" y="473"/>
                  <a:pt x="142" y="467"/>
                  <a:pt x="138" y="467"/>
                </a:cubicBezTo>
                <a:cubicBezTo>
                  <a:pt x="139" y="466"/>
                  <a:pt x="136" y="464"/>
                  <a:pt x="136" y="463"/>
                </a:cubicBezTo>
                <a:cubicBezTo>
                  <a:pt x="129" y="465"/>
                  <a:pt x="127" y="455"/>
                  <a:pt x="121" y="454"/>
                </a:cubicBezTo>
                <a:cubicBezTo>
                  <a:pt x="122" y="454"/>
                  <a:pt x="122" y="454"/>
                  <a:pt x="122" y="454"/>
                </a:cubicBezTo>
                <a:cubicBezTo>
                  <a:pt x="107" y="442"/>
                  <a:pt x="104" y="435"/>
                  <a:pt x="98" y="415"/>
                </a:cubicBezTo>
                <a:cubicBezTo>
                  <a:pt x="96" y="406"/>
                  <a:pt x="99" y="394"/>
                  <a:pt x="96" y="383"/>
                </a:cubicBezTo>
                <a:cubicBezTo>
                  <a:pt x="95" y="381"/>
                  <a:pt x="94" y="382"/>
                  <a:pt x="94" y="381"/>
                </a:cubicBezTo>
                <a:cubicBezTo>
                  <a:pt x="94" y="378"/>
                  <a:pt x="95" y="381"/>
                  <a:pt x="96" y="379"/>
                </a:cubicBezTo>
                <a:cubicBezTo>
                  <a:pt x="93" y="374"/>
                  <a:pt x="96" y="366"/>
                  <a:pt x="95" y="359"/>
                </a:cubicBezTo>
                <a:cubicBezTo>
                  <a:pt x="94" y="358"/>
                  <a:pt x="94" y="356"/>
                  <a:pt x="93" y="357"/>
                </a:cubicBezTo>
                <a:cubicBezTo>
                  <a:pt x="96" y="349"/>
                  <a:pt x="91" y="338"/>
                  <a:pt x="94" y="330"/>
                </a:cubicBezTo>
                <a:cubicBezTo>
                  <a:pt x="89" y="333"/>
                  <a:pt x="91" y="325"/>
                  <a:pt x="90" y="323"/>
                </a:cubicBezTo>
                <a:cubicBezTo>
                  <a:pt x="90" y="321"/>
                  <a:pt x="91" y="321"/>
                  <a:pt x="92" y="321"/>
                </a:cubicBezTo>
                <a:cubicBezTo>
                  <a:pt x="92" y="315"/>
                  <a:pt x="92" y="312"/>
                  <a:pt x="93" y="305"/>
                </a:cubicBezTo>
                <a:cubicBezTo>
                  <a:pt x="93" y="301"/>
                  <a:pt x="90" y="300"/>
                  <a:pt x="91" y="296"/>
                </a:cubicBezTo>
                <a:cubicBezTo>
                  <a:pt x="94" y="294"/>
                  <a:pt x="91" y="288"/>
                  <a:pt x="92" y="284"/>
                </a:cubicBezTo>
                <a:cubicBezTo>
                  <a:pt x="90" y="285"/>
                  <a:pt x="87" y="280"/>
                  <a:pt x="89" y="276"/>
                </a:cubicBezTo>
                <a:cubicBezTo>
                  <a:pt x="93" y="277"/>
                  <a:pt x="93" y="277"/>
                  <a:pt x="93" y="277"/>
                </a:cubicBezTo>
                <a:cubicBezTo>
                  <a:pt x="90" y="264"/>
                  <a:pt x="95" y="246"/>
                  <a:pt x="91" y="231"/>
                </a:cubicBezTo>
                <a:cubicBezTo>
                  <a:pt x="93" y="230"/>
                  <a:pt x="93" y="230"/>
                  <a:pt x="93" y="230"/>
                </a:cubicBezTo>
                <a:cubicBezTo>
                  <a:pt x="91" y="214"/>
                  <a:pt x="94" y="199"/>
                  <a:pt x="90" y="184"/>
                </a:cubicBezTo>
                <a:cubicBezTo>
                  <a:pt x="91" y="180"/>
                  <a:pt x="92" y="174"/>
                  <a:pt x="92" y="170"/>
                </a:cubicBezTo>
                <a:cubicBezTo>
                  <a:pt x="90" y="164"/>
                  <a:pt x="90" y="162"/>
                  <a:pt x="87" y="159"/>
                </a:cubicBezTo>
                <a:cubicBezTo>
                  <a:pt x="87" y="157"/>
                  <a:pt x="89" y="155"/>
                  <a:pt x="90" y="155"/>
                </a:cubicBezTo>
                <a:cubicBezTo>
                  <a:pt x="90" y="148"/>
                  <a:pt x="93" y="141"/>
                  <a:pt x="90" y="136"/>
                </a:cubicBezTo>
                <a:cubicBezTo>
                  <a:pt x="92" y="135"/>
                  <a:pt x="92" y="135"/>
                  <a:pt x="92" y="135"/>
                </a:cubicBezTo>
                <a:cubicBezTo>
                  <a:pt x="90" y="130"/>
                  <a:pt x="87" y="122"/>
                  <a:pt x="89" y="116"/>
                </a:cubicBezTo>
                <a:cubicBezTo>
                  <a:pt x="87" y="114"/>
                  <a:pt x="86" y="108"/>
                  <a:pt x="84" y="111"/>
                </a:cubicBezTo>
                <a:cubicBezTo>
                  <a:pt x="84" y="109"/>
                  <a:pt x="87" y="109"/>
                  <a:pt x="85" y="107"/>
                </a:cubicBezTo>
                <a:cubicBezTo>
                  <a:pt x="88" y="109"/>
                  <a:pt x="88" y="109"/>
                  <a:pt x="88" y="109"/>
                </a:cubicBezTo>
                <a:cubicBezTo>
                  <a:pt x="88" y="95"/>
                  <a:pt x="86" y="83"/>
                  <a:pt x="82" y="70"/>
                </a:cubicBezTo>
                <a:cubicBezTo>
                  <a:pt x="84" y="66"/>
                  <a:pt x="79" y="58"/>
                  <a:pt x="77" y="49"/>
                </a:cubicBezTo>
                <a:cubicBezTo>
                  <a:pt x="73" y="45"/>
                  <a:pt x="71" y="37"/>
                  <a:pt x="65" y="37"/>
                </a:cubicBezTo>
                <a:cubicBezTo>
                  <a:pt x="67" y="36"/>
                  <a:pt x="67" y="36"/>
                  <a:pt x="67" y="36"/>
                </a:cubicBezTo>
                <a:cubicBezTo>
                  <a:pt x="63" y="30"/>
                  <a:pt x="58" y="24"/>
                  <a:pt x="52" y="18"/>
                </a:cubicBezTo>
                <a:cubicBezTo>
                  <a:pt x="49" y="15"/>
                  <a:pt x="47" y="17"/>
                  <a:pt x="43" y="15"/>
                </a:cubicBezTo>
                <a:cubicBezTo>
                  <a:pt x="44" y="14"/>
                  <a:pt x="44" y="14"/>
                  <a:pt x="44" y="14"/>
                </a:cubicBezTo>
                <a:cubicBezTo>
                  <a:pt x="40" y="12"/>
                  <a:pt x="38" y="14"/>
                  <a:pt x="35" y="15"/>
                </a:cubicBezTo>
                <a:cubicBezTo>
                  <a:pt x="33" y="13"/>
                  <a:pt x="32" y="14"/>
                  <a:pt x="30" y="11"/>
                </a:cubicBezTo>
                <a:cubicBezTo>
                  <a:pt x="33" y="12"/>
                  <a:pt x="37" y="11"/>
                  <a:pt x="40" y="10"/>
                </a:cubicBezTo>
                <a:cubicBezTo>
                  <a:pt x="36" y="6"/>
                  <a:pt x="29" y="8"/>
                  <a:pt x="28" y="5"/>
                </a:cubicBezTo>
                <a:cubicBezTo>
                  <a:pt x="24" y="2"/>
                  <a:pt x="21" y="2"/>
                  <a:pt x="20" y="4"/>
                </a:cubicBezTo>
                <a:cubicBezTo>
                  <a:pt x="20" y="3"/>
                  <a:pt x="18" y="2"/>
                  <a:pt x="20" y="1"/>
                </a:cubicBezTo>
                <a:cubicBezTo>
                  <a:pt x="17" y="1"/>
                  <a:pt x="15" y="0"/>
                  <a:pt x="13" y="1"/>
                </a:cubicBezTo>
                <a:cubicBezTo>
                  <a:pt x="13" y="1"/>
                  <a:pt x="14" y="1"/>
                  <a:pt x="15" y="2"/>
                </a:cubicBezTo>
                <a:cubicBezTo>
                  <a:pt x="13" y="3"/>
                  <a:pt x="10" y="2"/>
                  <a:pt x="10" y="5"/>
                </a:cubicBezTo>
                <a:cubicBezTo>
                  <a:pt x="11" y="5"/>
                  <a:pt x="12" y="4"/>
                  <a:pt x="13" y="5"/>
                </a:cubicBezTo>
                <a:cubicBezTo>
                  <a:pt x="12" y="7"/>
                  <a:pt x="7" y="6"/>
                  <a:pt x="6" y="4"/>
                </a:cubicBezTo>
                <a:cubicBezTo>
                  <a:pt x="5" y="2"/>
                  <a:pt x="10" y="2"/>
                  <a:pt x="8" y="0"/>
                </a:cubicBezTo>
                <a:cubicBezTo>
                  <a:pt x="6" y="1"/>
                  <a:pt x="3" y="2"/>
                  <a:pt x="0" y="3"/>
                </a:cubicBezTo>
                <a:cubicBezTo>
                  <a:pt x="2" y="3"/>
                  <a:pt x="4" y="4"/>
                  <a:pt x="3" y="6"/>
                </a:cubicBezTo>
                <a:cubicBezTo>
                  <a:pt x="6" y="5"/>
                  <a:pt x="6" y="5"/>
                  <a:pt x="6" y="5"/>
                </a:cubicBezTo>
                <a:cubicBezTo>
                  <a:pt x="5" y="7"/>
                  <a:pt x="5" y="7"/>
                  <a:pt x="5" y="7"/>
                </a:cubicBezTo>
                <a:cubicBezTo>
                  <a:pt x="11" y="8"/>
                  <a:pt x="14" y="10"/>
                  <a:pt x="19" y="11"/>
                </a:cubicBezTo>
                <a:cubicBezTo>
                  <a:pt x="18" y="8"/>
                  <a:pt x="18" y="8"/>
                  <a:pt x="18" y="8"/>
                </a:cubicBezTo>
                <a:cubicBezTo>
                  <a:pt x="21" y="9"/>
                  <a:pt x="25" y="8"/>
                  <a:pt x="27" y="11"/>
                </a:cubicBezTo>
                <a:cubicBezTo>
                  <a:pt x="25" y="11"/>
                  <a:pt x="26" y="13"/>
                  <a:pt x="25" y="14"/>
                </a:cubicBezTo>
                <a:cubicBezTo>
                  <a:pt x="26" y="14"/>
                  <a:pt x="27" y="13"/>
                  <a:pt x="28" y="14"/>
                </a:cubicBezTo>
                <a:cubicBezTo>
                  <a:pt x="26" y="16"/>
                  <a:pt x="26" y="16"/>
                  <a:pt x="26" y="16"/>
                </a:cubicBezTo>
                <a:cubicBezTo>
                  <a:pt x="29" y="14"/>
                  <a:pt x="34" y="19"/>
                  <a:pt x="35" y="19"/>
                </a:cubicBezTo>
                <a:cubicBezTo>
                  <a:pt x="34" y="20"/>
                  <a:pt x="34" y="20"/>
                  <a:pt x="34" y="20"/>
                </a:cubicBezTo>
                <a:cubicBezTo>
                  <a:pt x="37" y="23"/>
                  <a:pt x="35" y="17"/>
                  <a:pt x="37" y="19"/>
                </a:cubicBezTo>
                <a:cubicBezTo>
                  <a:pt x="39" y="21"/>
                  <a:pt x="36" y="23"/>
                  <a:pt x="37" y="26"/>
                </a:cubicBezTo>
                <a:cubicBezTo>
                  <a:pt x="41" y="28"/>
                  <a:pt x="49" y="31"/>
                  <a:pt x="50" y="37"/>
                </a:cubicBezTo>
                <a:cubicBezTo>
                  <a:pt x="53" y="40"/>
                  <a:pt x="57" y="43"/>
                  <a:pt x="61" y="45"/>
                </a:cubicBezTo>
                <a:cubicBezTo>
                  <a:pt x="63" y="48"/>
                  <a:pt x="57" y="47"/>
                  <a:pt x="61" y="49"/>
                </a:cubicBezTo>
                <a:cubicBezTo>
                  <a:pt x="59" y="49"/>
                  <a:pt x="59" y="51"/>
                  <a:pt x="58" y="51"/>
                </a:cubicBezTo>
                <a:cubicBezTo>
                  <a:pt x="59" y="51"/>
                  <a:pt x="61" y="57"/>
                  <a:pt x="62" y="53"/>
                </a:cubicBezTo>
                <a:cubicBezTo>
                  <a:pt x="64" y="58"/>
                  <a:pt x="66" y="63"/>
                  <a:pt x="68" y="68"/>
                </a:cubicBezTo>
                <a:cubicBezTo>
                  <a:pt x="67" y="67"/>
                  <a:pt x="64" y="67"/>
                  <a:pt x="64" y="68"/>
                </a:cubicBezTo>
                <a:cubicBezTo>
                  <a:pt x="67" y="70"/>
                  <a:pt x="69" y="75"/>
                  <a:pt x="69" y="80"/>
                </a:cubicBezTo>
                <a:cubicBezTo>
                  <a:pt x="71" y="79"/>
                  <a:pt x="71" y="78"/>
                  <a:pt x="73" y="78"/>
                </a:cubicBezTo>
                <a:cubicBezTo>
                  <a:pt x="74" y="79"/>
                  <a:pt x="75" y="80"/>
                  <a:pt x="75" y="81"/>
                </a:cubicBezTo>
                <a:cubicBezTo>
                  <a:pt x="73" y="82"/>
                  <a:pt x="69" y="82"/>
                  <a:pt x="69" y="87"/>
                </a:cubicBezTo>
                <a:cubicBezTo>
                  <a:pt x="65" y="86"/>
                  <a:pt x="69" y="79"/>
                  <a:pt x="65" y="82"/>
                </a:cubicBezTo>
                <a:cubicBezTo>
                  <a:pt x="62" y="80"/>
                  <a:pt x="61" y="73"/>
                  <a:pt x="62" y="71"/>
                </a:cubicBezTo>
                <a:cubicBezTo>
                  <a:pt x="58" y="68"/>
                  <a:pt x="62" y="74"/>
                  <a:pt x="59" y="74"/>
                </a:cubicBezTo>
                <a:cubicBezTo>
                  <a:pt x="60" y="77"/>
                  <a:pt x="62" y="78"/>
                  <a:pt x="63" y="83"/>
                </a:cubicBezTo>
                <a:cubicBezTo>
                  <a:pt x="65" y="83"/>
                  <a:pt x="65" y="81"/>
                  <a:pt x="66" y="83"/>
                </a:cubicBezTo>
                <a:cubicBezTo>
                  <a:pt x="70" y="88"/>
                  <a:pt x="64" y="90"/>
                  <a:pt x="64" y="91"/>
                </a:cubicBezTo>
                <a:cubicBezTo>
                  <a:pt x="63" y="89"/>
                  <a:pt x="63" y="89"/>
                  <a:pt x="63" y="89"/>
                </a:cubicBezTo>
                <a:cubicBezTo>
                  <a:pt x="62" y="92"/>
                  <a:pt x="65" y="93"/>
                  <a:pt x="65" y="96"/>
                </a:cubicBezTo>
                <a:cubicBezTo>
                  <a:pt x="61" y="98"/>
                  <a:pt x="64" y="91"/>
                  <a:pt x="61" y="90"/>
                </a:cubicBezTo>
                <a:cubicBezTo>
                  <a:pt x="58" y="93"/>
                  <a:pt x="58" y="93"/>
                  <a:pt x="58" y="93"/>
                </a:cubicBezTo>
                <a:cubicBezTo>
                  <a:pt x="58" y="98"/>
                  <a:pt x="62" y="94"/>
                  <a:pt x="61" y="99"/>
                </a:cubicBezTo>
                <a:cubicBezTo>
                  <a:pt x="60" y="99"/>
                  <a:pt x="60" y="99"/>
                  <a:pt x="60" y="99"/>
                </a:cubicBezTo>
                <a:cubicBezTo>
                  <a:pt x="61" y="102"/>
                  <a:pt x="61" y="102"/>
                  <a:pt x="61" y="102"/>
                </a:cubicBezTo>
                <a:cubicBezTo>
                  <a:pt x="62" y="102"/>
                  <a:pt x="65" y="101"/>
                  <a:pt x="64" y="98"/>
                </a:cubicBezTo>
                <a:cubicBezTo>
                  <a:pt x="69" y="100"/>
                  <a:pt x="65" y="101"/>
                  <a:pt x="66" y="105"/>
                </a:cubicBezTo>
                <a:cubicBezTo>
                  <a:pt x="69" y="107"/>
                  <a:pt x="66" y="103"/>
                  <a:pt x="68" y="103"/>
                </a:cubicBezTo>
                <a:cubicBezTo>
                  <a:pt x="71" y="103"/>
                  <a:pt x="71" y="106"/>
                  <a:pt x="71" y="108"/>
                </a:cubicBezTo>
                <a:cubicBezTo>
                  <a:pt x="72" y="112"/>
                  <a:pt x="69" y="110"/>
                  <a:pt x="67" y="112"/>
                </a:cubicBezTo>
                <a:cubicBezTo>
                  <a:pt x="67" y="111"/>
                  <a:pt x="66" y="108"/>
                  <a:pt x="68" y="108"/>
                </a:cubicBezTo>
                <a:cubicBezTo>
                  <a:pt x="65" y="104"/>
                  <a:pt x="63" y="111"/>
                  <a:pt x="61" y="108"/>
                </a:cubicBezTo>
                <a:cubicBezTo>
                  <a:pt x="60" y="111"/>
                  <a:pt x="63" y="111"/>
                  <a:pt x="63" y="113"/>
                </a:cubicBezTo>
                <a:cubicBezTo>
                  <a:pt x="64" y="112"/>
                  <a:pt x="66" y="113"/>
                  <a:pt x="67" y="112"/>
                </a:cubicBezTo>
                <a:cubicBezTo>
                  <a:pt x="74" y="118"/>
                  <a:pt x="62" y="117"/>
                  <a:pt x="63" y="123"/>
                </a:cubicBezTo>
                <a:cubicBezTo>
                  <a:pt x="68" y="121"/>
                  <a:pt x="70" y="131"/>
                  <a:pt x="74" y="126"/>
                </a:cubicBezTo>
                <a:cubicBezTo>
                  <a:pt x="75" y="128"/>
                  <a:pt x="76" y="129"/>
                  <a:pt x="76" y="131"/>
                </a:cubicBezTo>
                <a:cubicBezTo>
                  <a:pt x="73" y="129"/>
                  <a:pt x="73" y="134"/>
                  <a:pt x="71" y="131"/>
                </a:cubicBezTo>
                <a:cubicBezTo>
                  <a:pt x="71" y="133"/>
                  <a:pt x="71" y="133"/>
                  <a:pt x="71" y="133"/>
                </a:cubicBezTo>
                <a:cubicBezTo>
                  <a:pt x="67" y="130"/>
                  <a:pt x="67" y="130"/>
                  <a:pt x="67" y="130"/>
                </a:cubicBezTo>
                <a:cubicBezTo>
                  <a:pt x="65" y="132"/>
                  <a:pt x="63" y="136"/>
                  <a:pt x="62" y="138"/>
                </a:cubicBezTo>
                <a:cubicBezTo>
                  <a:pt x="63" y="141"/>
                  <a:pt x="65" y="137"/>
                  <a:pt x="65" y="140"/>
                </a:cubicBezTo>
                <a:cubicBezTo>
                  <a:pt x="64" y="139"/>
                  <a:pt x="63" y="141"/>
                  <a:pt x="63" y="143"/>
                </a:cubicBezTo>
                <a:cubicBezTo>
                  <a:pt x="64" y="140"/>
                  <a:pt x="67" y="143"/>
                  <a:pt x="67" y="145"/>
                </a:cubicBezTo>
                <a:cubicBezTo>
                  <a:pt x="68" y="148"/>
                  <a:pt x="65" y="151"/>
                  <a:pt x="64" y="151"/>
                </a:cubicBezTo>
                <a:cubicBezTo>
                  <a:pt x="62" y="147"/>
                  <a:pt x="62" y="147"/>
                  <a:pt x="62" y="147"/>
                </a:cubicBezTo>
                <a:cubicBezTo>
                  <a:pt x="64" y="150"/>
                  <a:pt x="61" y="148"/>
                  <a:pt x="61" y="151"/>
                </a:cubicBezTo>
                <a:cubicBezTo>
                  <a:pt x="63" y="152"/>
                  <a:pt x="66" y="153"/>
                  <a:pt x="68" y="154"/>
                </a:cubicBezTo>
                <a:cubicBezTo>
                  <a:pt x="68" y="156"/>
                  <a:pt x="66" y="158"/>
                  <a:pt x="67" y="158"/>
                </a:cubicBezTo>
                <a:cubicBezTo>
                  <a:pt x="65" y="155"/>
                  <a:pt x="65" y="155"/>
                  <a:pt x="65" y="155"/>
                </a:cubicBezTo>
                <a:cubicBezTo>
                  <a:pt x="65" y="159"/>
                  <a:pt x="60" y="156"/>
                  <a:pt x="61" y="160"/>
                </a:cubicBezTo>
                <a:cubicBezTo>
                  <a:pt x="64" y="162"/>
                  <a:pt x="64" y="162"/>
                  <a:pt x="64" y="162"/>
                </a:cubicBezTo>
                <a:cubicBezTo>
                  <a:pt x="63" y="162"/>
                  <a:pt x="62" y="163"/>
                  <a:pt x="61" y="162"/>
                </a:cubicBezTo>
                <a:cubicBezTo>
                  <a:pt x="63" y="163"/>
                  <a:pt x="63" y="165"/>
                  <a:pt x="63" y="166"/>
                </a:cubicBezTo>
                <a:cubicBezTo>
                  <a:pt x="62" y="167"/>
                  <a:pt x="62" y="167"/>
                  <a:pt x="62" y="167"/>
                </a:cubicBezTo>
                <a:cubicBezTo>
                  <a:pt x="63" y="169"/>
                  <a:pt x="66" y="171"/>
                  <a:pt x="63" y="173"/>
                </a:cubicBezTo>
                <a:cubicBezTo>
                  <a:pt x="67" y="171"/>
                  <a:pt x="63" y="171"/>
                  <a:pt x="65" y="168"/>
                </a:cubicBezTo>
                <a:cubicBezTo>
                  <a:pt x="67" y="166"/>
                  <a:pt x="67" y="171"/>
                  <a:pt x="68" y="172"/>
                </a:cubicBezTo>
                <a:cubicBezTo>
                  <a:pt x="64" y="171"/>
                  <a:pt x="67" y="176"/>
                  <a:pt x="67" y="179"/>
                </a:cubicBezTo>
                <a:cubicBezTo>
                  <a:pt x="66" y="180"/>
                  <a:pt x="65" y="181"/>
                  <a:pt x="64" y="182"/>
                </a:cubicBezTo>
                <a:cubicBezTo>
                  <a:pt x="67" y="183"/>
                  <a:pt x="67" y="183"/>
                  <a:pt x="67" y="183"/>
                </a:cubicBezTo>
                <a:cubicBezTo>
                  <a:pt x="62" y="184"/>
                  <a:pt x="68" y="188"/>
                  <a:pt x="66" y="190"/>
                </a:cubicBezTo>
                <a:cubicBezTo>
                  <a:pt x="65" y="189"/>
                  <a:pt x="63" y="189"/>
                  <a:pt x="62" y="191"/>
                </a:cubicBezTo>
                <a:cubicBezTo>
                  <a:pt x="66" y="188"/>
                  <a:pt x="67" y="195"/>
                  <a:pt x="69" y="194"/>
                </a:cubicBezTo>
                <a:cubicBezTo>
                  <a:pt x="68" y="199"/>
                  <a:pt x="64" y="193"/>
                  <a:pt x="62" y="194"/>
                </a:cubicBezTo>
                <a:cubicBezTo>
                  <a:pt x="65" y="197"/>
                  <a:pt x="60" y="199"/>
                  <a:pt x="63" y="201"/>
                </a:cubicBezTo>
                <a:cubicBezTo>
                  <a:pt x="65" y="198"/>
                  <a:pt x="66" y="202"/>
                  <a:pt x="67" y="202"/>
                </a:cubicBezTo>
                <a:cubicBezTo>
                  <a:pt x="67" y="206"/>
                  <a:pt x="66" y="202"/>
                  <a:pt x="64" y="204"/>
                </a:cubicBezTo>
                <a:cubicBezTo>
                  <a:pt x="65" y="206"/>
                  <a:pt x="68" y="209"/>
                  <a:pt x="69" y="206"/>
                </a:cubicBezTo>
                <a:cubicBezTo>
                  <a:pt x="68" y="208"/>
                  <a:pt x="71" y="211"/>
                  <a:pt x="69" y="214"/>
                </a:cubicBezTo>
                <a:cubicBezTo>
                  <a:pt x="67" y="215"/>
                  <a:pt x="68" y="209"/>
                  <a:pt x="66" y="210"/>
                </a:cubicBezTo>
                <a:cubicBezTo>
                  <a:pt x="66" y="216"/>
                  <a:pt x="72" y="213"/>
                  <a:pt x="73" y="219"/>
                </a:cubicBezTo>
                <a:cubicBezTo>
                  <a:pt x="74" y="217"/>
                  <a:pt x="78" y="219"/>
                  <a:pt x="79" y="221"/>
                </a:cubicBezTo>
                <a:cubicBezTo>
                  <a:pt x="78" y="228"/>
                  <a:pt x="78" y="219"/>
                  <a:pt x="75" y="221"/>
                </a:cubicBezTo>
                <a:cubicBezTo>
                  <a:pt x="75" y="223"/>
                  <a:pt x="75" y="223"/>
                  <a:pt x="75" y="223"/>
                </a:cubicBezTo>
                <a:cubicBezTo>
                  <a:pt x="71" y="227"/>
                  <a:pt x="69" y="216"/>
                  <a:pt x="66" y="219"/>
                </a:cubicBezTo>
                <a:cubicBezTo>
                  <a:pt x="67" y="222"/>
                  <a:pt x="67" y="222"/>
                  <a:pt x="67" y="222"/>
                </a:cubicBezTo>
                <a:cubicBezTo>
                  <a:pt x="66" y="221"/>
                  <a:pt x="64" y="220"/>
                  <a:pt x="63" y="222"/>
                </a:cubicBezTo>
                <a:cubicBezTo>
                  <a:pt x="65" y="222"/>
                  <a:pt x="63" y="228"/>
                  <a:pt x="64" y="228"/>
                </a:cubicBezTo>
                <a:cubicBezTo>
                  <a:pt x="66" y="229"/>
                  <a:pt x="63" y="226"/>
                  <a:pt x="65" y="226"/>
                </a:cubicBezTo>
                <a:cubicBezTo>
                  <a:pt x="66" y="229"/>
                  <a:pt x="69" y="231"/>
                  <a:pt x="68" y="235"/>
                </a:cubicBezTo>
                <a:cubicBezTo>
                  <a:pt x="66" y="232"/>
                  <a:pt x="65" y="236"/>
                  <a:pt x="63" y="235"/>
                </a:cubicBezTo>
                <a:cubicBezTo>
                  <a:pt x="62" y="237"/>
                  <a:pt x="66" y="235"/>
                  <a:pt x="65" y="238"/>
                </a:cubicBezTo>
                <a:cubicBezTo>
                  <a:pt x="63" y="238"/>
                  <a:pt x="63" y="238"/>
                  <a:pt x="63" y="238"/>
                </a:cubicBezTo>
                <a:cubicBezTo>
                  <a:pt x="63" y="249"/>
                  <a:pt x="63" y="263"/>
                  <a:pt x="68" y="273"/>
                </a:cubicBezTo>
                <a:cubicBezTo>
                  <a:pt x="66" y="274"/>
                  <a:pt x="65" y="278"/>
                  <a:pt x="64" y="284"/>
                </a:cubicBezTo>
                <a:cubicBezTo>
                  <a:pt x="65" y="281"/>
                  <a:pt x="66" y="283"/>
                  <a:pt x="66" y="285"/>
                </a:cubicBezTo>
                <a:cubicBezTo>
                  <a:pt x="64" y="287"/>
                  <a:pt x="64" y="287"/>
                  <a:pt x="64" y="287"/>
                </a:cubicBezTo>
                <a:cubicBezTo>
                  <a:pt x="62" y="291"/>
                  <a:pt x="65" y="295"/>
                  <a:pt x="66" y="298"/>
                </a:cubicBezTo>
                <a:cubicBezTo>
                  <a:pt x="65" y="299"/>
                  <a:pt x="65" y="299"/>
                  <a:pt x="64" y="299"/>
                </a:cubicBezTo>
                <a:cubicBezTo>
                  <a:pt x="62" y="302"/>
                  <a:pt x="65" y="302"/>
                  <a:pt x="66" y="303"/>
                </a:cubicBezTo>
                <a:cubicBezTo>
                  <a:pt x="64" y="305"/>
                  <a:pt x="64" y="305"/>
                  <a:pt x="64" y="305"/>
                </a:cubicBezTo>
                <a:cubicBezTo>
                  <a:pt x="66" y="305"/>
                  <a:pt x="66" y="305"/>
                  <a:pt x="66" y="305"/>
                </a:cubicBezTo>
                <a:cubicBezTo>
                  <a:pt x="67" y="308"/>
                  <a:pt x="67" y="312"/>
                  <a:pt x="64" y="312"/>
                </a:cubicBezTo>
                <a:cubicBezTo>
                  <a:pt x="64" y="313"/>
                  <a:pt x="65" y="314"/>
                  <a:pt x="66" y="313"/>
                </a:cubicBezTo>
                <a:cubicBezTo>
                  <a:pt x="64" y="315"/>
                  <a:pt x="64" y="323"/>
                  <a:pt x="65" y="329"/>
                </a:cubicBezTo>
                <a:cubicBezTo>
                  <a:pt x="66" y="326"/>
                  <a:pt x="67" y="326"/>
                  <a:pt x="68" y="326"/>
                </a:cubicBezTo>
                <a:cubicBezTo>
                  <a:pt x="72" y="327"/>
                  <a:pt x="68" y="327"/>
                  <a:pt x="70" y="329"/>
                </a:cubicBezTo>
                <a:cubicBezTo>
                  <a:pt x="69" y="329"/>
                  <a:pt x="67" y="332"/>
                  <a:pt x="66" y="329"/>
                </a:cubicBezTo>
                <a:cubicBezTo>
                  <a:pt x="62" y="336"/>
                  <a:pt x="66" y="346"/>
                  <a:pt x="65" y="355"/>
                </a:cubicBezTo>
                <a:cubicBezTo>
                  <a:pt x="66" y="357"/>
                  <a:pt x="66" y="356"/>
                  <a:pt x="67" y="357"/>
                </a:cubicBezTo>
                <a:cubicBezTo>
                  <a:pt x="64" y="363"/>
                  <a:pt x="68" y="369"/>
                  <a:pt x="67" y="376"/>
                </a:cubicBezTo>
                <a:cubicBezTo>
                  <a:pt x="68" y="374"/>
                  <a:pt x="72" y="376"/>
                  <a:pt x="72" y="379"/>
                </a:cubicBezTo>
                <a:cubicBezTo>
                  <a:pt x="75" y="383"/>
                  <a:pt x="69" y="381"/>
                  <a:pt x="67" y="384"/>
                </a:cubicBezTo>
                <a:cubicBezTo>
                  <a:pt x="69" y="386"/>
                  <a:pt x="69" y="389"/>
                  <a:pt x="69" y="390"/>
                </a:cubicBezTo>
                <a:cubicBezTo>
                  <a:pt x="69" y="390"/>
                  <a:pt x="69" y="390"/>
                  <a:pt x="69" y="390"/>
                </a:cubicBezTo>
                <a:cubicBezTo>
                  <a:pt x="70" y="392"/>
                  <a:pt x="71" y="395"/>
                  <a:pt x="70" y="398"/>
                </a:cubicBezTo>
                <a:cubicBezTo>
                  <a:pt x="70" y="397"/>
                  <a:pt x="70" y="397"/>
                  <a:pt x="70" y="397"/>
                </a:cubicBezTo>
                <a:cubicBezTo>
                  <a:pt x="70" y="399"/>
                  <a:pt x="69" y="402"/>
                  <a:pt x="69" y="404"/>
                </a:cubicBezTo>
                <a:cubicBezTo>
                  <a:pt x="72" y="404"/>
                  <a:pt x="71" y="410"/>
                  <a:pt x="73" y="411"/>
                </a:cubicBezTo>
                <a:cubicBezTo>
                  <a:pt x="73" y="411"/>
                  <a:pt x="73" y="411"/>
                  <a:pt x="72" y="411"/>
                </a:cubicBezTo>
                <a:cubicBezTo>
                  <a:pt x="75" y="411"/>
                  <a:pt x="75" y="411"/>
                  <a:pt x="75" y="411"/>
                </a:cubicBezTo>
                <a:cubicBezTo>
                  <a:pt x="74" y="415"/>
                  <a:pt x="74" y="415"/>
                  <a:pt x="74" y="415"/>
                </a:cubicBezTo>
                <a:cubicBezTo>
                  <a:pt x="73" y="415"/>
                  <a:pt x="72" y="415"/>
                  <a:pt x="71" y="413"/>
                </a:cubicBezTo>
                <a:cubicBezTo>
                  <a:pt x="70" y="418"/>
                  <a:pt x="73" y="415"/>
                  <a:pt x="75" y="417"/>
                </a:cubicBezTo>
                <a:cubicBezTo>
                  <a:pt x="77" y="420"/>
                  <a:pt x="75" y="420"/>
                  <a:pt x="74" y="421"/>
                </a:cubicBezTo>
                <a:cubicBezTo>
                  <a:pt x="73" y="420"/>
                  <a:pt x="74" y="419"/>
                  <a:pt x="74" y="418"/>
                </a:cubicBezTo>
                <a:cubicBezTo>
                  <a:pt x="72" y="417"/>
                  <a:pt x="74" y="420"/>
                  <a:pt x="72" y="421"/>
                </a:cubicBezTo>
                <a:cubicBezTo>
                  <a:pt x="72" y="421"/>
                  <a:pt x="75" y="421"/>
                  <a:pt x="75" y="424"/>
                </a:cubicBezTo>
                <a:cubicBezTo>
                  <a:pt x="75" y="426"/>
                  <a:pt x="77" y="430"/>
                  <a:pt x="75" y="430"/>
                </a:cubicBezTo>
                <a:cubicBezTo>
                  <a:pt x="76" y="431"/>
                  <a:pt x="76" y="433"/>
                  <a:pt x="78" y="434"/>
                </a:cubicBezTo>
                <a:cubicBezTo>
                  <a:pt x="78" y="433"/>
                  <a:pt x="78" y="430"/>
                  <a:pt x="79" y="429"/>
                </a:cubicBezTo>
                <a:cubicBezTo>
                  <a:pt x="80" y="430"/>
                  <a:pt x="81" y="433"/>
                  <a:pt x="80" y="434"/>
                </a:cubicBezTo>
                <a:cubicBezTo>
                  <a:pt x="79" y="433"/>
                  <a:pt x="79" y="433"/>
                  <a:pt x="79" y="433"/>
                </a:cubicBezTo>
                <a:cubicBezTo>
                  <a:pt x="80" y="434"/>
                  <a:pt x="81" y="438"/>
                  <a:pt x="82" y="435"/>
                </a:cubicBezTo>
                <a:cubicBezTo>
                  <a:pt x="80" y="439"/>
                  <a:pt x="80" y="439"/>
                  <a:pt x="80" y="439"/>
                </a:cubicBezTo>
                <a:cubicBezTo>
                  <a:pt x="82" y="440"/>
                  <a:pt x="83" y="443"/>
                  <a:pt x="85" y="445"/>
                </a:cubicBezTo>
                <a:cubicBezTo>
                  <a:pt x="83" y="446"/>
                  <a:pt x="79" y="445"/>
                  <a:pt x="81" y="450"/>
                </a:cubicBezTo>
                <a:cubicBezTo>
                  <a:pt x="83" y="451"/>
                  <a:pt x="84" y="452"/>
                  <a:pt x="85" y="453"/>
                </a:cubicBezTo>
                <a:cubicBezTo>
                  <a:pt x="87" y="455"/>
                  <a:pt x="87" y="456"/>
                  <a:pt x="86" y="457"/>
                </a:cubicBezTo>
                <a:cubicBezTo>
                  <a:pt x="90" y="465"/>
                  <a:pt x="96" y="458"/>
                  <a:pt x="99" y="464"/>
                </a:cubicBezTo>
                <a:cubicBezTo>
                  <a:pt x="95" y="465"/>
                  <a:pt x="96" y="466"/>
                  <a:pt x="97" y="469"/>
                </a:cubicBezTo>
                <a:cubicBezTo>
                  <a:pt x="98" y="468"/>
                  <a:pt x="99" y="468"/>
                  <a:pt x="100" y="469"/>
                </a:cubicBezTo>
                <a:cubicBezTo>
                  <a:pt x="100" y="467"/>
                  <a:pt x="97" y="469"/>
                  <a:pt x="97" y="466"/>
                </a:cubicBezTo>
                <a:cubicBezTo>
                  <a:pt x="98" y="464"/>
                  <a:pt x="99" y="467"/>
                  <a:pt x="101" y="467"/>
                </a:cubicBezTo>
                <a:cubicBezTo>
                  <a:pt x="100" y="476"/>
                  <a:pt x="113" y="480"/>
                  <a:pt x="118" y="487"/>
                </a:cubicBezTo>
                <a:cubicBezTo>
                  <a:pt x="120" y="483"/>
                  <a:pt x="122" y="488"/>
                  <a:pt x="124" y="488"/>
                </a:cubicBezTo>
                <a:cubicBezTo>
                  <a:pt x="123" y="490"/>
                  <a:pt x="125" y="490"/>
                  <a:pt x="127" y="491"/>
                </a:cubicBezTo>
                <a:cubicBezTo>
                  <a:pt x="127" y="492"/>
                  <a:pt x="126" y="494"/>
                  <a:pt x="125" y="495"/>
                </a:cubicBezTo>
                <a:cubicBezTo>
                  <a:pt x="124" y="492"/>
                  <a:pt x="124" y="492"/>
                  <a:pt x="124" y="492"/>
                </a:cubicBezTo>
                <a:cubicBezTo>
                  <a:pt x="123" y="488"/>
                  <a:pt x="118" y="494"/>
                  <a:pt x="117" y="492"/>
                </a:cubicBezTo>
                <a:cubicBezTo>
                  <a:pt x="120" y="494"/>
                  <a:pt x="114" y="493"/>
                  <a:pt x="115" y="496"/>
                </a:cubicBezTo>
                <a:cubicBezTo>
                  <a:pt x="113" y="498"/>
                  <a:pt x="113" y="498"/>
                  <a:pt x="113" y="498"/>
                </a:cubicBezTo>
                <a:cubicBezTo>
                  <a:pt x="110" y="500"/>
                  <a:pt x="113" y="499"/>
                  <a:pt x="109" y="502"/>
                </a:cubicBezTo>
                <a:cubicBezTo>
                  <a:pt x="107" y="504"/>
                  <a:pt x="107" y="500"/>
                  <a:pt x="108" y="500"/>
                </a:cubicBezTo>
                <a:cubicBezTo>
                  <a:pt x="105" y="500"/>
                  <a:pt x="103" y="502"/>
                  <a:pt x="102" y="504"/>
                </a:cubicBezTo>
                <a:cubicBezTo>
                  <a:pt x="102" y="504"/>
                  <a:pt x="102" y="504"/>
                  <a:pt x="102" y="505"/>
                </a:cubicBezTo>
                <a:cubicBezTo>
                  <a:pt x="102" y="505"/>
                  <a:pt x="102" y="505"/>
                  <a:pt x="101" y="505"/>
                </a:cubicBezTo>
                <a:cubicBezTo>
                  <a:pt x="101" y="506"/>
                  <a:pt x="100" y="507"/>
                  <a:pt x="99" y="507"/>
                </a:cubicBezTo>
                <a:cubicBezTo>
                  <a:pt x="99" y="507"/>
                  <a:pt x="99" y="507"/>
                  <a:pt x="99" y="507"/>
                </a:cubicBezTo>
                <a:cubicBezTo>
                  <a:pt x="100" y="506"/>
                  <a:pt x="100" y="505"/>
                  <a:pt x="101" y="505"/>
                </a:cubicBezTo>
                <a:cubicBezTo>
                  <a:pt x="100" y="505"/>
                  <a:pt x="99" y="506"/>
                  <a:pt x="99" y="507"/>
                </a:cubicBezTo>
                <a:cubicBezTo>
                  <a:pt x="98" y="506"/>
                  <a:pt x="98" y="507"/>
                  <a:pt x="98" y="507"/>
                </a:cubicBezTo>
                <a:cubicBezTo>
                  <a:pt x="97" y="508"/>
                  <a:pt x="97" y="508"/>
                  <a:pt x="96" y="509"/>
                </a:cubicBezTo>
                <a:cubicBezTo>
                  <a:pt x="95" y="506"/>
                  <a:pt x="95" y="506"/>
                  <a:pt x="95" y="506"/>
                </a:cubicBezTo>
                <a:cubicBezTo>
                  <a:pt x="93" y="508"/>
                  <a:pt x="92" y="514"/>
                  <a:pt x="93" y="514"/>
                </a:cubicBezTo>
                <a:cubicBezTo>
                  <a:pt x="86" y="520"/>
                  <a:pt x="83" y="531"/>
                  <a:pt x="82" y="535"/>
                </a:cubicBezTo>
                <a:cubicBezTo>
                  <a:pt x="83" y="534"/>
                  <a:pt x="82" y="534"/>
                  <a:pt x="82" y="535"/>
                </a:cubicBezTo>
                <a:cubicBezTo>
                  <a:pt x="81" y="537"/>
                  <a:pt x="82" y="540"/>
                  <a:pt x="81" y="540"/>
                </a:cubicBezTo>
                <a:cubicBezTo>
                  <a:pt x="81" y="542"/>
                  <a:pt x="79" y="541"/>
                  <a:pt x="77" y="544"/>
                </a:cubicBezTo>
                <a:cubicBezTo>
                  <a:pt x="77" y="544"/>
                  <a:pt x="78" y="545"/>
                  <a:pt x="79" y="545"/>
                </a:cubicBezTo>
                <a:cubicBezTo>
                  <a:pt x="74" y="549"/>
                  <a:pt x="76" y="558"/>
                  <a:pt x="72" y="564"/>
                </a:cubicBezTo>
                <a:cubicBezTo>
                  <a:pt x="72" y="563"/>
                  <a:pt x="71" y="562"/>
                  <a:pt x="71" y="561"/>
                </a:cubicBezTo>
                <a:cubicBezTo>
                  <a:pt x="70" y="567"/>
                  <a:pt x="70" y="572"/>
                  <a:pt x="71" y="577"/>
                </a:cubicBezTo>
                <a:cubicBezTo>
                  <a:pt x="70" y="576"/>
                  <a:pt x="69" y="576"/>
                  <a:pt x="69" y="575"/>
                </a:cubicBezTo>
                <a:cubicBezTo>
                  <a:pt x="68" y="579"/>
                  <a:pt x="68" y="583"/>
                  <a:pt x="70" y="585"/>
                </a:cubicBezTo>
                <a:cubicBezTo>
                  <a:pt x="71" y="583"/>
                  <a:pt x="69" y="585"/>
                  <a:pt x="69" y="583"/>
                </a:cubicBezTo>
                <a:cubicBezTo>
                  <a:pt x="71" y="581"/>
                  <a:pt x="72" y="586"/>
                  <a:pt x="71" y="588"/>
                </a:cubicBezTo>
                <a:cubicBezTo>
                  <a:pt x="71" y="588"/>
                  <a:pt x="71" y="588"/>
                  <a:pt x="71" y="588"/>
                </a:cubicBezTo>
                <a:cubicBezTo>
                  <a:pt x="70" y="592"/>
                  <a:pt x="71" y="592"/>
                  <a:pt x="71" y="595"/>
                </a:cubicBezTo>
                <a:cubicBezTo>
                  <a:pt x="69" y="597"/>
                  <a:pt x="70" y="593"/>
                  <a:pt x="69" y="594"/>
                </a:cubicBezTo>
                <a:cubicBezTo>
                  <a:pt x="65" y="594"/>
                  <a:pt x="66" y="602"/>
                  <a:pt x="65" y="603"/>
                </a:cubicBezTo>
                <a:cubicBezTo>
                  <a:pt x="66" y="604"/>
                  <a:pt x="66" y="605"/>
                  <a:pt x="67" y="605"/>
                </a:cubicBezTo>
                <a:cubicBezTo>
                  <a:pt x="68" y="608"/>
                  <a:pt x="65" y="606"/>
                  <a:pt x="65" y="608"/>
                </a:cubicBezTo>
                <a:cubicBezTo>
                  <a:pt x="70" y="616"/>
                  <a:pt x="70" y="616"/>
                  <a:pt x="70" y="616"/>
                </a:cubicBezTo>
                <a:cubicBezTo>
                  <a:pt x="69" y="616"/>
                  <a:pt x="67" y="618"/>
                  <a:pt x="66" y="616"/>
                </a:cubicBezTo>
                <a:cubicBezTo>
                  <a:pt x="66" y="622"/>
                  <a:pt x="70" y="626"/>
                  <a:pt x="71" y="629"/>
                </a:cubicBezTo>
                <a:cubicBezTo>
                  <a:pt x="71" y="631"/>
                  <a:pt x="72" y="637"/>
                  <a:pt x="72" y="639"/>
                </a:cubicBezTo>
                <a:cubicBezTo>
                  <a:pt x="70" y="639"/>
                  <a:pt x="72" y="637"/>
                  <a:pt x="71" y="636"/>
                </a:cubicBezTo>
                <a:cubicBezTo>
                  <a:pt x="68" y="639"/>
                  <a:pt x="68" y="639"/>
                  <a:pt x="68" y="639"/>
                </a:cubicBezTo>
                <a:cubicBezTo>
                  <a:pt x="68" y="635"/>
                  <a:pt x="65" y="640"/>
                  <a:pt x="64" y="637"/>
                </a:cubicBezTo>
                <a:cubicBezTo>
                  <a:pt x="65" y="641"/>
                  <a:pt x="63" y="648"/>
                  <a:pt x="62" y="653"/>
                </a:cubicBezTo>
                <a:cubicBezTo>
                  <a:pt x="66" y="650"/>
                  <a:pt x="64" y="659"/>
                  <a:pt x="68" y="659"/>
                </a:cubicBezTo>
                <a:cubicBezTo>
                  <a:pt x="68" y="664"/>
                  <a:pt x="65" y="661"/>
                  <a:pt x="64" y="664"/>
                </a:cubicBezTo>
                <a:cubicBezTo>
                  <a:pt x="65" y="669"/>
                  <a:pt x="64" y="675"/>
                  <a:pt x="64" y="680"/>
                </a:cubicBezTo>
                <a:cubicBezTo>
                  <a:pt x="64" y="680"/>
                  <a:pt x="64" y="680"/>
                  <a:pt x="64" y="680"/>
                </a:cubicBezTo>
                <a:cubicBezTo>
                  <a:pt x="65" y="684"/>
                  <a:pt x="64" y="692"/>
                  <a:pt x="67" y="697"/>
                </a:cubicBezTo>
                <a:cubicBezTo>
                  <a:pt x="66" y="697"/>
                  <a:pt x="66" y="697"/>
                  <a:pt x="65" y="696"/>
                </a:cubicBezTo>
                <a:cubicBezTo>
                  <a:pt x="64" y="701"/>
                  <a:pt x="70" y="697"/>
                  <a:pt x="68" y="703"/>
                </a:cubicBezTo>
                <a:cubicBezTo>
                  <a:pt x="66" y="701"/>
                  <a:pt x="66" y="701"/>
                  <a:pt x="66" y="701"/>
                </a:cubicBezTo>
                <a:cubicBezTo>
                  <a:pt x="68" y="705"/>
                  <a:pt x="64" y="708"/>
                  <a:pt x="67" y="712"/>
                </a:cubicBezTo>
                <a:cubicBezTo>
                  <a:pt x="66" y="713"/>
                  <a:pt x="66" y="712"/>
                  <a:pt x="65" y="711"/>
                </a:cubicBezTo>
                <a:cubicBezTo>
                  <a:pt x="66" y="715"/>
                  <a:pt x="66" y="719"/>
                  <a:pt x="69" y="722"/>
                </a:cubicBezTo>
                <a:cubicBezTo>
                  <a:pt x="67" y="723"/>
                  <a:pt x="66" y="722"/>
                  <a:pt x="66" y="721"/>
                </a:cubicBezTo>
                <a:cubicBezTo>
                  <a:pt x="64" y="725"/>
                  <a:pt x="69" y="725"/>
                  <a:pt x="68" y="728"/>
                </a:cubicBezTo>
                <a:cubicBezTo>
                  <a:pt x="68" y="729"/>
                  <a:pt x="66" y="731"/>
                  <a:pt x="66" y="731"/>
                </a:cubicBezTo>
                <a:cubicBezTo>
                  <a:pt x="68" y="732"/>
                  <a:pt x="68" y="738"/>
                  <a:pt x="69" y="739"/>
                </a:cubicBezTo>
                <a:cubicBezTo>
                  <a:pt x="67" y="740"/>
                  <a:pt x="67" y="741"/>
                  <a:pt x="66" y="744"/>
                </a:cubicBezTo>
                <a:cubicBezTo>
                  <a:pt x="67" y="763"/>
                  <a:pt x="67" y="782"/>
                  <a:pt x="71" y="801"/>
                </a:cubicBezTo>
                <a:cubicBezTo>
                  <a:pt x="67" y="804"/>
                  <a:pt x="68" y="796"/>
                  <a:pt x="66" y="798"/>
                </a:cubicBezTo>
                <a:cubicBezTo>
                  <a:pt x="69" y="798"/>
                  <a:pt x="67" y="802"/>
                  <a:pt x="68" y="807"/>
                </a:cubicBezTo>
                <a:cubicBezTo>
                  <a:pt x="68" y="807"/>
                  <a:pt x="68" y="807"/>
                  <a:pt x="68" y="807"/>
                </a:cubicBezTo>
                <a:cubicBezTo>
                  <a:pt x="69" y="810"/>
                  <a:pt x="67" y="811"/>
                  <a:pt x="68" y="814"/>
                </a:cubicBezTo>
                <a:cubicBezTo>
                  <a:pt x="69" y="814"/>
                  <a:pt x="69" y="814"/>
                  <a:pt x="69" y="814"/>
                </a:cubicBezTo>
                <a:cubicBezTo>
                  <a:pt x="71" y="816"/>
                  <a:pt x="65" y="820"/>
                  <a:pt x="69" y="821"/>
                </a:cubicBezTo>
                <a:cubicBezTo>
                  <a:pt x="67" y="824"/>
                  <a:pt x="67" y="824"/>
                  <a:pt x="67" y="824"/>
                </a:cubicBezTo>
                <a:cubicBezTo>
                  <a:pt x="70" y="826"/>
                  <a:pt x="66" y="828"/>
                  <a:pt x="69" y="831"/>
                </a:cubicBezTo>
                <a:cubicBezTo>
                  <a:pt x="68" y="831"/>
                  <a:pt x="68" y="831"/>
                  <a:pt x="68" y="831"/>
                </a:cubicBezTo>
                <a:cubicBezTo>
                  <a:pt x="67" y="836"/>
                  <a:pt x="72" y="840"/>
                  <a:pt x="70" y="842"/>
                </a:cubicBezTo>
                <a:cubicBezTo>
                  <a:pt x="70" y="846"/>
                  <a:pt x="71" y="850"/>
                  <a:pt x="74" y="851"/>
                </a:cubicBezTo>
                <a:cubicBezTo>
                  <a:pt x="73" y="852"/>
                  <a:pt x="71" y="852"/>
                  <a:pt x="70" y="851"/>
                </a:cubicBezTo>
                <a:cubicBezTo>
                  <a:pt x="72" y="865"/>
                  <a:pt x="72" y="882"/>
                  <a:pt x="76" y="895"/>
                </a:cubicBezTo>
                <a:cubicBezTo>
                  <a:pt x="76" y="895"/>
                  <a:pt x="75" y="894"/>
                  <a:pt x="75" y="894"/>
                </a:cubicBezTo>
                <a:cubicBezTo>
                  <a:pt x="78" y="902"/>
                  <a:pt x="72" y="911"/>
                  <a:pt x="78" y="917"/>
                </a:cubicBezTo>
                <a:cubicBezTo>
                  <a:pt x="80" y="919"/>
                  <a:pt x="80" y="919"/>
                  <a:pt x="80" y="919"/>
                </a:cubicBezTo>
                <a:cubicBezTo>
                  <a:pt x="80" y="921"/>
                  <a:pt x="78" y="920"/>
                  <a:pt x="77" y="922"/>
                </a:cubicBezTo>
                <a:cubicBezTo>
                  <a:pt x="79" y="923"/>
                  <a:pt x="78" y="929"/>
                  <a:pt x="80" y="930"/>
                </a:cubicBezTo>
                <a:cubicBezTo>
                  <a:pt x="79" y="931"/>
                  <a:pt x="78" y="930"/>
                  <a:pt x="78" y="930"/>
                </a:cubicBezTo>
                <a:cubicBezTo>
                  <a:pt x="77" y="934"/>
                  <a:pt x="81" y="938"/>
                  <a:pt x="80" y="941"/>
                </a:cubicBezTo>
                <a:cubicBezTo>
                  <a:pt x="79" y="940"/>
                  <a:pt x="79" y="940"/>
                  <a:pt x="79" y="940"/>
                </a:cubicBezTo>
                <a:cubicBezTo>
                  <a:pt x="76" y="960"/>
                  <a:pt x="70" y="982"/>
                  <a:pt x="66" y="997"/>
                </a:cubicBezTo>
                <a:cubicBezTo>
                  <a:pt x="65" y="1001"/>
                  <a:pt x="62" y="997"/>
                  <a:pt x="62" y="999"/>
                </a:cubicBezTo>
                <a:cubicBezTo>
                  <a:pt x="57" y="1015"/>
                  <a:pt x="37" y="1021"/>
                  <a:pt x="27" y="1033"/>
                </a:cubicBezTo>
                <a:cubicBezTo>
                  <a:pt x="17" y="1039"/>
                  <a:pt x="14" y="1047"/>
                  <a:pt x="14" y="1048"/>
                </a:cubicBezTo>
                <a:cubicBezTo>
                  <a:pt x="44" y="1037"/>
                  <a:pt x="69" y="1023"/>
                  <a:pt x="86" y="993"/>
                </a:cubicBezTo>
                <a:cubicBezTo>
                  <a:pt x="89" y="983"/>
                  <a:pt x="91" y="969"/>
                  <a:pt x="93" y="959"/>
                </a:cubicBezTo>
                <a:cubicBezTo>
                  <a:pt x="92" y="922"/>
                  <a:pt x="97" y="888"/>
                  <a:pt x="93" y="852"/>
                </a:cubicBezTo>
                <a:cubicBezTo>
                  <a:pt x="92" y="854"/>
                  <a:pt x="91" y="852"/>
                  <a:pt x="90" y="850"/>
                </a:cubicBezTo>
                <a:cubicBezTo>
                  <a:pt x="91" y="849"/>
                  <a:pt x="91" y="849"/>
                  <a:pt x="91" y="849"/>
                </a:cubicBezTo>
                <a:cubicBezTo>
                  <a:pt x="89" y="847"/>
                  <a:pt x="89" y="847"/>
                  <a:pt x="89" y="847"/>
                </a:cubicBezTo>
                <a:cubicBezTo>
                  <a:pt x="88" y="844"/>
                  <a:pt x="91" y="845"/>
                  <a:pt x="91" y="847"/>
                </a:cubicBezTo>
                <a:cubicBezTo>
                  <a:pt x="91" y="833"/>
                  <a:pt x="90" y="820"/>
                  <a:pt x="90" y="807"/>
                </a:cubicBezTo>
                <a:cubicBezTo>
                  <a:pt x="87" y="806"/>
                  <a:pt x="89" y="799"/>
                  <a:pt x="86" y="799"/>
                </a:cubicBezTo>
                <a:cubicBezTo>
                  <a:pt x="87" y="798"/>
                  <a:pt x="87" y="799"/>
                  <a:pt x="87" y="799"/>
                </a:cubicBezTo>
                <a:cubicBezTo>
                  <a:pt x="85" y="790"/>
                  <a:pt x="85" y="789"/>
                  <a:pt x="89" y="780"/>
                </a:cubicBezTo>
                <a:cubicBezTo>
                  <a:pt x="90" y="743"/>
                  <a:pt x="86" y="707"/>
                  <a:pt x="87" y="671"/>
                </a:cubicBezTo>
                <a:cubicBezTo>
                  <a:pt x="87" y="635"/>
                  <a:pt x="87" y="600"/>
                  <a:pt x="97" y="566"/>
                </a:cubicBezTo>
                <a:cubicBezTo>
                  <a:pt x="94" y="559"/>
                  <a:pt x="99" y="553"/>
                  <a:pt x="97" y="545"/>
                </a:cubicBezTo>
                <a:cubicBezTo>
                  <a:pt x="99" y="546"/>
                  <a:pt x="99" y="546"/>
                  <a:pt x="99" y="546"/>
                </a:cubicBezTo>
                <a:cubicBezTo>
                  <a:pt x="99" y="540"/>
                  <a:pt x="102" y="540"/>
                  <a:pt x="107" y="535"/>
                </a:cubicBezTo>
                <a:cubicBezTo>
                  <a:pt x="105" y="534"/>
                  <a:pt x="108" y="532"/>
                  <a:pt x="105" y="532"/>
                </a:cubicBezTo>
                <a:cubicBezTo>
                  <a:pt x="104" y="528"/>
                  <a:pt x="110" y="530"/>
                  <a:pt x="110" y="527"/>
                </a:cubicBezTo>
                <a:cubicBezTo>
                  <a:pt x="111" y="528"/>
                  <a:pt x="109" y="526"/>
                  <a:pt x="110" y="526"/>
                </a:cubicBezTo>
                <a:cubicBezTo>
                  <a:pt x="112" y="519"/>
                  <a:pt x="110" y="528"/>
                  <a:pt x="118" y="524"/>
                </a:cubicBezTo>
                <a:cubicBezTo>
                  <a:pt x="126" y="515"/>
                  <a:pt x="141" y="507"/>
                  <a:pt x="156" y="507"/>
                </a:cubicBezTo>
                <a:cubicBezTo>
                  <a:pt x="155" y="508"/>
                  <a:pt x="155" y="505"/>
                  <a:pt x="156" y="505"/>
                </a:cubicBezTo>
                <a:cubicBezTo>
                  <a:pt x="158" y="509"/>
                  <a:pt x="161" y="503"/>
                  <a:pt x="164" y="505"/>
                </a:cubicBezTo>
                <a:cubicBezTo>
                  <a:pt x="164" y="506"/>
                  <a:pt x="162" y="506"/>
                  <a:pt x="162"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5" y="494"/>
                  <a:pt x="163" y="536"/>
                  <a:pt x="166" y="478"/>
                </a:cubicBezTo>
                <a:close/>
                <a:moveTo>
                  <a:pt x="96" y="512"/>
                </a:moveTo>
                <a:cubicBezTo>
                  <a:pt x="96" y="512"/>
                  <a:pt x="96" y="511"/>
                  <a:pt x="97" y="511"/>
                </a:cubicBezTo>
                <a:cubicBezTo>
                  <a:pt x="96" y="511"/>
                  <a:pt x="96" y="512"/>
                  <a:pt x="96" y="512"/>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45" name="TextBox 44"/>
          <p:cNvSpPr txBox="1"/>
          <p:nvPr/>
        </p:nvSpPr>
        <p:spPr>
          <a:xfrm>
            <a:off x="6279654" y="4621031"/>
            <a:ext cx="1252295" cy="646331"/>
          </a:xfrm>
          <a:prstGeom prst="rect">
            <a:avLst/>
          </a:prstGeom>
          <a:noFill/>
        </p:spPr>
        <p:txBody>
          <a:bodyPr wrap="square" rtlCol="0">
            <a:spAutoFit/>
          </a:bodyPr>
          <a:lstStyle/>
          <a:p>
            <a:pPr algn="ctr" defTabSz="1219170"/>
            <a:r>
              <a:rPr lang="en-US" dirty="0">
                <a:solidFill>
                  <a:prstClr val="black"/>
                </a:solidFill>
                <a:latin typeface="Calibri"/>
              </a:rPr>
              <a:t>15</a:t>
            </a:r>
            <a:r>
              <a:rPr lang="en-US">
                <a:solidFill>
                  <a:prstClr val="black"/>
                </a:solidFill>
                <a:latin typeface="Calibri"/>
              </a:rPr>
              <a:t>% </a:t>
            </a:r>
          </a:p>
          <a:p>
            <a:pPr algn="ctr" defTabSz="1219170"/>
            <a:r>
              <a:rPr lang="en-US" dirty="0">
                <a:solidFill>
                  <a:prstClr val="black"/>
                </a:solidFill>
                <a:latin typeface="Calibri"/>
              </a:rPr>
              <a:t>late</a:t>
            </a:r>
          </a:p>
        </p:txBody>
      </p:sp>
      <p:sp>
        <p:nvSpPr>
          <p:cNvPr id="46" name="TextBox 45"/>
          <p:cNvSpPr txBox="1"/>
          <p:nvPr/>
        </p:nvSpPr>
        <p:spPr>
          <a:xfrm>
            <a:off x="609600" y="4266520"/>
            <a:ext cx="2946400" cy="646331"/>
          </a:xfrm>
          <a:prstGeom prst="rect">
            <a:avLst/>
          </a:prstGeom>
          <a:solidFill>
            <a:schemeClr val="tx2">
              <a:lumMod val="40000"/>
              <a:lumOff val="60000"/>
            </a:schemeClr>
          </a:solidFill>
        </p:spPr>
        <p:txBody>
          <a:bodyPr wrap="square" rtlCol="0">
            <a:spAutoFit/>
          </a:bodyPr>
          <a:lstStyle/>
          <a:p>
            <a:pPr defTabSz="1219170"/>
            <a:r>
              <a:rPr lang="en-US" dirty="0">
                <a:solidFill>
                  <a:srgbClr val="FFFFFF"/>
                </a:solidFill>
                <a:latin typeface="Segoe Print" pitchFamily="2" charset="0"/>
              </a:rPr>
              <a:t>Due Date Performance</a:t>
            </a:r>
          </a:p>
          <a:p>
            <a:pPr defTabSz="1219170"/>
            <a:r>
              <a:rPr lang="en-US" dirty="0">
                <a:solidFill>
                  <a:srgbClr val="FFFFFF"/>
                </a:solidFill>
                <a:latin typeface="Segoe Print" pitchFamily="2" charset="0"/>
              </a:rPr>
              <a:t>(DDP)</a:t>
            </a:r>
          </a:p>
        </p:txBody>
      </p:sp>
      <p:sp>
        <p:nvSpPr>
          <p:cNvPr id="47" name="TextBox 46"/>
          <p:cNvSpPr txBox="1"/>
          <p:nvPr/>
        </p:nvSpPr>
        <p:spPr>
          <a:xfrm>
            <a:off x="609601" y="5067703"/>
            <a:ext cx="2497084" cy="646331"/>
          </a:xfrm>
          <a:prstGeom prst="rect">
            <a:avLst/>
          </a:prstGeom>
          <a:solidFill>
            <a:schemeClr val="accent3">
              <a:lumMod val="75000"/>
            </a:schemeClr>
          </a:solidFill>
        </p:spPr>
        <p:txBody>
          <a:bodyPr wrap="square" rtlCol="0" anchor="ctr">
            <a:spAutoFit/>
          </a:bodyPr>
          <a:lstStyle/>
          <a:p>
            <a:pPr defTabSz="1219170"/>
            <a:endParaRPr lang="en-US" dirty="0">
              <a:solidFill>
                <a:srgbClr val="FFFFFF"/>
              </a:solidFill>
              <a:latin typeface="Segoe Print" pitchFamily="2" charset="0"/>
            </a:endParaRPr>
          </a:p>
          <a:p>
            <a:pPr defTabSz="1219170"/>
            <a:r>
              <a:rPr lang="en-US" dirty="0">
                <a:solidFill>
                  <a:prstClr val="white"/>
                </a:solidFill>
                <a:latin typeface="Segoe Print" pitchFamily="2" charset="0"/>
              </a:rPr>
              <a:t>Predictability</a:t>
            </a:r>
          </a:p>
        </p:txBody>
      </p:sp>
    </p:spTree>
    <p:extLst>
      <p:ext uri="{BB962C8B-B14F-4D97-AF65-F5344CB8AC3E}">
        <p14:creationId xmlns:p14="http://schemas.microsoft.com/office/powerpoint/2010/main" val="406236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P spid="44" grpId="0" animBg="1"/>
      <p:bldP spid="45" grpId="0"/>
      <p:bldP spid="46"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1519" y="1771116"/>
            <a:ext cx="8983717" cy="3046988"/>
          </a:xfrm>
          <a:prstGeom prst="rect">
            <a:avLst/>
          </a:prstGeom>
          <a:solidFill>
            <a:schemeClr val="bg1"/>
          </a:solidFill>
        </p:spPr>
        <p:txBody>
          <a:bodyPr wrap="square" rtlCol="0">
            <a:spAutoFit/>
          </a:bodyPr>
          <a:lstStyle/>
          <a:p>
            <a:pPr algn="ctr"/>
            <a:r>
              <a:rPr lang="en-US" sz="4800" dirty="0">
                <a:solidFill>
                  <a:srgbClr val="0070C0"/>
                </a:solidFill>
                <a:latin typeface="Arial Black" panose="020B0A04020102020204" pitchFamily="34" charset="0"/>
              </a:rPr>
              <a:t>Note at least 3 things that you want to take away or 3 questions you want answers for</a:t>
            </a:r>
          </a:p>
        </p:txBody>
      </p:sp>
      <p:sp>
        <p:nvSpPr>
          <p:cNvPr id="3" name="Title 2"/>
          <p:cNvSpPr>
            <a:spLocks noGrp="1"/>
          </p:cNvSpPr>
          <p:nvPr>
            <p:ph type="title" idx="4294967295"/>
          </p:nvPr>
        </p:nvSpPr>
        <p:spPr>
          <a:xfrm>
            <a:off x="609600" y="122768"/>
            <a:ext cx="11582400" cy="1143001"/>
          </a:xfrm>
        </p:spPr>
        <p:txBody>
          <a:bodyPr>
            <a:noAutofit/>
          </a:bodyPr>
          <a:lstStyle/>
          <a:p>
            <a:r>
              <a:rPr lang="en-US" sz="4267" b="1" dirty="0"/>
              <a:t>What do you want out of this? Your Goals &amp; Questions…</a:t>
            </a:r>
          </a:p>
        </p:txBody>
      </p:sp>
      <p:sp>
        <p:nvSpPr>
          <p:cNvPr id="6" name="Rounded Rectangle 5"/>
          <p:cNvSpPr/>
          <p:nvPr/>
        </p:nvSpPr>
        <p:spPr>
          <a:xfrm>
            <a:off x="1437728" y="1498600"/>
            <a:ext cx="9347200" cy="357789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2"/>
          <p:cNvSpPr txBox="1">
            <a:spLocks/>
          </p:cNvSpPr>
          <p:nvPr/>
        </p:nvSpPr>
        <p:spPr>
          <a:xfrm>
            <a:off x="812800" y="5337048"/>
            <a:ext cx="10741152" cy="530352"/>
          </a:xfrm>
          <a:prstGeom prst="rect">
            <a:avLst/>
          </a:prstGeom>
        </p:spPr>
        <p:txBody>
          <a:bodyPr vert="horz" lIns="121920" tIns="60960" rIns="121920" bIns="60960" rtlCol="0" anchor="ctr">
            <a:noAutofit/>
          </a:bodyPr>
          <a:lstStyle>
            <a:lvl1pPr algn="ctr">
              <a:spcBef>
                <a:spcPct val="0"/>
              </a:spcBef>
              <a:buNone/>
              <a:defRPr sz="3200" b="1">
                <a:solidFill>
                  <a:schemeClr val="bg1"/>
                </a:solidFill>
                <a:latin typeface="Lato" pitchFamily="34" charset="0"/>
                <a:ea typeface="Lato" pitchFamily="34" charset="0"/>
                <a:cs typeface="Lato" pitchFamily="34" charset="0"/>
              </a:defRPr>
            </a:lvl1pPr>
          </a:lstStyle>
          <a:p>
            <a:r>
              <a:rPr lang="en-US" sz="2667" dirty="0">
                <a:solidFill>
                  <a:schemeClr val="tx1"/>
                </a:solidFill>
              </a:rPr>
              <a:t>Hold me accountable.  Make sure you have gotten what you wanted and/or have had your questions answered by the end of this day.</a:t>
            </a:r>
          </a:p>
        </p:txBody>
      </p:sp>
    </p:spTree>
    <p:extLst>
      <p:ext uri="{BB962C8B-B14F-4D97-AF65-F5344CB8AC3E}">
        <p14:creationId xmlns:p14="http://schemas.microsoft.com/office/powerpoint/2010/main" val="197362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7" name="Grupa 149"/>
          <p:cNvGrpSpPr/>
          <p:nvPr/>
        </p:nvGrpSpPr>
        <p:grpSpPr>
          <a:xfrm>
            <a:off x="3015577" y="5867400"/>
            <a:ext cx="5168195" cy="405627"/>
            <a:chOff x="495883" y="5695317"/>
            <a:chExt cx="7028445" cy="397979"/>
          </a:xfrm>
          <a:solidFill>
            <a:schemeClr val="accent2"/>
          </a:solidFill>
        </p:grpSpPr>
        <p:sp>
          <p:nvSpPr>
            <p:cNvPr id="108" name="Freeform 145"/>
            <p:cNvSpPr>
              <a:spLocks/>
            </p:cNvSpPr>
            <p:nvPr/>
          </p:nvSpPr>
          <p:spPr bwMode="auto">
            <a:xfrm>
              <a:off x="624954" y="5865836"/>
              <a:ext cx="6827366" cy="83443"/>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11" name="Freeform 183"/>
            <p:cNvSpPr>
              <a:spLocks noEditPoints="1"/>
            </p:cNvSpPr>
            <p:nvPr/>
          </p:nvSpPr>
          <p:spPr bwMode="auto">
            <a:xfrm>
              <a:off x="7213178" y="5721821"/>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20" name="Freeform 183"/>
            <p:cNvSpPr>
              <a:spLocks noEditPoints="1"/>
            </p:cNvSpPr>
            <p:nvPr/>
          </p:nvSpPr>
          <p:spPr bwMode="auto">
            <a:xfrm flipH="1">
              <a:off x="495883" y="569531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sp>
        <p:nvSpPr>
          <p:cNvPr id="121" name="Prostokąt 150"/>
          <p:cNvSpPr/>
          <p:nvPr/>
        </p:nvSpPr>
        <p:spPr>
          <a:xfrm>
            <a:off x="5065526" y="5461000"/>
            <a:ext cx="2076209" cy="523220"/>
          </a:xfrm>
          <a:prstGeom prst="rect">
            <a:avLst/>
          </a:prstGeom>
          <a:ln>
            <a:noFill/>
          </a:ln>
        </p:spPr>
        <p:txBody>
          <a:bodyPr wrap="none">
            <a:spAutoFit/>
          </a:bodyPr>
          <a:lstStyle/>
          <a:p>
            <a:pPr algn="ctr" defTabSz="1219170"/>
            <a:r>
              <a:rPr lang="pl-PL" sz="2800" b="1" dirty="0" err="1">
                <a:solidFill>
                  <a:srgbClr val="C00000">
                    <a:lumMod val="20000"/>
                    <a:lumOff val="80000"/>
                  </a:srgbClr>
                </a:solidFill>
                <a:latin typeface="Segoe Print" pitchFamily="2" charset="0"/>
              </a:rPr>
              <a:t>Lead</a:t>
            </a:r>
            <a:r>
              <a:rPr lang="pl-PL" sz="2800" b="1" dirty="0">
                <a:solidFill>
                  <a:srgbClr val="C00000">
                    <a:lumMod val="20000"/>
                    <a:lumOff val="80000"/>
                  </a:srgbClr>
                </a:solidFill>
                <a:latin typeface="Segoe Print" pitchFamily="2" charset="0"/>
              </a:rPr>
              <a:t> Time</a:t>
            </a:r>
          </a:p>
        </p:txBody>
      </p:sp>
      <p:grpSp>
        <p:nvGrpSpPr>
          <p:cNvPr id="97" name="Grupa 149"/>
          <p:cNvGrpSpPr/>
          <p:nvPr/>
        </p:nvGrpSpPr>
        <p:grpSpPr>
          <a:xfrm>
            <a:off x="2999657" y="3953871"/>
            <a:ext cx="5168195" cy="405627"/>
            <a:chOff x="495883" y="5695317"/>
            <a:chExt cx="7028445" cy="397979"/>
          </a:xfrm>
          <a:solidFill>
            <a:schemeClr val="accent2"/>
          </a:solidFill>
        </p:grpSpPr>
        <p:sp>
          <p:nvSpPr>
            <p:cNvPr id="98" name="Freeform 145"/>
            <p:cNvSpPr>
              <a:spLocks/>
            </p:cNvSpPr>
            <p:nvPr/>
          </p:nvSpPr>
          <p:spPr bwMode="auto">
            <a:xfrm>
              <a:off x="624954" y="5865836"/>
              <a:ext cx="6827366" cy="83443"/>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01" name="Freeform 183"/>
            <p:cNvSpPr>
              <a:spLocks noEditPoints="1"/>
            </p:cNvSpPr>
            <p:nvPr/>
          </p:nvSpPr>
          <p:spPr bwMode="auto">
            <a:xfrm>
              <a:off x="7213178" y="5721821"/>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04" name="Freeform 183"/>
            <p:cNvSpPr>
              <a:spLocks noEditPoints="1"/>
            </p:cNvSpPr>
            <p:nvPr/>
          </p:nvSpPr>
          <p:spPr bwMode="auto">
            <a:xfrm flipH="1">
              <a:off x="495883" y="569531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sp>
        <p:nvSpPr>
          <p:cNvPr id="106" name="Prostokąt 150"/>
          <p:cNvSpPr/>
          <p:nvPr/>
        </p:nvSpPr>
        <p:spPr>
          <a:xfrm>
            <a:off x="5049606" y="3692260"/>
            <a:ext cx="2076209" cy="523220"/>
          </a:xfrm>
          <a:prstGeom prst="rect">
            <a:avLst/>
          </a:prstGeom>
          <a:ln>
            <a:noFill/>
          </a:ln>
        </p:spPr>
        <p:txBody>
          <a:bodyPr wrap="none">
            <a:spAutoFit/>
          </a:bodyPr>
          <a:lstStyle/>
          <a:p>
            <a:pPr algn="ctr" defTabSz="1219170"/>
            <a:r>
              <a:rPr lang="pl-PL" sz="2800" b="1" dirty="0" err="1">
                <a:solidFill>
                  <a:srgbClr val="C00000">
                    <a:lumMod val="20000"/>
                    <a:lumOff val="80000"/>
                  </a:srgbClr>
                </a:solidFill>
                <a:latin typeface="Segoe Print" pitchFamily="2" charset="0"/>
              </a:rPr>
              <a:t>Lead</a:t>
            </a:r>
            <a:r>
              <a:rPr lang="pl-PL" sz="2800" b="1" dirty="0">
                <a:solidFill>
                  <a:srgbClr val="C00000">
                    <a:lumMod val="20000"/>
                    <a:lumOff val="80000"/>
                  </a:srgbClr>
                </a:solidFill>
                <a:latin typeface="Segoe Print" pitchFamily="2" charset="0"/>
              </a:rPr>
              <a:t> Time</a:t>
            </a:r>
          </a:p>
        </p:txBody>
      </p:sp>
      <p:sp>
        <p:nvSpPr>
          <p:cNvPr id="4" name="Tytuł 3"/>
          <p:cNvSpPr>
            <a:spLocks noGrp="1"/>
          </p:cNvSpPr>
          <p:nvPr>
            <p:ph type="title"/>
          </p:nvPr>
        </p:nvSpPr>
        <p:spPr>
          <a:xfrm>
            <a:off x="609600" y="76200"/>
            <a:ext cx="10972800" cy="1143000"/>
          </a:xfrm>
        </p:spPr>
        <p:txBody>
          <a:bodyPr>
            <a:normAutofit/>
          </a:bodyPr>
          <a:lstStyle/>
          <a:p>
            <a:r>
              <a:rPr lang="en-US" dirty="0"/>
              <a:t>Allocate Capacity to Types of Work</a:t>
            </a:r>
            <a:endParaRPr lang="pl-PL" dirty="0"/>
          </a:p>
        </p:txBody>
      </p:sp>
      <p:sp>
        <p:nvSpPr>
          <p:cNvPr id="13" name="pole tekstowe 12"/>
          <p:cNvSpPr txBox="1"/>
          <p:nvPr/>
        </p:nvSpPr>
        <p:spPr>
          <a:xfrm>
            <a:off x="9352401" y="1335252"/>
            <a:ext cx="704039" cy="338554"/>
          </a:xfrm>
          <a:prstGeom prst="rect">
            <a:avLst/>
          </a:prstGeom>
          <a:noFill/>
        </p:spPr>
        <p:txBody>
          <a:bodyPr wrap="none" rtlCol="0">
            <a:spAutoFit/>
          </a:bodyPr>
          <a:lstStyle/>
          <a:p>
            <a:pPr algn="ctr" defTabSz="1219170"/>
            <a:r>
              <a:rPr lang="pl-PL" sz="1600" b="1" dirty="0" err="1">
                <a:solidFill>
                  <a:srgbClr val="003366"/>
                </a:solidFill>
                <a:latin typeface="Segoe Print" pitchFamily="2" charset="0"/>
              </a:rPr>
              <a:t>Done</a:t>
            </a:r>
            <a:endParaRPr lang="pl-PL" sz="1600" b="1" dirty="0">
              <a:solidFill>
                <a:srgbClr val="003366"/>
              </a:solidFill>
              <a:latin typeface="Segoe Print" pitchFamily="2" charset="0"/>
            </a:endParaRPr>
          </a:p>
        </p:txBody>
      </p:sp>
      <p:sp>
        <p:nvSpPr>
          <p:cNvPr id="54" name="pole tekstowe 53"/>
          <p:cNvSpPr txBox="1"/>
          <p:nvPr/>
        </p:nvSpPr>
        <p:spPr>
          <a:xfrm>
            <a:off x="1859248" y="1265604"/>
            <a:ext cx="970137" cy="338554"/>
          </a:xfrm>
          <a:prstGeom prst="rect">
            <a:avLst/>
          </a:prstGeom>
          <a:noFill/>
        </p:spPr>
        <p:txBody>
          <a:bodyPr wrap="none" rtlCol="0">
            <a:spAutoFit/>
          </a:bodyPr>
          <a:lstStyle/>
          <a:p>
            <a:pPr algn="ctr" defTabSz="1219170"/>
            <a:r>
              <a:rPr lang="en-US" sz="1600" b="1" dirty="0">
                <a:solidFill>
                  <a:srgbClr val="003366"/>
                </a:solidFill>
                <a:latin typeface="Segoe Print" pitchFamily="2" charset="0"/>
              </a:rPr>
              <a:t>Backlog</a:t>
            </a:r>
            <a:endParaRPr lang="pl-PL" sz="1600" b="1" dirty="0">
              <a:solidFill>
                <a:srgbClr val="003366"/>
              </a:solidFill>
              <a:latin typeface="Segoe Print" pitchFamily="2" charset="0"/>
            </a:endParaRPr>
          </a:p>
        </p:txBody>
      </p:sp>
      <p:grpSp>
        <p:nvGrpSpPr>
          <p:cNvPr id="2" name="Grupa 57"/>
          <p:cNvGrpSpPr/>
          <p:nvPr/>
        </p:nvGrpSpPr>
        <p:grpSpPr>
          <a:xfrm>
            <a:off x="2214791" y="2961670"/>
            <a:ext cx="700148" cy="489271"/>
            <a:chOff x="5246340" y="1637308"/>
            <a:chExt cx="1384382" cy="936104"/>
          </a:xfrm>
        </p:grpSpPr>
        <p:sp>
          <p:nvSpPr>
            <p:cNvPr id="5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latin typeface="Segoe Print" pitchFamily="2" charset="0"/>
                  <a:cs typeface="Arial" pitchFamily="34" charset="0"/>
                </a:rPr>
                <a:t>F</a:t>
              </a:r>
              <a:endParaRPr lang="pl-PL" sz="2000" kern="0" baseline="-16000" dirty="0">
                <a:solidFill>
                  <a:sysClr val="windowText" lastClr="000000">
                    <a:lumMod val="95000"/>
                    <a:lumOff val="5000"/>
                  </a:sysClr>
                </a:solidFill>
                <a:latin typeface="Segoe Print" pitchFamily="2" charset="0"/>
                <a:cs typeface="Arial" pitchFamily="34" charset="0"/>
              </a:endParaRPr>
            </a:p>
          </p:txBody>
        </p:sp>
        <p:sp>
          <p:nvSpPr>
            <p:cNvPr id="5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latin typeface="Segoe Print" pitchFamily="2" charset="0"/>
              </a:endParaRPr>
            </a:p>
          </p:txBody>
        </p:sp>
      </p:grpSp>
      <p:grpSp>
        <p:nvGrpSpPr>
          <p:cNvPr id="3" name="Grupa 57"/>
          <p:cNvGrpSpPr/>
          <p:nvPr/>
        </p:nvGrpSpPr>
        <p:grpSpPr>
          <a:xfrm rot="21418658">
            <a:off x="2215089" y="3569685"/>
            <a:ext cx="700148" cy="489271"/>
            <a:chOff x="5246340" y="1637308"/>
            <a:chExt cx="1384382" cy="936104"/>
          </a:xfrm>
        </p:grpSpPr>
        <p:sp>
          <p:nvSpPr>
            <p:cNvPr id="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latin typeface="Segoe Print" pitchFamily="2" charset="0"/>
                  <a:cs typeface="Arial" pitchFamily="34" charset="0"/>
                </a:rPr>
                <a:t>H</a:t>
              </a:r>
              <a:endParaRPr lang="pl-PL" sz="2000" kern="0" baseline="-16000" dirty="0">
                <a:solidFill>
                  <a:sysClr val="windowText" lastClr="000000">
                    <a:lumMod val="95000"/>
                    <a:lumOff val="5000"/>
                  </a:sysClr>
                </a:solidFill>
                <a:latin typeface="Segoe Print" pitchFamily="2" charset="0"/>
                <a:cs typeface="Arial" pitchFamily="34" charset="0"/>
              </a:endParaRPr>
            </a:p>
          </p:txBody>
        </p:sp>
        <p:sp>
          <p:nvSpPr>
            <p:cNvPr id="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latin typeface="Segoe Print" pitchFamily="2" charset="0"/>
              </a:endParaRPr>
            </a:p>
          </p:txBody>
        </p:sp>
      </p:grpSp>
      <p:grpSp>
        <p:nvGrpSpPr>
          <p:cNvPr id="5" name="Grupa 57"/>
          <p:cNvGrpSpPr/>
          <p:nvPr/>
        </p:nvGrpSpPr>
        <p:grpSpPr>
          <a:xfrm>
            <a:off x="6240018" y="2633235"/>
            <a:ext cx="691807" cy="483443"/>
            <a:chOff x="5246340" y="1637308"/>
            <a:chExt cx="1384382" cy="936104"/>
          </a:xfrm>
        </p:grpSpPr>
        <p:sp>
          <p:nvSpPr>
            <p:cNvPr id="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latin typeface="Segoe Print" pitchFamily="2" charset="0"/>
                  <a:cs typeface="Arial" pitchFamily="34" charset="0"/>
                </a:rPr>
                <a:t>E</a:t>
              </a:r>
              <a:endParaRPr lang="pl-PL" sz="2000" kern="0" baseline="-16000" dirty="0">
                <a:solidFill>
                  <a:sysClr val="windowText" lastClr="000000">
                    <a:lumMod val="95000"/>
                    <a:lumOff val="5000"/>
                  </a:sysClr>
                </a:solidFill>
                <a:latin typeface="Segoe Print" pitchFamily="2" charset="0"/>
                <a:cs typeface="Arial" pitchFamily="34" charset="0"/>
              </a:endParaRPr>
            </a:p>
          </p:txBody>
        </p:sp>
        <p:sp>
          <p:nvSpPr>
            <p:cNvPr id="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latin typeface="Segoe Print" pitchFamily="2" charset="0"/>
              </a:endParaRPr>
            </a:p>
          </p:txBody>
        </p:sp>
      </p:grpSp>
      <p:grpSp>
        <p:nvGrpSpPr>
          <p:cNvPr id="6" name="Grupa 57"/>
          <p:cNvGrpSpPr/>
          <p:nvPr/>
        </p:nvGrpSpPr>
        <p:grpSpPr>
          <a:xfrm rot="404062">
            <a:off x="5268198" y="4753875"/>
            <a:ext cx="691807" cy="483443"/>
            <a:chOff x="5246340" y="1637308"/>
            <a:chExt cx="1384382" cy="936104"/>
          </a:xfrm>
        </p:grpSpPr>
        <p:sp>
          <p:nvSpPr>
            <p:cNvPr id="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latin typeface="Segoe Print" pitchFamily="2" charset="0"/>
                  <a:cs typeface="Arial" pitchFamily="34" charset="0"/>
                </a:rPr>
                <a:t>C</a:t>
              </a:r>
              <a:endParaRPr lang="pl-PL" sz="2000" kern="0" baseline="-16000" dirty="0">
                <a:solidFill>
                  <a:sysClr val="windowText" lastClr="000000">
                    <a:lumMod val="95000"/>
                    <a:lumOff val="5000"/>
                  </a:sysClr>
                </a:solidFill>
                <a:latin typeface="Segoe Print" pitchFamily="2" charset="0"/>
                <a:cs typeface="Arial" pitchFamily="34" charset="0"/>
              </a:endParaRPr>
            </a:p>
          </p:txBody>
        </p:sp>
        <p:sp>
          <p:nvSpPr>
            <p:cNvPr id="7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latin typeface="Segoe Print" pitchFamily="2" charset="0"/>
              </a:endParaRPr>
            </a:p>
          </p:txBody>
        </p:sp>
      </p:grpSp>
      <p:grpSp>
        <p:nvGrpSpPr>
          <p:cNvPr id="7" name="Grupa 57"/>
          <p:cNvGrpSpPr/>
          <p:nvPr/>
        </p:nvGrpSpPr>
        <p:grpSpPr>
          <a:xfrm rot="599610">
            <a:off x="9455631" y="2718109"/>
            <a:ext cx="691807" cy="483443"/>
            <a:chOff x="5246340" y="1637308"/>
            <a:chExt cx="1384382" cy="936104"/>
          </a:xfrm>
        </p:grpSpPr>
        <p:sp>
          <p:nvSpPr>
            <p:cNvPr id="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latin typeface="Segoe Print" pitchFamily="2" charset="0"/>
                  <a:cs typeface="Arial" pitchFamily="34" charset="0"/>
                </a:rPr>
                <a:t>A</a:t>
              </a:r>
              <a:endParaRPr lang="pl-PL" sz="2000" kern="0" baseline="-16000" dirty="0">
                <a:solidFill>
                  <a:sysClr val="windowText" lastClr="000000">
                    <a:lumMod val="95000"/>
                    <a:lumOff val="5000"/>
                  </a:sysClr>
                </a:solidFill>
                <a:latin typeface="Segoe Print" pitchFamily="2" charset="0"/>
                <a:cs typeface="Arial" pitchFamily="34" charset="0"/>
              </a:endParaRPr>
            </a:p>
          </p:txBody>
        </p:sp>
        <p:sp>
          <p:nvSpPr>
            <p:cNvPr id="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latin typeface="Segoe Print" pitchFamily="2" charset="0"/>
              </a:endParaRPr>
            </a:p>
          </p:txBody>
        </p:sp>
      </p:grpSp>
      <p:grpSp>
        <p:nvGrpSpPr>
          <p:cNvPr id="8" name="Grupa 82"/>
          <p:cNvGrpSpPr/>
          <p:nvPr/>
        </p:nvGrpSpPr>
        <p:grpSpPr>
          <a:xfrm>
            <a:off x="1991544" y="1610770"/>
            <a:ext cx="8280000" cy="4842567"/>
            <a:chOff x="467544" y="1178722"/>
            <a:chExt cx="8280000" cy="4842566"/>
          </a:xfrm>
        </p:grpSpPr>
        <p:sp>
          <p:nvSpPr>
            <p:cNvPr id="77" name="Freeform 145"/>
            <p:cNvSpPr>
              <a:spLocks/>
            </p:cNvSpPr>
            <p:nvPr/>
          </p:nvSpPr>
          <p:spPr bwMode="auto">
            <a:xfrm rot="16200000">
              <a:off x="4222218" y="3554635"/>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78" name="Freeform 145"/>
            <p:cNvSpPr>
              <a:spLocks/>
            </p:cNvSpPr>
            <p:nvPr/>
          </p:nvSpPr>
          <p:spPr bwMode="auto">
            <a:xfrm>
              <a:off x="467544" y="1916651"/>
              <a:ext cx="8280000" cy="3600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1219170"/>
              <a:endParaRPr lang="pl-PL">
                <a:solidFill>
                  <a:prstClr val="black"/>
                </a:solidFill>
                <a:latin typeface="Calibri"/>
              </a:endParaRPr>
            </a:p>
          </p:txBody>
        </p:sp>
        <p:sp>
          <p:nvSpPr>
            <p:cNvPr id="79" name="Freeform 145"/>
            <p:cNvSpPr>
              <a:spLocks/>
            </p:cNvSpPr>
            <p:nvPr/>
          </p:nvSpPr>
          <p:spPr bwMode="auto">
            <a:xfrm rot="16200000">
              <a:off x="2173228" y="3599654"/>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80" name="Freeform 145"/>
            <p:cNvSpPr>
              <a:spLocks/>
            </p:cNvSpPr>
            <p:nvPr/>
          </p:nvSpPr>
          <p:spPr bwMode="auto">
            <a:xfrm rot="16200000">
              <a:off x="124238" y="3554636"/>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56" name="Freeform 145"/>
            <p:cNvSpPr>
              <a:spLocks/>
            </p:cNvSpPr>
            <p:nvPr/>
          </p:nvSpPr>
          <p:spPr bwMode="auto">
            <a:xfrm rot="16200000">
              <a:off x="5246711" y="3554636"/>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59" name="Freeform 145"/>
            <p:cNvSpPr>
              <a:spLocks/>
            </p:cNvSpPr>
            <p:nvPr/>
          </p:nvSpPr>
          <p:spPr bwMode="auto">
            <a:xfrm rot="16200000">
              <a:off x="3355234" y="3757165"/>
              <a:ext cx="448252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60" name="Freeform 145"/>
            <p:cNvSpPr>
              <a:spLocks/>
            </p:cNvSpPr>
            <p:nvPr/>
          </p:nvSpPr>
          <p:spPr bwMode="auto">
            <a:xfrm rot="16200000">
              <a:off x="1306244" y="3730177"/>
              <a:ext cx="448252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61" name="Freeform 145"/>
            <p:cNvSpPr>
              <a:spLocks/>
            </p:cNvSpPr>
            <p:nvPr/>
          </p:nvSpPr>
          <p:spPr bwMode="auto">
            <a:xfrm rot="16200000">
              <a:off x="-900257" y="3554636"/>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grpSp>
        <p:nvGrpSpPr>
          <p:cNvPr id="9" name="Grupa 57"/>
          <p:cNvGrpSpPr/>
          <p:nvPr/>
        </p:nvGrpSpPr>
        <p:grpSpPr>
          <a:xfrm>
            <a:off x="2222467" y="5099961"/>
            <a:ext cx="700148" cy="489271"/>
            <a:chOff x="5246340" y="1637308"/>
            <a:chExt cx="1384382" cy="936104"/>
          </a:xfrm>
        </p:grpSpPr>
        <p:sp>
          <p:nvSpPr>
            <p:cNvPr id="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latin typeface="Segoe Print" pitchFamily="2" charset="0"/>
                  <a:cs typeface="Arial" pitchFamily="34" charset="0"/>
                </a:rPr>
                <a:t>I</a:t>
              </a:r>
              <a:endParaRPr lang="pl-PL" sz="2000" kern="0" baseline="-16000" dirty="0">
                <a:solidFill>
                  <a:sysClr val="windowText" lastClr="000000">
                    <a:lumMod val="95000"/>
                    <a:lumOff val="5000"/>
                  </a:sysClr>
                </a:solidFill>
                <a:latin typeface="Segoe Print" pitchFamily="2" charset="0"/>
                <a:cs typeface="Arial" pitchFamily="34" charset="0"/>
              </a:endParaRPr>
            </a:p>
          </p:txBody>
        </p:sp>
        <p:sp>
          <p:nvSpPr>
            <p:cNvPr id="6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latin typeface="Segoe Print" pitchFamily="2" charset="0"/>
              </a:endParaRPr>
            </a:p>
          </p:txBody>
        </p:sp>
      </p:grpSp>
      <p:sp>
        <p:nvSpPr>
          <p:cNvPr id="67" name="pole tekstowe 66"/>
          <p:cNvSpPr txBox="1"/>
          <p:nvPr/>
        </p:nvSpPr>
        <p:spPr>
          <a:xfrm>
            <a:off x="3126843" y="1187847"/>
            <a:ext cx="814647" cy="584775"/>
          </a:xfrm>
          <a:prstGeom prst="rect">
            <a:avLst/>
          </a:prstGeom>
          <a:noFill/>
        </p:spPr>
        <p:txBody>
          <a:bodyPr wrap="none" rtlCol="0">
            <a:spAutoFit/>
          </a:bodyPr>
          <a:lstStyle/>
          <a:p>
            <a:pPr algn="ctr" defTabSz="1219170"/>
            <a:r>
              <a:rPr lang="en-US" sz="1600" b="1" dirty="0" err="1">
                <a:solidFill>
                  <a:srgbClr val="003366"/>
                </a:solidFill>
                <a:latin typeface="Segoe Print" pitchFamily="2" charset="0"/>
              </a:rPr>
              <a:t>Dev</a:t>
            </a:r>
            <a:endParaRPr lang="en-US" sz="1600" b="1" dirty="0">
              <a:solidFill>
                <a:srgbClr val="003366"/>
              </a:solidFill>
              <a:latin typeface="Segoe Print" pitchFamily="2" charset="0"/>
            </a:endParaRPr>
          </a:p>
          <a:p>
            <a:pPr algn="ctr" defTabSz="1219170"/>
            <a:r>
              <a:rPr lang="en-US" sz="1600" b="1" dirty="0">
                <a:solidFill>
                  <a:srgbClr val="003366"/>
                </a:solidFill>
                <a:latin typeface="Segoe Print" pitchFamily="2" charset="0"/>
              </a:rPr>
              <a:t>Ready</a:t>
            </a:r>
            <a:endParaRPr lang="pl-PL" sz="1600" b="1" dirty="0">
              <a:solidFill>
                <a:srgbClr val="003366"/>
              </a:solidFill>
              <a:latin typeface="Segoe Print" pitchFamily="2" charset="0"/>
            </a:endParaRPr>
          </a:p>
        </p:txBody>
      </p:sp>
      <p:sp>
        <p:nvSpPr>
          <p:cNvPr id="73" name="pole tekstowe 72"/>
          <p:cNvSpPr txBox="1"/>
          <p:nvPr/>
        </p:nvSpPr>
        <p:spPr>
          <a:xfrm>
            <a:off x="8112224" y="1187847"/>
            <a:ext cx="1133376" cy="584775"/>
          </a:xfrm>
          <a:prstGeom prst="rect">
            <a:avLst/>
          </a:prstGeom>
          <a:noFill/>
        </p:spPr>
        <p:txBody>
          <a:bodyPr wrap="square" rtlCol="0">
            <a:spAutoFit/>
          </a:bodyPr>
          <a:lstStyle/>
          <a:p>
            <a:pPr algn="ctr" defTabSz="1219170"/>
            <a:r>
              <a:rPr lang="pl-PL" sz="1600" b="1" dirty="0">
                <a:solidFill>
                  <a:srgbClr val="003366"/>
                </a:solidFill>
                <a:latin typeface="Segoe Print" pitchFamily="2" charset="0"/>
              </a:rPr>
              <a:t>Delivery</a:t>
            </a:r>
            <a:endParaRPr lang="en-US" sz="1600" b="1" dirty="0">
              <a:solidFill>
                <a:srgbClr val="003366"/>
              </a:solidFill>
              <a:latin typeface="Segoe Print" pitchFamily="2" charset="0"/>
            </a:endParaRPr>
          </a:p>
          <a:p>
            <a:pPr algn="ctr" defTabSz="1219170"/>
            <a:r>
              <a:rPr lang="en-US" sz="1600" b="1" dirty="0">
                <a:solidFill>
                  <a:srgbClr val="003366"/>
                </a:solidFill>
                <a:latin typeface="Segoe Print" pitchFamily="2" charset="0"/>
              </a:rPr>
              <a:t>Ready</a:t>
            </a:r>
            <a:endParaRPr lang="pl-PL" sz="1600" b="1" dirty="0">
              <a:solidFill>
                <a:srgbClr val="003366"/>
              </a:solidFill>
              <a:latin typeface="Segoe Print" pitchFamily="2" charset="0"/>
            </a:endParaRPr>
          </a:p>
        </p:txBody>
      </p:sp>
      <p:grpSp>
        <p:nvGrpSpPr>
          <p:cNvPr id="10" name="Grupa 57"/>
          <p:cNvGrpSpPr/>
          <p:nvPr/>
        </p:nvGrpSpPr>
        <p:grpSpPr>
          <a:xfrm>
            <a:off x="3131371" y="4928364"/>
            <a:ext cx="691807" cy="483443"/>
            <a:chOff x="5246340" y="1637308"/>
            <a:chExt cx="1384382" cy="936104"/>
          </a:xfrm>
        </p:grpSpPr>
        <p:sp>
          <p:nvSpPr>
            <p:cNvPr id="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latin typeface="Segoe Print" pitchFamily="2" charset="0"/>
                  <a:cs typeface="Arial" pitchFamily="34" charset="0"/>
                </a:rPr>
                <a:t>G</a:t>
              </a:r>
              <a:endParaRPr lang="pl-PL" sz="2000" kern="0" baseline="-16000" dirty="0">
                <a:solidFill>
                  <a:sysClr val="windowText" lastClr="000000">
                    <a:lumMod val="95000"/>
                    <a:lumOff val="5000"/>
                  </a:sysClr>
                </a:solidFill>
                <a:latin typeface="Segoe Print" pitchFamily="2" charset="0"/>
                <a:cs typeface="Arial" pitchFamily="34" charset="0"/>
              </a:endParaRPr>
            </a:p>
          </p:txBody>
        </p:sp>
        <p:sp>
          <p:nvSpPr>
            <p:cNvPr id="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latin typeface="Segoe Print" pitchFamily="2" charset="0"/>
              </a:endParaRPr>
            </a:p>
          </p:txBody>
        </p:sp>
      </p:grpSp>
      <p:grpSp>
        <p:nvGrpSpPr>
          <p:cNvPr id="12" name="Grupa 57"/>
          <p:cNvGrpSpPr/>
          <p:nvPr/>
        </p:nvGrpSpPr>
        <p:grpSpPr>
          <a:xfrm>
            <a:off x="4151786" y="3175961"/>
            <a:ext cx="691807" cy="483443"/>
            <a:chOff x="5246340" y="1637308"/>
            <a:chExt cx="1384382" cy="936104"/>
          </a:xfrm>
        </p:grpSpPr>
        <p:sp>
          <p:nvSpPr>
            <p:cNvPr id="9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latin typeface="Segoe Print" pitchFamily="2" charset="0"/>
                  <a:cs typeface="Arial" pitchFamily="34" charset="0"/>
                </a:rPr>
                <a:t>D</a:t>
              </a:r>
              <a:endParaRPr lang="pl-PL" sz="2000" kern="0" baseline="-16000" dirty="0">
                <a:solidFill>
                  <a:sysClr val="windowText" lastClr="000000">
                    <a:lumMod val="95000"/>
                    <a:lumOff val="5000"/>
                  </a:sysClr>
                </a:solidFill>
                <a:latin typeface="Segoe Print" pitchFamily="2" charset="0"/>
                <a:cs typeface="Arial" pitchFamily="34" charset="0"/>
              </a:endParaRPr>
            </a:p>
          </p:txBody>
        </p:sp>
        <p:sp>
          <p:nvSpPr>
            <p:cNvPr id="9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latin typeface="Segoe Print" pitchFamily="2" charset="0"/>
              </a:endParaRPr>
            </a:p>
          </p:txBody>
        </p:sp>
      </p:grpSp>
      <p:grpSp>
        <p:nvGrpSpPr>
          <p:cNvPr id="19" name="Grupa 106"/>
          <p:cNvGrpSpPr/>
          <p:nvPr/>
        </p:nvGrpSpPr>
        <p:grpSpPr>
          <a:xfrm>
            <a:off x="3359696" y="1718950"/>
            <a:ext cx="346593" cy="341898"/>
            <a:chOff x="5454610" y="1083596"/>
            <a:chExt cx="677642" cy="735828"/>
          </a:xfrm>
        </p:grpSpPr>
        <p:sp>
          <p:nvSpPr>
            <p:cNvPr id="114"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latin typeface="Segoe Print" pitchFamily="2" charset="0"/>
              </a:endParaRPr>
            </a:p>
          </p:txBody>
        </p:sp>
        <p:sp>
          <p:nvSpPr>
            <p:cNvPr id="115" name="pole tekstowe 114"/>
            <p:cNvSpPr txBox="1"/>
            <p:nvPr/>
          </p:nvSpPr>
          <p:spPr>
            <a:xfrm>
              <a:off x="5454610" y="1083596"/>
              <a:ext cx="652524" cy="728630"/>
            </a:xfrm>
            <a:prstGeom prst="rect">
              <a:avLst/>
            </a:prstGeom>
            <a:noFill/>
          </p:spPr>
          <p:txBody>
            <a:bodyPr wrap="none" rtlCol="0" anchor="ctr">
              <a:spAutoFit/>
            </a:bodyPr>
            <a:lstStyle/>
            <a:p>
              <a:pPr algn="ctr" defTabSz="1219170"/>
              <a:r>
                <a:rPr lang="pl-PL" sz="2400" b="1" i="1" kern="0" baseline="-16000" dirty="0">
                  <a:solidFill>
                    <a:srgbClr val="C00000"/>
                  </a:solidFill>
                  <a:latin typeface="Segoe Print" pitchFamily="2" charset="0"/>
                  <a:cs typeface="Arial" pitchFamily="34" charset="0"/>
                </a:rPr>
                <a:t>2</a:t>
              </a:r>
            </a:p>
          </p:txBody>
        </p:sp>
      </p:grpSp>
      <p:grpSp>
        <p:nvGrpSpPr>
          <p:cNvPr id="20" name="Grupa 115"/>
          <p:cNvGrpSpPr/>
          <p:nvPr/>
        </p:nvGrpSpPr>
        <p:grpSpPr>
          <a:xfrm>
            <a:off x="8487314" y="1718950"/>
            <a:ext cx="344989" cy="341898"/>
            <a:chOff x="5457745" y="1083596"/>
            <a:chExt cx="674507" cy="735828"/>
          </a:xfrm>
        </p:grpSpPr>
        <p:sp>
          <p:nvSpPr>
            <p:cNvPr id="117"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latin typeface="Segoe Print" pitchFamily="2" charset="0"/>
              </a:endParaRPr>
            </a:p>
          </p:txBody>
        </p:sp>
        <p:sp>
          <p:nvSpPr>
            <p:cNvPr id="118" name="pole tekstowe 117"/>
            <p:cNvSpPr txBox="1"/>
            <p:nvPr/>
          </p:nvSpPr>
          <p:spPr>
            <a:xfrm>
              <a:off x="5457745" y="1083596"/>
              <a:ext cx="646254" cy="728630"/>
            </a:xfrm>
            <a:prstGeom prst="rect">
              <a:avLst/>
            </a:prstGeom>
            <a:noFill/>
          </p:spPr>
          <p:txBody>
            <a:bodyPr wrap="none" rtlCol="0" anchor="ctr">
              <a:spAutoFit/>
            </a:bodyPr>
            <a:lstStyle/>
            <a:p>
              <a:pPr algn="ctr" defTabSz="1219170"/>
              <a:r>
                <a:rPr lang="pl-PL" sz="2400" b="1" i="1" kern="0" baseline="-16000" dirty="0">
                  <a:solidFill>
                    <a:srgbClr val="C00000"/>
                  </a:solidFill>
                  <a:latin typeface="Segoe Print" pitchFamily="2" charset="0"/>
                  <a:cs typeface="Arial" pitchFamily="34" charset="0"/>
                </a:rPr>
                <a:t>∞</a:t>
              </a:r>
            </a:p>
          </p:txBody>
        </p:sp>
      </p:grpSp>
      <p:grpSp>
        <p:nvGrpSpPr>
          <p:cNvPr id="22" name="Grupa 121"/>
          <p:cNvGrpSpPr/>
          <p:nvPr/>
        </p:nvGrpSpPr>
        <p:grpSpPr>
          <a:xfrm>
            <a:off x="5583170" y="5075551"/>
            <a:ext cx="408047" cy="272519"/>
            <a:chOff x="3059832" y="3861048"/>
            <a:chExt cx="504056" cy="336640"/>
          </a:xfrm>
        </p:grpSpPr>
        <p:sp>
          <p:nvSpPr>
            <p:cNvPr id="123" name="Freeform 6"/>
            <p:cNvSpPr>
              <a:spLocks/>
            </p:cNvSpPr>
            <p:nvPr/>
          </p:nvSpPr>
          <p:spPr bwMode="auto">
            <a:xfrm>
              <a:off x="3080646" y="3869192"/>
              <a:ext cx="481432" cy="324876"/>
            </a:xfrm>
            <a:custGeom>
              <a:avLst/>
              <a:gdLst/>
              <a:ahLst/>
              <a:cxnLst>
                <a:cxn ang="0">
                  <a:pos x="5" y="6"/>
                </a:cxn>
                <a:cxn ang="0">
                  <a:pos x="0" y="134"/>
                </a:cxn>
                <a:cxn ang="0">
                  <a:pos x="212" y="131"/>
                </a:cxn>
                <a:cxn ang="0">
                  <a:pos x="220" y="0"/>
                </a:cxn>
                <a:cxn ang="0">
                  <a:pos x="5" y="6"/>
                </a:cxn>
              </a:cxnLst>
              <a:rect l="0" t="0" r="r" b="b"/>
              <a:pathLst>
                <a:path w="225" h="152">
                  <a:moveTo>
                    <a:pt x="5" y="6"/>
                  </a:moveTo>
                  <a:cubicBezTo>
                    <a:pt x="5" y="6"/>
                    <a:pt x="15" y="63"/>
                    <a:pt x="0" y="134"/>
                  </a:cubicBezTo>
                  <a:cubicBezTo>
                    <a:pt x="85" y="152"/>
                    <a:pt x="155" y="151"/>
                    <a:pt x="212" y="131"/>
                  </a:cubicBezTo>
                  <a:cubicBezTo>
                    <a:pt x="225" y="116"/>
                    <a:pt x="220" y="0"/>
                    <a:pt x="220" y="0"/>
                  </a:cubicBezTo>
                  <a:cubicBezTo>
                    <a:pt x="220" y="0"/>
                    <a:pt x="117" y="14"/>
                    <a:pt x="5" y="6"/>
                  </a:cubicBezTo>
                  <a:close/>
                </a:path>
              </a:pathLst>
            </a:custGeom>
            <a:solidFill>
              <a:schemeClr val="accent2">
                <a:lumMod val="40000"/>
                <a:lumOff val="60000"/>
              </a:schemeClr>
            </a:solidFill>
            <a:ln>
              <a:noFill/>
              <a:headEnd/>
              <a:tailEnd/>
            </a:ln>
            <a:effectLst/>
          </p:spPr>
          <p:style>
            <a:lnRef idx="1">
              <a:schemeClr val="accent3"/>
            </a:lnRef>
            <a:fillRef idx="2">
              <a:schemeClr val="accent3"/>
            </a:fillRef>
            <a:effectRef idx="1">
              <a:schemeClr val="accent3"/>
            </a:effectRef>
            <a:fontRef idx="minor">
              <a:schemeClr val="dk1"/>
            </a:fontRef>
          </p:style>
          <p:txBody>
            <a:bodyPr vert="horz" wrap="square" lIns="36000" tIns="72000" rIns="36000" bIns="36000" numCol="1" anchor="ctr" anchorCtr="1" compatLnSpc="1">
              <a:prstTxWarp prst="textNoShape">
                <a:avLst/>
              </a:prstTxWarp>
            </a:bodyPr>
            <a:lstStyle/>
            <a:p>
              <a:pPr defTabSz="1219170"/>
              <a:r>
                <a:rPr lang="pl-PL" sz="1100" b="1" dirty="0" err="1">
                  <a:solidFill>
                    <a:prstClr val="black"/>
                  </a:solidFill>
                  <a:latin typeface="Segoe Print" pitchFamily="2" charset="0"/>
                </a:rPr>
                <a:t>P1</a:t>
              </a:r>
              <a:endParaRPr lang="pl-PL" sz="1100" b="1" dirty="0">
                <a:solidFill>
                  <a:prstClr val="black"/>
                </a:solidFill>
                <a:latin typeface="Segoe Print" pitchFamily="2" charset="0"/>
              </a:endParaRPr>
            </a:p>
          </p:txBody>
        </p:sp>
        <p:sp>
          <p:nvSpPr>
            <p:cNvPr id="124" name="Freeform 19"/>
            <p:cNvSpPr>
              <a:spLocks noEditPoints="1"/>
            </p:cNvSpPr>
            <p:nvPr/>
          </p:nvSpPr>
          <p:spPr bwMode="auto">
            <a:xfrm>
              <a:off x="3059832" y="3861048"/>
              <a:ext cx="504056" cy="336640"/>
            </a:xfrm>
            <a:custGeom>
              <a:avLst/>
              <a:gdLst/>
              <a:ahLst/>
              <a:cxnLst>
                <a:cxn ang="0">
                  <a:pos x="232" y="61"/>
                </a:cxn>
                <a:cxn ang="0">
                  <a:pos x="233" y="49"/>
                </a:cxn>
                <a:cxn ang="0">
                  <a:pos x="233" y="29"/>
                </a:cxn>
                <a:cxn ang="0">
                  <a:pos x="232" y="14"/>
                </a:cxn>
                <a:cxn ang="0">
                  <a:pos x="222" y="4"/>
                </a:cxn>
                <a:cxn ang="0">
                  <a:pos x="220" y="5"/>
                </a:cxn>
                <a:cxn ang="0">
                  <a:pos x="205" y="6"/>
                </a:cxn>
                <a:cxn ang="0">
                  <a:pos x="166" y="9"/>
                </a:cxn>
                <a:cxn ang="0">
                  <a:pos x="146" y="12"/>
                </a:cxn>
                <a:cxn ang="0">
                  <a:pos x="107" y="13"/>
                </a:cxn>
                <a:cxn ang="0">
                  <a:pos x="63" y="12"/>
                </a:cxn>
                <a:cxn ang="0">
                  <a:pos x="146" y="20"/>
                </a:cxn>
                <a:cxn ang="0">
                  <a:pos x="174" y="18"/>
                </a:cxn>
                <a:cxn ang="0">
                  <a:pos x="225" y="91"/>
                </a:cxn>
                <a:cxn ang="0">
                  <a:pos x="220" y="110"/>
                </a:cxn>
                <a:cxn ang="0">
                  <a:pos x="193" y="136"/>
                </a:cxn>
                <a:cxn ang="0">
                  <a:pos x="131" y="144"/>
                </a:cxn>
                <a:cxn ang="0">
                  <a:pos x="98" y="143"/>
                </a:cxn>
                <a:cxn ang="0">
                  <a:pos x="49" y="139"/>
                </a:cxn>
                <a:cxn ang="0">
                  <a:pos x="18" y="126"/>
                </a:cxn>
                <a:cxn ang="0">
                  <a:pos x="21" y="79"/>
                </a:cxn>
                <a:cxn ang="0">
                  <a:pos x="18" y="51"/>
                </a:cxn>
                <a:cxn ang="0">
                  <a:pos x="20" y="36"/>
                </a:cxn>
                <a:cxn ang="0">
                  <a:pos x="17" y="30"/>
                </a:cxn>
                <a:cxn ang="0">
                  <a:pos x="18" y="46"/>
                </a:cxn>
                <a:cxn ang="0">
                  <a:pos x="17" y="53"/>
                </a:cxn>
                <a:cxn ang="0">
                  <a:pos x="14" y="77"/>
                </a:cxn>
                <a:cxn ang="0">
                  <a:pos x="12" y="97"/>
                </a:cxn>
                <a:cxn ang="0">
                  <a:pos x="9" y="99"/>
                </a:cxn>
                <a:cxn ang="0">
                  <a:pos x="6" y="103"/>
                </a:cxn>
                <a:cxn ang="0">
                  <a:pos x="8" y="111"/>
                </a:cxn>
                <a:cxn ang="0">
                  <a:pos x="10" y="119"/>
                </a:cxn>
                <a:cxn ang="0">
                  <a:pos x="4" y="126"/>
                </a:cxn>
                <a:cxn ang="0">
                  <a:pos x="4" y="134"/>
                </a:cxn>
                <a:cxn ang="0">
                  <a:pos x="0" y="136"/>
                </a:cxn>
                <a:cxn ang="0">
                  <a:pos x="8" y="148"/>
                </a:cxn>
                <a:cxn ang="0">
                  <a:pos x="12" y="148"/>
                </a:cxn>
                <a:cxn ang="0">
                  <a:pos x="20" y="149"/>
                </a:cxn>
                <a:cxn ang="0">
                  <a:pos x="31" y="151"/>
                </a:cxn>
                <a:cxn ang="0">
                  <a:pos x="41" y="148"/>
                </a:cxn>
                <a:cxn ang="0">
                  <a:pos x="42" y="153"/>
                </a:cxn>
                <a:cxn ang="0">
                  <a:pos x="51" y="153"/>
                </a:cxn>
                <a:cxn ang="0">
                  <a:pos x="85" y="156"/>
                </a:cxn>
                <a:cxn ang="0">
                  <a:pos x="101" y="157"/>
                </a:cxn>
                <a:cxn ang="0">
                  <a:pos x="127" y="157"/>
                </a:cxn>
                <a:cxn ang="0">
                  <a:pos x="139" y="156"/>
                </a:cxn>
                <a:cxn ang="0">
                  <a:pos x="148" y="156"/>
                </a:cxn>
                <a:cxn ang="0">
                  <a:pos x="157" y="155"/>
                </a:cxn>
                <a:cxn ang="0">
                  <a:pos x="162" y="153"/>
                </a:cxn>
                <a:cxn ang="0">
                  <a:pos x="179" y="152"/>
                </a:cxn>
                <a:cxn ang="0">
                  <a:pos x="199" y="148"/>
                </a:cxn>
                <a:cxn ang="0">
                  <a:pos x="215" y="142"/>
                </a:cxn>
                <a:cxn ang="0">
                  <a:pos x="230" y="132"/>
                </a:cxn>
                <a:cxn ang="0">
                  <a:pos x="232" y="120"/>
                </a:cxn>
                <a:cxn ang="0">
                  <a:pos x="233" y="112"/>
                </a:cxn>
                <a:cxn ang="0">
                  <a:pos x="234" y="109"/>
                </a:cxn>
                <a:cxn ang="0">
                  <a:pos x="235" y="88"/>
                </a:cxn>
                <a:cxn ang="0">
                  <a:pos x="233" y="107"/>
                </a:cxn>
              </a:cxnLst>
              <a:rect l="0" t="0" r="r" b="b"/>
              <a:pathLst>
                <a:path w="236" h="158">
                  <a:moveTo>
                    <a:pt x="235" y="71"/>
                  </a:moveTo>
                  <a:cubicBezTo>
                    <a:pt x="235" y="69"/>
                    <a:pt x="234" y="67"/>
                    <a:pt x="233" y="66"/>
                  </a:cubicBezTo>
                  <a:cubicBezTo>
                    <a:pt x="233" y="67"/>
                    <a:pt x="234" y="66"/>
                    <a:pt x="234" y="67"/>
                  </a:cubicBezTo>
                  <a:cubicBezTo>
                    <a:pt x="233" y="68"/>
                    <a:pt x="232" y="66"/>
                    <a:pt x="232" y="65"/>
                  </a:cubicBezTo>
                  <a:cubicBezTo>
                    <a:pt x="232" y="65"/>
                    <a:pt x="232" y="65"/>
                    <a:pt x="232" y="65"/>
                  </a:cubicBezTo>
                  <a:cubicBezTo>
                    <a:pt x="232" y="63"/>
                    <a:pt x="232" y="62"/>
                    <a:pt x="232" y="61"/>
                  </a:cubicBezTo>
                  <a:cubicBezTo>
                    <a:pt x="232" y="59"/>
                    <a:pt x="232" y="62"/>
                    <a:pt x="233" y="61"/>
                  </a:cubicBezTo>
                  <a:cubicBezTo>
                    <a:pt x="234" y="61"/>
                    <a:pt x="234" y="57"/>
                    <a:pt x="234" y="56"/>
                  </a:cubicBezTo>
                  <a:cubicBezTo>
                    <a:pt x="234" y="56"/>
                    <a:pt x="233" y="55"/>
                    <a:pt x="233" y="55"/>
                  </a:cubicBezTo>
                  <a:cubicBezTo>
                    <a:pt x="232" y="54"/>
                    <a:pt x="234" y="54"/>
                    <a:pt x="234" y="53"/>
                  </a:cubicBezTo>
                  <a:cubicBezTo>
                    <a:pt x="231" y="49"/>
                    <a:pt x="231" y="49"/>
                    <a:pt x="231" y="49"/>
                  </a:cubicBezTo>
                  <a:cubicBezTo>
                    <a:pt x="231" y="49"/>
                    <a:pt x="232" y="48"/>
                    <a:pt x="233" y="49"/>
                  </a:cubicBezTo>
                  <a:cubicBezTo>
                    <a:pt x="232" y="46"/>
                    <a:pt x="230" y="44"/>
                    <a:pt x="229" y="42"/>
                  </a:cubicBezTo>
                  <a:cubicBezTo>
                    <a:pt x="230" y="41"/>
                    <a:pt x="229" y="38"/>
                    <a:pt x="229" y="37"/>
                  </a:cubicBezTo>
                  <a:cubicBezTo>
                    <a:pt x="230" y="36"/>
                    <a:pt x="229" y="38"/>
                    <a:pt x="229" y="38"/>
                  </a:cubicBezTo>
                  <a:cubicBezTo>
                    <a:pt x="230" y="36"/>
                    <a:pt x="230" y="36"/>
                    <a:pt x="230" y="36"/>
                  </a:cubicBezTo>
                  <a:cubicBezTo>
                    <a:pt x="231" y="39"/>
                    <a:pt x="232" y="36"/>
                    <a:pt x="233" y="37"/>
                  </a:cubicBezTo>
                  <a:cubicBezTo>
                    <a:pt x="232" y="36"/>
                    <a:pt x="233" y="32"/>
                    <a:pt x="233" y="29"/>
                  </a:cubicBezTo>
                  <a:cubicBezTo>
                    <a:pt x="231" y="31"/>
                    <a:pt x="232" y="26"/>
                    <a:pt x="230" y="26"/>
                  </a:cubicBezTo>
                  <a:cubicBezTo>
                    <a:pt x="230" y="23"/>
                    <a:pt x="232" y="24"/>
                    <a:pt x="232" y="23"/>
                  </a:cubicBezTo>
                  <a:cubicBezTo>
                    <a:pt x="231" y="20"/>
                    <a:pt x="231" y="17"/>
                    <a:pt x="231" y="14"/>
                  </a:cubicBezTo>
                  <a:cubicBezTo>
                    <a:pt x="232" y="15"/>
                    <a:pt x="233" y="15"/>
                    <a:pt x="231" y="14"/>
                  </a:cubicBezTo>
                  <a:cubicBezTo>
                    <a:pt x="231" y="14"/>
                    <a:pt x="231" y="14"/>
                    <a:pt x="231" y="14"/>
                  </a:cubicBezTo>
                  <a:cubicBezTo>
                    <a:pt x="232" y="14"/>
                    <a:pt x="232" y="14"/>
                    <a:pt x="232" y="14"/>
                  </a:cubicBezTo>
                  <a:cubicBezTo>
                    <a:pt x="231" y="12"/>
                    <a:pt x="231" y="7"/>
                    <a:pt x="230" y="5"/>
                  </a:cubicBezTo>
                  <a:cubicBezTo>
                    <a:pt x="230" y="5"/>
                    <a:pt x="230" y="5"/>
                    <a:pt x="231" y="5"/>
                  </a:cubicBezTo>
                  <a:cubicBezTo>
                    <a:pt x="228" y="0"/>
                    <a:pt x="230" y="6"/>
                    <a:pt x="227" y="5"/>
                  </a:cubicBezTo>
                  <a:cubicBezTo>
                    <a:pt x="228" y="4"/>
                    <a:pt x="228" y="4"/>
                    <a:pt x="228" y="4"/>
                  </a:cubicBezTo>
                  <a:cubicBezTo>
                    <a:pt x="226" y="5"/>
                    <a:pt x="224" y="3"/>
                    <a:pt x="222" y="5"/>
                  </a:cubicBezTo>
                  <a:cubicBezTo>
                    <a:pt x="222" y="5"/>
                    <a:pt x="222" y="4"/>
                    <a:pt x="222" y="4"/>
                  </a:cubicBezTo>
                  <a:cubicBezTo>
                    <a:pt x="222" y="4"/>
                    <a:pt x="221" y="5"/>
                    <a:pt x="220" y="5"/>
                  </a:cubicBezTo>
                  <a:cubicBezTo>
                    <a:pt x="220" y="5"/>
                    <a:pt x="220" y="5"/>
                    <a:pt x="220" y="5"/>
                  </a:cubicBezTo>
                  <a:cubicBezTo>
                    <a:pt x="220" y="5"/>
                    <a:pt x="220" y="5"/>
                    <a:pt x="220" y="5"/>
                  </a:cubicBezTo>
                  <a:cubicBezTo>
                    <a:pt x="220" y="5"/>
                    <a:pt x="220" y="5"/>
                    <a:pt x="220" y="5"/>
                  </a:cubicBezTo>
                  <a:cubicBezTo>
                    <a:pt x="220" y="5"/>
                    <a:pt x="220" y="5"/>
                    <a:pt x="220" y="5"/>
                  </a:cubicBezTo>
                  <a:cubicBezTo>
                    <a:pt x="220" y="5"/>
                    <a:pt x="220" y="5"/>
                    <a:pt x="220" y="5"/>
                  </a:cubicBezTo>
                  <a:cubicBezTo>
                    <a:pt x="218" y="5"/>
                    <a:pt x="217" y="5"/>
                    <a:pt x="216" y="6"/>
                  </a:cubicBezTo>
                  <a:cubicBezTo>
                    <a:pt x="216" y="6"/>
                    <a:pt x="216" y="5"/>
                    <a:pt x="217" y="5"/>
                  </a:cubicBezTo>
                  <a:cubicBezTo>
                    <a:pt x="215" y="4"/>
                    <a:pt x="215" y="6"/>
                    <a:pt x="213" y="6"/>
                  </a:cubicBezTo>
                  <a:cubicBezTo>
                    <a:pt x="212" y="6"/>
                    <a:pt x="211" y="5"/>
                    <a:pt x="212" y="5"/>
                  </a:cubicBezTo>
                  <a:cubicBezTo>
                    <a:pt x="211" y="6"/>
                    <a:pt x="208" y="6"/>
                    <a:pt x="207" y="7"/>
                  </a:cubicBezTo>
                  <a:cubicBezTo>
                    <a:pt x="207" y="6"/>
                    <a:pt x="206" y="6"/>
                    <a:pt x="205" y="6"/>
                  </a:cubicBezTo>
                  <a:cubicBezTo>
                    <a:pt x="194" y="7"/>
                    <a:pt x="184" y="7"/>
                    <a:pt x="173" y="10"/>
                  </a:cubicBezTo>
                  <a:cubicBezTo>
                    <a:pt x="172" y="8"/>
                    <a:pt x="176" y="8"/>
                    <a:pt x="175" y="7"/>
                  </a:cubicBezTo>
                  <a:cubicBezTo>
                    <a:pt x="175" y="9"/>
                    <a:pt x="173" y="8"/>
                    <a:pt x="170" y="8"/>
                  </a:cubicBezTo>
                  <a:cubicBezTo>
                    <a:pt x="170" y="8"/>
                    <a:pt x="170" y="8"/>
                    <a:pt x="170" y="8"/>
                  </a:cubicBezTo>
                  <a:cubicBezTo>
                    <a:pt x="168" y="9"/>
                    <a:pt x="168" y="8"/>
                    <a:pt x="166" y="8"/>
                  </a:cubicBezTo>
                  <a:cubicBezTo>
                    <a:pt x="166" y="9"/>
                    <a:pt x="166" y="9"/>
                    <a:pt x="166" y="9"/>
                  </a:cubicBezTo>
                  <a:cubicBezTo>
                    <a:pt x="165" y="10"/>
                    <a:pt x="163" y="7"/>
                    <a:pt x="162" y="9"/>
                  </a:cubicBezTo>
                  <a:cubicBezTo>
                    <a:pt x="161" y="8"/>
                    <a:pt x="161" y="8"/>
                    <a:pt x="161" y="8"/>
                  </a:cubicBezTo>
                  <a:cubicBezTo>
                    <a:pt x="159" y="10"/>
                    <a:pt x="158" y="7"/>
                    <a:pt x="157" y="9"/>
                  </a:cubicBezTo>
                  <a:cubicBezTo>
                    <a:pt x="157" y="9"/>
                    <a:pt x="157" y="9"/>
                    <a:pt x="157" y="9"/>
                  </a:cubicBezTo>
                  <a:cubicBezTo>
                    <a:pt x="154" y="8"/>
                    <a:pt x="152" y="11"/>
                    <a:pt x="151" y="10"/>
                  </a:cubicBezTo>
                  <a:cubicBezTo>
                    <a:pt x="148" y="10"/>
                    <a:pt x="146" y="10"/>
                    <a:pt x="146" y="12"/>
                  </a:cubicBezTo>
                  <a:cubicBezTo>
                    <a:pt x="145" y="11"/>
                    <a:pt x="145" y="10"/>
                    <a:pt x="146" y="10"/>
                  </a:cubicBezTo>
                  <a:cubicBezTo>
                    <a:pt x="138" y="11"/>
                    <a:pt x="129" y="11"/>
                    <a:pt x="122" y="13"/>
                  </a:cubicBezTo>
                  <a:cubicBezTo>
                    <a:pt x="121" y="13"/>
                    <a:pt x="122" y="13"/>
                    <a:pt x="122" y="12"/>
                  </a:cubicBezTo>
                  <a:cubicBezTo>
                    <a:pt x="118" y="14"/>
                    <a:pt x="113" y="11"/>
                    <a:pt x="110" y="14"/>
                  </a:cubicBezTo>
                  <a:cubicBezTo>
                    <a:pt x="109" y="15"/>
                    <a:pt x="109" y="15"/>
                    <a:pt x="109" y="15"/>
                  </a:cubicBezTo>
                  <a:cubicBezTo>
                    <a:pt x="108" y="15"/>
                    <a:pt x="108" y="14"/>
                    <a:pt x="107" y="13"/>
                  </a:cubicBezTo>
                  <a:cubicBezTo>
                    <a:pt x="106" y="14"/>
                    <a:pt x="103" y="14"/>
                    <a:pt x="102" y="15"/>
                  </a:cubicBezTo>
                  <a:cubicBezTo>
                    <a:pt x="102" y="14"/>
                    <a:pt x="102" y="14"/>
                    <a:pt x="102" y="14"/>
                  </a:cubicBezTo>
                  <a:cubicBezTo>
                    <a:pt x="100" y="14"/>
                    <a:pt x="98" y="15"/>
                    <a:pt x="96" y="15"/>
                  </a:cubicBezTo>
                  <a:cubicBezTo>
                    <a:pt x="97" y="14"/>
                    <a:pt x="97" y="14"/>
                    <a:pt x="97" y="14"/>
                  </a:cubicBezTo>
                  <a:cubicBezTo>
                    <a:pt x="86" y="12"/>
                    <a:pt x="73" y="11"/>
                    <a:pt x="65" y="13"/>
                  </a:cubicBezTo>
                  <a:cubicBezTo>
                    <a:pt x="63" y="14"/>
                    <a:pt x="64" y="11"/>
                    <a:pt x="63" y="12"/>
                  </a:cubicBezTo>
                  <a:cubicBezTo>
                    <a:pt x="54" y="14"/>
                    <a:pt x="44" y="10"/>
                    <a:pt x="36" y="13"/>
                  </a:cubicBezTo>
                  <a:cubicBezTo>
                    <a:pt x="30" y="13"/>
                    <a:pt x="28" y="17"/>
                    <a:pt x="28" y="17"/>
                  </a:cubicBezTo>
                  <a:cubicBezTo>
                    <a:pt x="43" y="17"/>
                    <a:pt x="56" y="19"/>
                    <a:pt x="71" y="21"/>
                  </a:cubicBezTo>
                  <a:cubicBezTo>
                    <a:pt x="76" y="21"/>
                    <a:pt x="82" y="21"/>
                    <a:pt x="87" y="21"/>
                  </a:cubicBezTo>
                  <a:cubicBezTo>
                    <a:pt x="106" y="21"/>
                    <a:pt x="126" y="24"/>
                    <a:pt x="145" y="21"/>
                  </a:cubicBezTo>
                  <a:cubicBezTo>
                    <a:pt x="144" y="21"/>
                    <a:pt x="145" y="20"/>
                    <a:pt x="146" y="20"/>
                  </a:cubicBezTo>
                  <a:cubicBezTo>
                    <a:pt x="147" y="20"/>
                    <a:pt x="147" y="20"/>
                    <a:pt x="147" y="20"/>
                  </a:cubicBezTo>
                  <a:cubicBezTo>
                    <a:pt x="148" y="19"/>
                    <a:pt x="148" y="19"/>
                    <a:pt x="148" y="19"/>
                  </a:cubicBezTo>
                  <a:cubicBezTo>
                    <a:pt x="150" y="19"/>
                    <a:pt x="149" y="20"/>
                    <a:pt x="148" y="21"/>
                  </a:cubicBezTo>
                  <a:cubicBezTo>
                    <a:pt x="156" y="20"/>
                    <a:pt x="163" y="19"/>
                    <a:pt x="170" y="19"/>
                  </a:cubicBezTo>
                  <a:cubicBezTo>
                    <a:pt x="171" y="18"/>
                    <a:pt x="174" y="19"/>
                    <a:pt x="174" y="17"/>
                  </a:cubicBezTo>
                  <a:cubicBezTo>
                    <a:pt x="175" y="17"/>
                    <a:pt x="174" y="18"/>
                    <a:pt x="174" y="18"/>
                  </a:cubicBezTo>
                  <a:cubicBezTo>
                    <a:pt x="180" y="17"/>
                    <a:pt x="180" y="17"/>
                    <a:pt x="185" y="18"/>
                  </a:cubicBezTo>
                  <a:cubicBezTo>
                    <a:pt x="195" y="18"/>
                    <a:pt x="205" y="17"/>
                    <a:pt x="215" y="16"/>
                  </a:cubicBezTo>
                  <a:cubicBezTo>
                    <a:pt x="220" y="15"/>
                    <a:pt x="220" y="15"/>
                    <a:pt x="220" y="15"/>
                  </a:cubicBezTo>
                  <a:cubicBezTo>
                    <a:pt x="220" y="19"/>
                    <a:pt x="220" y="19"/>
                    <a:pt x="220" y="19"/>
                  </a:cubicBezTo>
                  <a:cubicBezTo>
                    <a:pt x="221" y="39"/>
                    <a:pt x="223" y="59"/>
                    <a:pt x="222" y="80"/>
                  </a:cubicBezTo>
                  <a:cubicBezTo>
                    <a:pt x="225" y="83"/>
                    <a:pt x="223" y="88"/>
                    <a:pt x="225" y="91"/>
                  </a:cubicBezTo>
                  <a:cubicBezTo>
                    <a:pt x="225" y="91"/>
                    <a:pt x="225" y="91"/>
                    <a:pt x="225" y="91"/>
                  </a:cubicBezTo>
                  <a:cubicBezTo>
                    <a:pt x="225" y="94"/>
                    <a:pt x="224" y="95"/>
                    <a:pt x="223" y="99"/>
                  </a:cubicBezTo>
                  <a:cubicBezTo>
                    <a:pt x="224" y="99"/>
                    <a:pt x="223" y="101"/>
                    <a:pt x="224" y="100"/>
                  </a:cubicBezTo>
                  <a:cubicBezTo>
                    <a:pt x="226" y="102"/>
                    <a:pt x="222" y="103"/>
                    <a:pt x="223" y="105"/>
                  </a:cubicBezTo>
                  <a:cubicBezTo>
                    <a:pt x="222" y="105"/>
                    <a:pt x="224" y="105"/>
                    <a:pt x="223" y="105"/>
                  </a:cubicBezTo>
                  <a:cubicBezTo>
                    <a:pt x="224" y="110"/>
                    <a:pt x="223" y="104"/>
                    <a:pt x="220" y="110"/>
                  </a:cubicBezTo>
                  <a:cubicBezTo>
                    <a:pt x="221" y="117"/>
                    <a:pt x="219" y="129"/>
                    <a:pt x="217" y="130"/>
                  </a:cubicBezTo>
                  <a:cubicBezTo>
                    <a:pt x="217" y="130"/>
                    <a:pt x="217" y="130"/>
                    <a:pt x="217" y="130"/>
                  </a:cubicBezTo>
                  <a:cubicBezTo>
                    <a:pt x="215" y="128"/>
                    <a:pt x="214" y="132"/>
                    <a:pt x="213" y="131"/>
                  </a:cubicBezTo>
                  <a:cubicBezTo>
                    <a:pt x="213" y="131"/>
                    <a:pt x="213" y="131"/>
                    <a:pt x="214" y="130"/>
                  </a:cubicBezTo>
                  <a:cubicBezTo>
                    <a:pt x="209" y="131"/>
                    <a:pt x="207" y="133"/>
                    <a:pt x="203" y="133"/>
                  </a:cubicBezTo>
                  <a:cubicBezTo>
                    <a:pt x="200" y="135"/>
                    <a:pt x="195" y="134"/>
                    <a:pt x="193" y="136"/>
                  </a:cubicBezTo>
                  <a:cubicBezTo>
                    <a:pt x="193" y="135"/>
                    <a:pt x="191" y="135"/>
                    <a:pt x="190" y="135"/>
                  </a:cubicBezTo>
                  <a:cubicBezTo>
                    <a:pt x="188" y="138"/>
                    <a:pt x="183" y="135"/>
                    <a:pt x="181" y="138"/>
                  </a:cubicBezTo>
                  <a:cubicBezTo>
                    <a:pt x="181" y="137"/>
                    <a:pt x="181" y="137"/>
                    <a:pt x="181" y="137"/>
                  </a:cubicBezTo>
                  <a:cubicBezTo>
                    <a:pt x="171" y="140"/>
                    <a:pt x="160" y="140"/>
                    <a:pt x="150" y="142"/>
                  </a:cubicBezTo>
                  <a:cubicBezTo>
                    <a:pt x="145" y="143"/>
                    <a:pt x="138" y="141"/>
                    <a:pt x="132" y="142"/>
                  </a:cubicBezTo>
                  <a:cubicBezTo>
                    <a:pt x="131" y="143"/>
                    <a:pt x="132" y="143"/>
                    <a:pt x="131" y="144"/>
                  </a:cubicBezTo>
                  <a:cubicBezTo>
                    <a:pt x="129" y="144"/>
                    <a:pt x="131" y="143"/>
                    <a:pt x="130" y="142"/>
                  </a:cubicBezTo>
                  <a:cubicBezTo>
                    <a:pt x="127" y="144"/>
                    <a:pt x="123" y="142"/>
                    <a:pt x="119" y="142"/>
                  </a:cubicBezTo>
                  <a:cubicBezTo>
                    <a:pt x="118" y="143"/>
                    <a:pt x="117" y="143"/>
                    <a:pt x="118" y="143"/>
                  </a:cubicBezTo>
                  <a:cubicBezTo>
                    <a:pt x="113" y="142"/>
                    <a:pt x="107" y="144"/>
                    <a:pt x="103" y="142"/>
                  </a:cubicBezTo>
                  <a:cubicBezTo>
                    <a:pt x="104" y="145"/>
                    <a:pt x="100" y="144"/>
                    <a:pt x="99" y="144"/>
                  </a:cubicBezTo>
                  <a:cubicBezTo>
                    <a:pt x="98" y="144"/>
                    <a:pt x="98" y="143"/>
                    <a:pt x="98" y="143"/>
                  </a:cubicBezTo>
                  <a:cubicBezTo>
                    <a:pt x="95" y="143"/>
                    <a:pt x="93" y="143"/>
                    <a:pt x="89" y="142"/>
                  </a:cubicBezTo>
                  <a:cubicBezTo>
                    <a:pt x="87" y="142"/>
                    <a:pt x="87" y="143"/>
                    <a:pt x="84" y="143"/>
                  </a:cubicBezTo>
                  <a:cubicBezTo>
                    <a:pt x="83" y="141"/>
                    <a:pt x="80" y="142"/>
                    <a:pt x="78" y="142"/>
                  </a:cubicBezTo>
                  <a:cubicBezTo>
                    <a:pt x="78" y="143"/>
                    <a:pt x="75" y="144"/>
                    <a:pt x="73" y="143"/>
                  </a:cubicBezTo>
                  <a:cubicBezTo>
                    <a:pt x="74" y="141"/>
                    <a:pt x="74" y="141"/>
                    <a:pt x="74" y="141"/>
                  </a:cubicBezTo>
                  <a:cubicBezTo>
                    <a:pt x="67" y="142"/>
                    <a:pt x="57" y="138"/>
                    <a:pt x="49" y="139"/>
                  </a:cubicBezTo>
                  <a:cubicBezTo>
                    <a:pt x="48" y="138"/>
                    <a:pt x="48" y="138"/>
                    <a:pt x="48" y="138"/>
                  </a:cubicBezTo>
                  <a:cubicBezTo>
                    <a:pt x="40" y="139"/>
                    <a:pt x="32" y="135"/>
                    <a:pt x="24" y="136"/>
                  </a:cubicBezTo>
                  <a:cubicBezTo>
                    <a:pt x="22" y="135"/>
                    <a:pt x="18" y="134"/>
                    <a:pt x="16" y="134"/>
                  </a:cubicBezTo>
                  <a:cubicBezTo>
                    <a:pt x="16" y="134"/>
                    <a:pt x="16" y="134"/>
                    <a:pt x="15" y="134"/>
                  </a:cubicBezTo>
                  <a:cubicBezTo>
                    <a:pt x="17" y="131"/>
                    <a:pt x="18" y="129"/>
                    <a:pt x="17" y="126"/>
                  </a:cubicBezTo>
                  <a:cubicBezTo>
                    <a:pt x="18" y="126"/>
                    <a:pt x="18" y="126"/>
                    <a:pt x="18" y="126"/>
                  </a:cubicBezTo>
                  <a:cubicBezTo>
                    <a:pt x="17" y="123"/>
                    <a:pt x="17" y="119"/>
                    <a:pt x="18" y="115"/>
                  </a:cubicBezTo>
                  <a:cubicBezTo>
                    <a:pt x="18" y="114"/>
                    <a:pt x="18" y="111"/>
                    <a:pt x="17" y="112"/>
                  </a:cubicBezTo>
                  <a:cubicBezTo>
                    <a:pt x="16" y="111"/>
                    <a:pt x="18" y="112"/>
                    <a:pt x="17" y="110"/>
                  </a:cubicBezTo>
                  <a:cubicBezTo>
                    <a:pt x="19" y="112"/>
                    <a:pt x="19" y="112"/>
                    <a:pt x="19" y="112"/>
                  </a:cubicBezTo>
                  <a:cubicBezTo>
                    <a:pt x="20" y="104"/>
                    <a:pt x="20" y="98"/>
                    <a:pt x="20" y="90"/>
                  </a:cubicBezTo>
                  <a:cubicBezTo>
                    <a:pt x="22" y="88"/>
                    <a:pt x="20" y="83"/>
                    <a:pt x="21" y="79"/>
                  </a:cubicBezTo>
                  <a:cubicBezTo>
                    <a:pt x="21" y="77"/>
                    <a:pt x="22" y="73"/>
                    <a:pt x="20" y="71"/>
                  </a:cubicBezTo>
                  <a:cubicBezTo>
                    <a:pt x="21" y="71"/>
                    <a:pt x="21" y="71"/>
                    <a:pt x="21" y="71"/>
                  </a:cubicBezTo>
                  <a:cubicBezTo>
                    <a:pt x="21" y="67"/>
                    <a:pt x="21" y="63"/>
                    <a:pt x="22" y="59"/>
                  </a:cubicBezTo>
                  <a:cubicBezTo>
                    <a:pt x="22" y="56"/>
                    <a:pt x="21" y="56"/>
                    <a:pt x="20" y="54"/>
                  </a:cubicBezTo>
                  <a:cubicBezTo>
                    <a:pt x="21" y="54"/>
                    <a:pt x="21" y="54"/>
                    <a:pt x="21" y="54"/>
                  </a:cubicBezTo>
                  <a:cubicBezTo>
                    <a:pt x="20" y="52"/>
                    <a:pt x="19" y="52"/>
                    <a:pt x="18" y="51"/>
                  </a:cubicBezTo>
                  <a:cubicBezTo>
                    <a:pt x="19" y="49"/>
                    <a:pt x="18" y="49"/>
                    <a:pt x="18" y="47"/>
                  </a:cubicBezTo>
                  <a:cubicBezTo>
                    <a:pt x="19" y="49"/>
                    <a:pt x="20" y="50"/>
                    <a:pt x="21" y="51"/>
                  </a:cubicBezTo>
                  <a:cubicBezTo>
                    <a:pt x="22" y="49"/>
                    <a:pt x="19" y="46"/>
                    <a:pt x="21" y="44"/>
                  </a:cubicBezTo>
                  <a:cubicBezTo>
                    <a:pt x="21" y="42"/>
                    <a:pt x="21" y="40"/>
                    <a:pt x="19" y="40"/>
                  </a:cubicBezTo>
                  <a:cubicBezTo>
                    <a:pt x="20" y="41"/>
                    <a:pt x="20" y="39"/>
                    <a:pt x="21" y="40"/>
                  </a:cubicBezTo>
                  <a:cubicBezTo>
                    <a:pt x="20" y="38"/>
                    <a:pt x="20" y="37"/>
                    <a:pt x="20" y="36"/>
                  </a:cubicBezTo>
                  <a:cubicBezTo>
                    <a:pt x="20" y="37"/>
                    <a:pt x="20" y="37"/>
                    <a:pt x="20" y="37"/>
                  </a:cubicBezTo>
                  <a:cubicBezTo>
                    <a:pt x="19" y="37"/>
                    <a:pt x="19" y="35"/>
                    <a:pt x="17" y="35"/>
                  </a:cubicBezTo>
                  <a:cubicBezTo>
                    <a:pt x="18" y="36"/>
                    <a:pt x="18" y="36"/>
                    <a:pt x="18" y="37"/>
                  </a:cubicBezTo>
                  <a:cubicBezTo>
                    <a:pt x="17" y="37"/>
                    <a:pt x="16" y="34"/>
                    <a:pt x="17" y="34"/>
                  </a:cubicBezTo>
                  <a:cubicBezTo>
                    <a:pt x="18" y="33"/>
                    <a:pt x="19" y="35"/>
                    <a:pt x="19" y="34"/>
                  </a:cubicBezTo>
                  <a:cubicBezTo>
                    <a:pt x="17" y="30"/>
                    <a:pt x="17" y="30"/>
                    <a:pt x="17" y="30"/>
                  </a:cubicBezTo>
                  <a:cubicBezTo>
                    <a:pt x="17" y="30"/>
                    <a:pt x="17" y="32"/>
                    <a:pt x="16" y="32"/>
                  </a:cubicBezTo>
                  <a:cubicBezTo>
                    <a:pt x="17" y="33"/>
                    <a:pt x="17" y="33"/>
                    <a:pt x="17" y="33"/>
                  </a:cubicBezTo>
                  <a:cubicBezTo>
                    <a:pt x="16" y="33"/>
                    <a:pt x="16" y="33"/>
                    <a:pt x="16" y="33"/>
                  </a:cubicBezTo>
                  <a:cubicBezTo>
                    <a:pt x="16" y="36"/>
                    <a:pt x="15" y="39"/>
                    <a:pt x="16" y="42"/>
                  </a:cubicBezTo>
                  <a:cubicBezTo>
                    <a:pt x="17" y="40"/>
                    <a:pt x="17" y="40"/>
                    <a:pt x="17" y="40"/>
                  </a:cubicBezTo>
                  <a:cubicBezTo>
                    <a:pt x="17" y="42"/>
                    <a:pt x="19" y="44"/>
                    <a:pt x="18" y="46"/>
                  </a:cubicBezTo>
                  <a:cubicBezTo>
                    <a:pt x="17" y="45"/>
                    <a:pt x="17" y="45"/>
                    <a:pt x="16" y="45"/>
                  </a:cubicBezTo>
                  <a:cubicBezTo>
                    <a:pt x="16" y="46"/>
                    <a:pt x="17" y="46"/>
                    <a:pt x="17" y="47"/>
                  </a:cubicBezTo>
                  <a:cubicBezTo>
                    <a:pt x="15" y="46"/>
                    <a:pt x="15" y="46"/>
                    <a:pt x="15" y="46"/>
                  </a:cubicBezTo>
                  <a:cubicBezTo>
                    <a:pt x="17" y="47"/>
                    <a:pt x="16" y="51"/>
                    <a:pt x="16" y="52"/>
                  </a:cubicBezTo>
                  <a:cubicBezTo>
                    <a:pt x="16" y="51"/>
                    <a:pt x="16" y="51"/>
                    <a:pt x="16" y="51"/>
                  </a:cubicBezTo>
                  <a:cubicBezTo>
                    <a:pt x="15" y="54"/>
                    <a:pt x="17" y="51"/>
                    <a:pt x="17" y="53"/>
                  </a:cubicBezTo>
                  <a:cubicBezTo>
                    <a:pt x="17" y="54"/>
                    <a:pt x="15" y="53"/>
                    <a:pt x="14" y="55"/>
                  </a:cubicBezTo>
                  <a:cubicBezTo>
                    <a:pt x="14" y="58"/>
                    <a:pt x="16" y="62"/>
                    <a:pt x="14" y="65"/>
                  </a:cubicBezTo>
                  <a:cubicBezTo>
                    <a:pt x="14" y="68"/>
                    <a:pt x="15" y="70"/>
                    <a:pt x="16" y="73"/>
                  </a:cubicBezTo>
                  <a:cubicBezTo>
                    <a:pt x="16" y="75"/>
                    <a:pt x="14" y="72"/>
                    <a:pt x="15" y="75"/>
                  </a:cubicBezTo>
                  <a:cubicBezTo>
                    <a:pt x="14" y="74"/>
                    <a:pt x="13" y="75"/>
                    <a:pt x="13" y="75"/>
                  </a:cubicBezTo>
                  <a:cubicBezTo>
                    <a:pt x="13" y="75"/>
                    <a:pt x="12" y="79"/>
                    <a:pt x="14" y="77"/>
                  </a:cubicBezTo>
                  <a:cubicBezTo>
                    <a:pt x="14" y="80"/>
                    <a:pt x="13" y="84"/>
                    <a:pt x="13" y="87"/>
                  </a:cubicBezTo>
                  <a:cubicBezTo>
                    <a:pt x="13" y="86"/>
                    <a:pt x="12" y="86"/>
                    <a:pt x="11" y="87"/>
                  </a:cubicBezTo>
                  <a:cubicBezTo>
                    <a:pt x="12" y="88"/>
                    <a:pt x="13" y="91"/>
                    <a:pt x="12" y="94"/>
                  </a:cubicBezTo>
                  <a:cubicBezTo>
                    <a:pt x="14" y="94"/>
                    <a:pt x="14" y="93"/>
                    <a:pt x="15" y="93"/>
                  </a:cubicBezTo>
                  <a:cubicBezTo>
                    <a:pt x="15" y="94"/>
                    <a:pt x="15" y="94"/>
                    <a:pt x="15" y="95"/>
                  </a:cubicBezTo>
                  <a:cubicBezTo>
                    <a:pt x="14" y="95"/>
                    <a:pt x="12" y="95"/>
                    <a:pt x="12" y="97"/>
                  </a:cubicBezTo>
                  <a:cubicBezTo>
                    <a:pt x="10" y="97"/>
                    <a:pt x="12" y="93"/>
                    <a:pt x="10" y="94"/>
                  </a:cubicBezTo>
                  <a:cubicBezTo>
                    <a:pt x="9" y="93"/>
                    <a:pt x="9" y="89"/>
                    <a:pt x="10" y="88"/>
                  </a:cubicBezTo>
                  <a:cubicBezTo>
                    <a:pt x="9" y="85"/>
                    <a:pt x="10" y="89"/>
                    <a:pt x="8" y="89"/>
                  </a:cubicBezTo>
                  <a:cubicBezTo>
                    <a:pt x="8" y="91"/>
                    <a:pt x="9" y="92"/>
                    <a:pt x="9" y="95"/>
                  </a:cubicBezTo>
                  <a:cubicBezTo>
                    <a:pt x="10" y="95"/>
                    <a:pt x="10" y="94"/>
                    <a:pt x="11" y="95"/>
                  </a:cubicBezTo>
                  <a:cubicBezTo>
                    <a:pt x="12" y="98"/>
                    <a:pt x="9" y="99"/>
                    <a:pt x="9" y="99"/>
                  </a:cubicBezTo>
                  <a:cubicBezTo>
                    <a:pt x="9" y="98"/>
                    <a:pt x="9" y="98"/>
                    <a:pt x="9" y="98"/>
                  </a:cubicBezTo>
                  <a:cubicBezTo>
                    <a:pt x="8" y="100"/>
                    <a:pt x="9" y="100"/>
                    <a:pt x="9" y="102"/>
                  </a:cubicBezTo>
                  <a:cubicBezTo>
                    <a:pt x="6" y="103"/>
                    <a:pt x="9" y="99"/>
                    <a:pt x="7" y="98"/>
                  </a:cubicBezTo>
                  <a:cubicBezTo>
                    <a:pt x="6" y="100"/>
                    <a:pt x="6" y="100"/>
                    <a:pt x="6" y="100"/>
                  </a:cubicBezTo>
                  <a:cubicBezTo>
                    <a:pt x="5" y="103"/>
                    <a:pt x="7" y="101"/>
                    <a:pt x="6" y="104"/>
                  </a:cubicBezTo>
                  <a:cubicBezTo>
                    <a:pt x="6" y="103"/>
                    <a:pt x="6" y="103"/>
                    <a:pt x="6" y="103"/>
                  </a:cubicBezTo>
                  <a:cubicBezTo>
                    <a:pt x="6" y="105"/>
                    <a:pt x="6" y="105"/>
                    <a:pt x="6" y="105"/>
                  </a:cubicBezTo>
                  <a:cubicBezTo>
                    <a:pt x="7" y="105"/>
                    <a:pt x="8" y="105"/>
                    <a:pt x="8" y="103"/>
                  </a:cubicBezTo>
                  <a:cubicBezTo>
                    <a:pt x="10" y="105"/>
                    <a:pt x="8" y="105"/>
                    <a:pt x="8" y="107"/>
                  </a:cubicBezTo>
                  <a:cubicBezTo>
                    <a:pt x="9" y="108"/>
                    <a:pt x="8" y="106"/>
                    <a:pt x="10" y="106"/>
                  </a:cubicBezTo>
                  <a:cubicBezTo>
                    <a:pt x="11" y="106"/>
                    <a:pt x="10" y="108"/>
                    <a:pt x="11" y="109"/>
                  </a:cubicBezTo>
                  <a:cubicBezTo>
                    <a:pt x="10" y="112"/>
                    <a:pt x="9" y="110"/>
                    <a:pt x="8" y="111"/>
                  </a:cubicBezTo>
                  <a:cubicBezTo>
                    <a:pt x="8" y="111"/>
                    <a:pt x="8" y="109"/>
                    <a:pt x="9" y="109"/>
                  </a:cubicBezTo>
                  <a:cubicBezTo>
                    <a:pt x="8" y="107"/>
                    <a:pt x="6" y="110"/>
                    <a:pt x="5" y="108"/>
                  </a:cubicBezTo>
                  <a:cubicBezTo>
                    <a:pt x="4" y="110"/>
                    <a:pt x="6" y="110"/>
                    <a:pt x="6" y="111"/>
                  </a:cubicBezTo>
                  <a:cubicBezTo>
                    <a:pt x="6" y="111"/>
                    <a:pt x="7" y="112"/>
                    <a:pt x="8" y="111"/>
                  </a:cubicBezTo>
                  <a:cubicBezTo>
                    <a:pt x="11" y="115"/>
                    <a:pt x="5" y="113"/>
                    <a:pt x="5" y="117"/>
                  </a:cubicBezTo>
                  <a:cubicBezTo>
                    <a:pt x="7" y="116"/>
                    <a:pt x="7" y="122"/>
                    <a:pt x="10" y="119"/>
                  </a:cubicBezTo>
                  <a:cubicBezTo>
                    <a:pt x="10" y="120"/>
                    <a:pt x="11" y="121"/>
                    <a:pt x="10" y="122"/>
                  </a:cubicBezTo>
                  <a:cubicBezTo>
                    <a:pt x="9" y="121"/>
                    <a:pt x="9" y="124"/>
                    <a:pt x="8" y="122"/>
                  </a:cubicBezTo>
                  <a:cubicBezTo>
                    <a:pt x="8" y="123"/>
                    <a:pt x="8" y="123"/>
                    <a:pt x="8" y="123"/>
                  </a:cubicBezTo>
                  <a:cubicBezTo>
                    <a:pt x="6" y="121"/>
                    <a:pt x="6" y="121"/>
                    <a:pt x="6" y="121"/>
                  </a:cubicBezTo>
                  <a:cubicBezTo>
                    <a:pt x="5" y="122"/>
                    <a:pt x="4" y="124"/>
                    <a:pt x="3" y="125"/>
                  </a:cubicBezTo>
                  <a:cubicBezTo>
                    <a:pt x="3" y="126"/>
                    <a:pt x="4" y="124"/>
                    <a:pt x="4" y="126"/>
                  </a:cubicBezTo>
                  <a:cubicBezTo>
                    <a:pt x="4" y="126"/>
                    <a:pt x="3" y="127"/>
                    <a:pt x="3" y="128"/>
                  </a:cubicBezTo>
                  <a:cubicBezTo>
                    <a:pt x="4" y="126"/>
                    <a:pt x="5" y="128"/>
                    <a:pt x="5" y="129"/>
                  </a:cubicBezTo>
                  <a:cubicBezTo>
                    <a:pt x="5" y="131"/>
                    <a:pt x="3" y="132"/>
                    <a:pt x="3" y="132"/>
                  </a:cubicBezTo>
                  <a:cubicBezTo>
                    <a:pt x="2" y="130"/>
                    <a:pt x="2" y="130"/>
                    <a:pt x="2" y="130"/>
                  </a:cubicBezTo>
                  <a:cubicBezTo>
                    <a:pt x="3" y="131"/>
                    <a:pt x="1" y="130"/>
                    <a:pt x="1" y="132"/>
                  </a:cubicBezTo>
                  <a:cubicBezTo>
                    <a:pt x="2" y="132"/>
                    <a:pt x="3" y="133"/>
                    <a:pt x="4" y="134"/>
                  </a:cubicBezTo>
                  <a:cubicBezTo>
                    <a:pt x="4" y="135"/>
                    <a:pt x="3" y="136"/>
                    <a:pt x="3" y="136"/>
                  </a:cubicBezTo>
                  <a:cubicBezTo>
                    <a:pt x="3" y="134"/>
                    <a:pt x="3" y="134"/>
                    <a:pt x="3" y="134"/>
                  </a:cubicBezTo>
                  <a:cubicBezTo>
                    <a:pt x="3" y="135"/>
                    <a:pt x="2" y="135"/>
                    <a:pt x="1" y="135"/>
                  </a:cubicBezTo>
                  <a:cubicBezTo>
                    <a:pt x="1" y="136"/>
                    <a:pt x="1" y="136"/>
                    <a:pt x="1"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1" y="138"/>
                    <a:pt x="1" y="138"/>
                    <a:pt x="1" y="137"/>
                  </a:cubicBezTo>
                  <a:cubicBezTo>
                    <a:pt x="2" y="139"/>
                    <a:pt x="4" y="142"/>
                    <a:pt x="8" y="148"/>
                  </a:cubicBezTo>
                  <a:cubicBezTo>
                    <a:pt x="8" y="148"/>
                    <a:pt x="8" y="148"/>
                    <a:pt x="8" y="148"/>
                  </a:cubicBezTo>
                  <a:cubicBezTo>
                    <a:pt x="8" y="148"/>
                    <a:pt x="8" y="148"/>
                    <a:pt x="8" y="148"/>
                  </a:cubicBezTo>
                  <a:cubicBezTo>
                    <a:pt x="8" y="148"/>
                    <a:pt x="8" y="148"/>
                    <a:pt x="8" y="148"/>
                  </a:cubicBezTo>
                  <a:cubicBezTo>
                    <a:pt x="8" y="148"/>
                    <a:pt x="8" y="148"/>
                    <a:pt x="8" y="148"/>
                  </a:cubicBezTo>
                  <a:cubicBezTo>
                    <a:pt x="9" y="147"/>
                    <a:pt x="9" y="147"/>
                    <a:pt x="9" y="147"/>
                  </a:cubicBezTo>
                  <a:cubicBezTo>
                    <a:pt x="10" y="147"/>
                    <a:pt x="10" y="148"/>
                    <a:pt x="9" y="148"/>
                  </a:cubicBezTo>
                  <a:cubicBezTo>
                    <a:pt x="10" y="147"/>
                    <a:pt x="11" y="148"/>
                    <a:pt x="12" y="148"/>
                  </a:cubicBezTo>
                  <a:cubicBezTo>
                    <a:pt x="12" y="148"/>
                    <a:pt x="12" y="148"/>
                    <a:pt x="12" y="148"/>
                  </a:cubicBezTo>
                  <a:cubicBezTo>
                    <a:pt x="13" y="148"/>
                    <a:pt x="15" y="147"/>
                    <a:pt x="15" y="148"/>
                  </a:cubicBezTo>
                  <a:cubicBezTo>
                    <a:pt x="15" y="146"/>
                    <a:pt x="14" y="148"/>
                    <a:pt x="13" y="147"/>
                  </a:cubicBezTo>
                  <a:cubicBezTo>
                    <a:pt x="12" y="145"/>
                    <a:pt x="15" y="146"/>
                    <a:pt x="15" y="146"/>
                  </a:cubicBezTo>
                  <a:cubicBezTo>
                    <a:pt x="15" y="148"/>
                    <a:pt x="18" y="147"/>
                    <a:pt x="19" y="147"/>
                  </a:cubicBezTo>
                  <a:cubicBezTo>
                    <a:pt x="20" y="148"/>
                    <a:pt x="20" y="148"/>
                    <a:pt x="20" y="149"/>
                  </a:cubicBezTo>
                  <a:cubicBezTo>
                    <a:pt x="21" y="147"/>
                    <a:pt x="21" y="147"/>
                    <a:pt x="21" y="147"/>
                  </a:cubicBezTo>
                  <a:cubicBezTo>
                    <a:pt x="21" y="150"/>
                    <a:pt x="24" y="147"/>
                    <a:pt x="25" y="148"/>
                  </a:cubicBezTo>
                  <a:cubicBezTo>
                    <a:pt x="24" y="149"/>
                    <a:pt x="24" y="150"/>
                    <a:pt x="25" y="150"/>
                  </a:cubicBezTo>
                  <a:cubicBezTo>
                    <a:pt x="24" y="148"/>
                    <a:pt x="28" y="149"/>
                    <a:pt x="27" y="147"/>
                  </a:cubicBezTo>
                  <a:cubicBezTo>
                    <a:pt x="30" y="148"/>
                    <a:pt x="26" y="149"/>
                    <a:pt x="27" y="151"/>
                  </a:cubicBezTo>
                  <a:cubicBezTo>
                    <a:pt x="29" y="150"/>
                    <a:pt x="30" y="152"/>
                    <a:pt x="31" y="151"/>
                  </a:cubicBezTo>
                  <a:cubicBezTo>
                    <a:pt x="29" y="150"/>
                    <a:pt x="31" y="150"/>
                    <a:pt x="32" y="149"/>
                  </a:cubicBezTo>
                  <a:cubicBezTo>
                    <a:pt x="34" y="149"/>
                    <a:pt x="31" y="150"/>
                    <a:pt x="33" y="151"/>
                  </a:cubicBezTo>
                  <a:cubicBezTo>
                    <a:pt x="34" y="150"/>
                    <a:pt x="35" y="149"/>
                    <a:pt x="34" y="148"/>
                  </a:cubicBezTo>
                  <a:cubicBezTo>
                    <a:pt x="35" y="149"/>
                    <a:pt x="37" y="148"/>
                    <a:pt x="38" y="149"/>
                  </a:cubicBezTo>
                  <a:cubicBezTo>
                    <a:pt x="39" y="150"/>
                    <a:pt x="35" y="149"/>
                    <a:pt x="36" y="150"/>
                  </a:cubicBezTo>
                  <a:cubicBezTo>
                    <a:pt x="39" y="151"/>
                    <a:pt x="38" y="148"/>
                    <a:pt x="41" y="148"/>
                  </a:cubicBezTo>
                  <a:cubicBezTo>
                    <a:pt x="40" y="147"/>
                    <a:pt x="42" y="145"/>
                    <a:pt x="43" y="145"/>
                  </a:cubicBezTo>
                  <a:cubicBezTo>
                    <a:pt x="46" y="145"/>
                    <a:pt x="42" y="145"/>
                    <a:pt x="43" y="147"/>
                  </a:cubicBezTo>
                  <a:cubicBezTo>
                    <a:pt x="44" y="147"/>
                    <a:pt x="44" y="147"/>
                    <a:pt x="44" y="147"/>
                  </a:cubicBezTo>
                  <a:cubicBezTo>
                    <a:pt x="46" y="149"/>
                    <a:pt x="40" y="149"/>
                    <a:pt x="41" y="151"/>
                  </a:cubicBezTo>
                  <a:cubicBezTo>
                    <a:pt x="43" y="151"/>
                    <a:pt x="43" y="151"/>
                    <a:pt x="43" y="151"/>
                  </a:cubicBezTo>
                  <a:cubicBezTo>
                    <a:pt x="42" y="151"/>
                    <a:pt x="42" y="152"/>
                    <a:pt x="42" y="153"/>
                  </a:cubicBezTo>
                  <a:cubicBezTo>
                    <a:pt x="43" y="151"/>
                    <a:pt x="46" y="153"/>
                    <a:pt x="46" y="153"/>
                  </a:cubicBezTo>
                  <a:cubicBezTo>
                    <a:pt x="46" y="151"/>
                    <a:pt x="45" y="153"/>
                    <a:pt x="45" y="152"/>
                  </a:cubicBezTo>
                  <a:cubicBezTo>
                    <a:pt x="47" y="152"/>
                    <a:pt x="48" y="150"/>
                    <a:pt x="50" y="151"/>
                  </a:cubicBezTo>
                  <a:cubicBezTo>
                    <a:pt x="48" y="152"/>
                    <a:pt x="50" y="153"/>
                    <a:pt x="49" y="153"/>
                  </a:cubicBezTo>
                  <a:cubicBezTo>
                    <a:pt x="51" y="154"/>
                    <a:pt x="50" y="152"/>
                    <a:pt x="52" y="153"/>
                  </a:cubicBezTo>
                  <a:cubicBezTo>
                    <a:pt x="51" y="153"/>
                    <a:pt x="51" y="153"/>
                    <a:pt x="51" y="153"/>
                  </a:cubicBezTo>
                  <a:cubicBezTo>
                    <a:pt x="57" y="154"/>
                    <a:pt x="65" y="155"/>
                    <a:pt x="71" y="153"/>
                  </a:cubicBezTo>
                  <a:cubicBezTo>
                    <a:pt x="72" y="154"/>
                    <a:pt x="73" y="155"/>
                    <a:pt x="76" y="156"/>
                  </a:cubicBezTo>
                  <a:cubicBezTo>
                    <a:pt x="75" y="155"/>
                    <a:pt x="77" y="155"/>
                    <a:pt x="77" y="154"/>
                  </a:cubicBezTo>
                  <a:cubicBezTo>
                    <a:pt x="79" y="156"/>
                    <a:pt x="79" y="156"/>
                    <a:pt x="79" y="156"/>
                  </a:cubicBezTo>
                  <a:cubicBezTo>
                    <a:pt x="80" y="157"/>
                    <a:pt x="83" y="156"/>
                    <a:pt x="85" y="155"/>
                  </a:cubicBezTo>
                  <a:cubicBezTo>
                    <a:pt x="85" y="156"/>
                    <a:pt x="85" y="156"/>
                    <a:pt x="85" y="156"/>
                  </a:cubicBezTo>
                  <a:cubicBezTo>
                    <a:pt x="87" y="157"/>
                    <a:pt x="87" y="156"/>
                    <a:pt x="87" y="155"/>
                  </a:cubicBezTo>
                  <a:cubicBezTo>
                    <a:pt x="88" y="156"/>
                    <a:pt x="88" y="156"/>
                    <a:pt x="88" y="156"/>
                  </a:cubicBezTo>
                  <a:cubicBezTo>
                    <a:pt x="89" y="155"/>
                    <a:pt x="89" y="155"/>
                    <a:pt x="89" y="155"/>
                  </a:cubicBezTo>
                  <a:cubicBezTo>
                    <a:pt x="90" y="155"/>
                    <a:pt x="92" y="155"/>
                    <a:pt x="92" y="157"/>
                  </a:cubicBezTo>
                  <a:cubicBezTo>
                    <a:pt x="93" y="157"/>
                    <a:pt x="93" y="156"/>
                    <a:pt x="93" y="156"/>
                  </a:cubicBezTo>
                  <a:cubicBezTo>
                    <a:pt x="94" y="157"/>
                    <a:pt x="99" y="157"/>
                    <a:pt x="101" y="157"/>
                  </a:cubicBezTo>
                  <a:cubicBezTo>
                    <a:pt x="100" y="156"/>
                    <a:pt x="100" y="156"/>
                    <a:pt x="100" y="155"/>
                  </a:cubicBezTo>
                  <a:cubicBezTo>
                    <a:pt x="101" y="153"/>
                    <a:pt x="101" y="155"/>
                    <a:pt x="102" y="154"/>
                  </a:cubicBezTo>
                  <a:cubicBezTo>
                    <a:pt x="102" y="155"/>
                    <a:pt x="103" y="156"/>
                    <a:pt x="102" y="156"/>
                  </a:cubicBezTo>
                  <a:cubicBezTo>
                    <a:pt x="106" y="158"/>
                    <a:pt x="111" y="157"/>
                    <a:pt x="116" y="157"/>
                  </a:cubicBezTo>
                  <a:cubicBezTo>
                    <a:pt x="117" y="157"/>
                    <a:pt x="117" y="157"/>
                    <a:pt x="117" y="156"/>
                  </a:cubicBezTo>
                  <a:cubicBezTo>
                    <a:pt x="120" y="158"/>
                    <a:pt x="124" y="156"/>
                    <a:pt x="127" y="157"/>
                  </a:cubicBezTo>
                  <a:cubicBezTo>
                    <a:pt x="127" y="156"/>
                    <a:pt x="128" y="154"/>
                    <a:pt x="129" y="154"/>
                  </a:cubicBezTo>
                  <a:cubicBezTo>
                    <a:pt x="131" y="153"/>
                    <a:pt x="130" y="156"/>
                    <a:pt x="132" y="157"/>
                  </a:cubicBezTo>
                  <a:cubicBezTo>
                    <a:pt x="133" y="156"/>
                    <a:pt x="135" y="156"/>
                    <a:pt x="135" y="156"/>
                  </a:cubicBezTo>
                  <a:cubicBezTo>
                    <a:pt x="135" y="156"/>
                    <a:pt x="135" y="156"/>
                    <a:pt x="135" y="156"/>
                  </a:cubicBezTo>
                  <a:cubicBezTo>
                    <a:pt x="136" y="155"/>
                    <a:pt x="138" y="155"/>
                    <a:pt x="139" y="155"/>
                  </a:cubicBezTo>
                  <a:cubicBezTo>
                    <a:pt x="139" y="156"/>
                    <a:pt x="139" y="156"/>
                    <a:pt x="139" y="156"/>
                  </a:cubicBezTo>
                  <a:cubicBezTo>
                    <a:pt x="140" y="156"/>
                    <a:pt x="142" y="156"/>
                    <a:pt x="143" y="156"/>
                  </a:cubicBezTo>
                  <a:cubicBezTo>
                    <a:pt x="143" y="155"/>
                    <a:pt x="146" y="156"/>
                    <a:pt x="147" y="154"/>
                  </a:cubicBezTo>
                  <a:cubicBezTo>
                    <a:pt x="147" y="155"/>
                    <a:pt x="146" y="155"/>
                    <a:pt x="147" y="155"/>
                  </a:cubicBezTo>
                  <a:cubicBezTo>
                    <a:pt x="147" y="154"/>
                    <a:pt x="147" y="154"/>
                    <a:pt x="147" y="154"/>
                  </a:cubicBezTo>
                  <a:cubicBezTo>
                    <a:pt x="149" y="154"/>
                    <a:pt x="149" y="154"/>
                    <a:pt x="149" y="154"/>
                  </a:cubicBezTo>
                  <a:cubicBezTo>
                    <a:pt x="149" y="155"/>
                    <a:pt x="149" y="155"/>
                    <a:pt x="148" y="156"/>
                  </a:cubicBezTo>
                  <a:cubicBezTo>
                    <a:pt x="150" y="156"/>
                    <a:pt x="149" y="155"/>
                    <a:pt x="150" y="154"/>
                  </a:cubicBezTo>
                  <a:cubicBezTo>
                    <a:pt x="151" y="153"/>
                    <a:pt x="151" y="154"/>
                    <a:pt x="152" y="155"/>
                  </a:cubicBezTo>
                  <a:cubicBezTo>
                    <a:pt x="152" y="155"/>
                    <a:pt x="151" y="154"/>
                    <a:pt x="151" y="155"/>
                  </a:cubicBezTo>
                  <a:cubicBezTo>
                    <a:pt x="150" y="156"/>
                    <a:pt x="152" y="155"/>
                    <a:pt x="152" y="156"/>
                  </a:cubicBezTo>
                  <a:cubicBezTo>
                    <a:pt x="152" y="156"/>
                    <a:pt x="152" y="154"/>
                    <a:pt x="153" y="154"/>
                  </a:cubicBezTo>
                  <a:cubicBezTo>
                    <a:pt x="154" y="154"/>
                    <a:pt x="157" y="154"/>
                    <a:pt x="157" y="155"/>
                  </a:cubicBezTo>
                  <a:cubicBezTo>
                    <a:pt x="158" y="154"/>
                    <a:pt x="159" y="154"/>
                    <a:pt x="159" y="154"/>
                  </a:cubicBezTo>
                  <a:cubicBezTo>
                    <a:pt x="158" y="153"/>
                    <a:pt x="157" y="153"/>
                    <a:pt x="157" y="153"/>
                  </a:cubicBezTo>
                  <a:cubicBezTo>
                    <a:pt x="157" y="152"/>
                    <a:pt x="159" y="152"/>
                    <a:pt x="159" y="152"/>
                  </a:cubicBezTo>
                  <a:cubicBezTo>
                    <a:pt x="159" y="153"/>
                    <a:pt x="159" y="153"/>
                    <a:pt x="159" y="153"/>
                  </a:cubicBezTo>
                  <a:cubicBezTo>
                    <a:pt x="159" y="152"/>
                    <a:pt x="161" y="152"/>
                    <a:pt x="160" y="152"/>
                  </a:cubicBezTo>
                  <a:cubicBezTo>
                    <a:pt x="162" y="153"/>
                    <a:pt x="162" y="153"/>
                    <a:pt x="162" y="153"/>
                  </a:cubicBezTo>
                  <a:cubicBezTo>
                    <a:pt x="162" y="152"/>
                    <a:pt x="164" y="152"/>
                    <a:pt x="165" y="151"/>
                  </a:cubicBezTo>
                  <a:cubicBezTo>
                    <a:pt x="166" y="153"/>
                    <a:pt x="165" y="154"/>
                    <a:pt x="167" y="154"/>
                  </a:cubicBezTo>
                  <a:cubicBezTo>
                    <a:pt x="169" y="152"/>
                    <a:pt x="169" y="152"/>
                    <a:pt x="169" y="152"/>
                  </a:cubicBezTo>
                  <a:cubicBezTo>
                    <a:pt x="170" y="152"/>
                    <a:pt x="171" y="152"/>
                    <a:pt x="170" y="153"/>
                  </a:cubicBezTo>
                  <a:cubicBezTo>
                    <a:pt x="174" y="153"/>
                    <a:pt x="174" y="149"/>
                    <a:pt x="177" y="150"/>
                  </a:cubicBezTo>
                  <a:cubicBezTo>
                    <a:pt x="176" y="152"/>
                    <a:pt x="177" y="152"/>
                    <a:pt x="179" y="152"/>
                  </a:cubicBezTo>
                  <a:cubicBezTo>
                    <a:pt x="179" y="152"/>
                    <a:pt x="179" y="151"/>
                    <a:pt x="179" y="151"/>
                  </a:cubicBezTo>
                  <a:cubicBezTo>
                    <a:pt x="179" y="150"/>
                    <a:pt x="179" y="152"/>
                    <a:pt x="177" y="151"/>
                  </a:cubicBezTo>
                  <a:cubicBezTo>
                    <a:pt x="177" y="150"/>
                    <a:pt x="178" y="151"/>
                    <a:pt x="179" y="150"/>
                  </a:cubicBezTo>
                  <a:cubicBezTo>
                    <a:pt x="182" y="153"/>
                    <a:pt x="188" y="149"/>
                    <a:pt x="193" y="149"/>
                  </a:cubicBezTo>
                  <a:cubicBezTo>
                    <a:pt x="192" y="148"/>
                    <a:pt x="194" y="149"/>
                    <a:pt x="195" y="148"/>
                  </a:cubicBezTo>
                  <a:cubicBezTo>
                    <a:pt x="195" y="150"/>
                    <a:pt x="198" y="147"/>
                    <a:pt x="199" y="148"/>
                  </a:cubicBezTo>
                  <a:cubicBezTo>
                    <a:pt x="198" y="146"/>
                    <a:pt x="198" y="146"/>
                    <a:pt x="198" y="146"/>
                  </a:cubicBezTo>
                  <a:cubicBezTo>
                    <a:pt x="201" y="147"/>
                    <a:pt x="202" y="143"/>
                    <a:pt x="204" y="144"/>
                  </a:cubicBezTo>
                  <a:cubicBezTo>
                    <a:pt x="205" y="144"/>
                    <a:pt x="203" y="146"/>
                    <a:pt x="203" y="146"/>
                  </a:cubicBezTo>
                  <a:cubicBezTo>
                    <a:pt x="205" y="147"/>
                    <a:pt x="208" y="143"/>
                    <a:pt x="210" y="145"/>
                  </a:cubicBezTo>
                  <a:cubicBezTo>
                    <a:pt x="210" y="144"/>
                    <a:pt x="209" y="143"/>
                    <a:pt x="211" y="142"/>
                  </a:cubicBezTo>
                  <a:cubicBezTo>
                    <a:pt x="212" y="142"/>
                    <a:pt x="215" y="142"/>
                    <a:pt x="215" y="142"/>
                  </a:cubicBezTo>
                  <a:cubicBezTo>
                    <a:pt x="216" y="142"/>
                    <a:pt x="216" y="141"/>
                    <a:pt x="218" y="141"/>
                  </a:cubicBezTo>
                  <a:cubicBezTo>
                    <a:pt x="218" y="142"/>
                    <a:pt x="217" y="142"/>
                    <a:pt x="217" y="142"/>
                  </a:cubicBezTo>
                  <a:cubicBezTo>
                    <a:pt x="219" y="142"/>
                    <a:pt x="220" y="141"/>
                    <a:pt x="222" y="140"/>
                  </a:cubicBezTo>
                  <a:cubicBezTo>
                    <a:pt x="223" y="140"/>
                    <a:pt x="223" y="140"/>
                    <a:pt x="223" y="140"/>
                  </a:cubicBezTo>
                  <a:cubicBezTo>
                    <a:pt x="228" y="137"/>
                    <a:pt x="226" y="138"/>
                    <a:pt x="227" y="137"/>
                  </a:cubicBezTo>
                  <a:cubicBezTo>
                    <a:pt x="228" y="135"/>
                    <a:pt x="230" y="133"/>
                    <a:pt x="230" y="132"/>
                  </a:cubicBezTo>
                  <a:cubicBezTo>
                    <a:pt x="229" y="130"/>
                    <a:pt x="232" y="128"/>
                    <a:pt x="230" y="128"/>
                  </a:cubicBezTo>
                  <a:cubicBezTo>
                    <a:pt x="230" y="128"/>
                    <a:pt x="231" y="127"/>
                    <a:pt x="231" y="127"/>
                  </a:cubicBezTo>
                  <a:cubicBezTo>
                    <a:pt x="231" y="126"/>
                    <a:pt x="229" y="125"/>
                    <a:pt x="229" y="124"/>
                  </a:cubicBezTo>
                  <a:cubicBezTo>
                    <a:pt x="231" y="125"/>
                    <a:pt x="231" y="125"/>
                    <a:pt x="231" y="125"/>
                  </a:cubicBezTo>
                  <a:cubicBezTo>
                    <a:pt x="232" y="125"/>
                    <a:pt x="232" y="122"/>
                    <a:pt x="233" y="121"/>
                  </a:cubicBezTo>
                  <a:cubicBezTo>
                    <a:pt x="231" y="122"/>
                    <a:pt x="233" y="120"/>
                    <a:pt x="232" y="120"/>
                  </a:cubicBezTo>
                  <a:cubicBezTo>
                    <a:pt x="232" y="118"/>
                    <a:pt x="232" y="118"/>
                    <a:pt x="232" y="118"/>
                  </a:cubicBezTo>
                  <a:cubicBezTo>
                    <a:pt x="232" y="116"/>
                    <a:pt x="231" y="118"/>
                    <a:pt x="231" y="115"/>
                  </a:cubicBezTo>
                  <a:cubicBezTo>
                    <a:pt x="231" y="114"/>
                    <a:pt x="233" y="115"/>
                    <a:pt x="233" y="116"/>
                  </a:cubicBezTo>
                  <a:cubicBezTo>
                    <a:pt x="234" y="114"/>
                    <a:pt x="233" y="113"/>
                    <a:pt x="233" y="112"/>
                  </a:cubicBezTo>
                  <a:cubicBezTo>
                    <a:pt x="233" y="112"/>
                    <a:pt x="233" y="112"/>
                    <a:pt x="233" y="112"/>
                  </a:cubicBezTo>
                  <a:cubicBezTo>
                    <a:pt x="233" y="112"/>
                    <a:pt x="233" y="112"/>
                    <a:pt x="233" y="112"/>
                  </a:cubicBezTo>
                  <a:cubicBezTo>
                    <a:pt x="233" y="111"/>
                    <a:pt x="233" y="111"/>
                    <a:pt x="233" y="110"/>
                  </a:cubicBezTo>
                  <a:cubicBezTo>
                    <a:pt x="233" y="110"/>
                    <a:pt x="233" y="110"/>
                    <a:pt x="233" y="110"/>
                  </a:cubicBezTo>
                  <a:cubicBezTo>
                    <a:pt x="233" y="111"/>
                    <a:pt x="233" y="111"/>
                    <a:pt x="233" y="111"/>
                  </a:cubicBezTo>
                  <a:cubicBezTo>
                    <a:pt x="233" y="111"/>
                    <a:pt x="233" y="111"/>
                    <a:pt x="233" y="110"/>
                  </a:cubicBezTo>
                  <a:cubicBezTo>
                    <a:pt x="234" y="110"/>
                    <a:pt x="234" y="110"/>
                    <a:pt x="234" y="110"/>
                  </a:cubicBezTo>
                  <a:cubicBezTo>
                    <a:pt x="234" y="109"/>
                    <a:pt x="234" y="109"/>
                    <a:pt x="234" y="109"/>
                  </a:cubicBezTo>
                  <a:cubicBezTo>
                    <a:pt x="235" y="109"/>
                    <a:pt x="235" y="109"/>
                    <a:pt x="235" y="109"/>
                  </a:cubicBezTo>
                  <a:cubicBezTo>
                    <a:pt x="235" y="108"/>
                    <a:pt x="234" y="106"/>
                    <a:pt x="234" y="106"/>
                  </a:cubicBezTo>
                  <a:cubicBezTo>
                    <a:pt x="235" y="102"/>
                    <a:pt x="235" y="96"/>
                    <a:pt x="234" y="94"/>
                  </a:cubicBezTo>
                  <a:cubicBezTo>
                    <a:pt x="234" y="94"/>
                    <a:pt x="235" y="94"/>
                    <a:pt x="234" y="94"/>
                  </a:cubicBezTo>
                  <a:cubicBezTo>
                    <a:pt x="234" y="93"/>
                    <a:pt x="233" y="91"/>
                    <a:pt x="234" y="91"/>
                  </a:cubicBezTo>
                  <a:cubicBezTo>
                    <a:pt x="234" y="90"/>
                    <a:pt x="235" y="90"/>
                    <a:pt x="235" y="88"/>
                  </a:cubicBezTo>
                  <a:cubicBezTo>
                    <a:pt x="235" y="88"/>
                    <a:pt x="234" y="88"/>
                    <a:pt x="234" y="88"/>
                  </a:cubicBezTo>
                  <a:cubicBezTo>
                    <a:pt x="236" y="85"/>
                    <a:pt x="233" y="81"/>
                    <a:pt x="234" y="77"/>
                  </a:cubicBezTo>
                  <a:cubicBezTo>
                    <a:pt x="235" y="78"/>
                    <a:pt x="235" y="78"/>
                    <a:pt x="235" y="79"/>
                  </a:cubicBezTo>
                  <a:cubicBezTo>
                    <a:pt x="235" y="76"/>
                    <a:pt x="235" y="73"/>
                    <a:pt x="233" y="70"/>
                  </a:cubicBezTo>
                  <a:cubicBezTo>
                    <a:pt x="234" y="71"/>
                    <a:pt x="234" y="71"/>
                    <a:pt x="235" y="71"/>
                  </a:cubicBezTo>
                  <a:close/>
                  <a:moveTo>
                    <a:pt x="233" y="107"/>
                  </a:moveTo>
                  <a:cubicBezTo>
                    <a:pt x="233" y="107"/>
                    <a:pt x="233" y="108"/>
                    <a:pt x="233" y="108"/>
                  </a:cubicBezTo>
                  <a:cubicBezTo>
                    <a:pt x="233" y="108"/>
                    <a:pt x="233" y="107"/>
                    <a:pt x="233" y="107"/>
                  </a:cubicBezTo>
                  <a:close/>
                </a:path>
              </a:pathLst>
            </a:custGeom>
            <a:solidFill>
              <a:schemeClr val="accent2"/>
            </a:solidFill>
            <a:ln w="9525">
              <a:noFill/>
              <a:round/>
              <a:headEnd/>
              <a:tailEnd/>
            </a:ln>
            <a:effectLst/>
          </p:spPr>
          <p:txBody>
            <a:bodyPr vert="horz" wrap="square" lIns="36000" tIns="45720" rIns="36000" bIns="45720" numCol="1" anchor="b" anchorCtr="0" compatLnSpc="1">
              <a:prstTxWarp prst="textNoShape">
                <a:avLst/>
              </a:prstTxWarp>
            </a:bodyPr>
            <a:lstStyle/>
            <a:p>
              <a:pPr algn="ctr" defTabSz="1219170">
                <a:defRPr/>
              </a:pPr>
              <a:endParaRPr lang="pl-PL" sz="1200" kern="0">
                <a:solidFill>
                  <a:sysClr val="windowText" lastClr="000000"/>
                </a:solidFill>
                <a:latin typeface="Calibri"/>
              </a:endParaRPr>
            </a:p>
          </p:txBody>
        </p:sp>
      </p:grpSp>
      <p:sp>
        <p:nvSpPr>
          <p:cNvPr id="119" name="pole tekstowe 10"/>
          <p:cNvSpPr txBox="1"/>
          <p:nvPr/>
        </p:nvSpPr>
        <p:spPr>
          <a:xfrm>
            <a:off x="4151111" y="1692097"/>
            <a:ext cx="817853" cy="276999"/>
          </a:xfrm>
          <a:prstGeom prst="rect">
            <a:avLst/>
          </a:prstGeom>
          <a:noFill/>
        </p:spPr>
        <p:txBody>
          <a:bodyPr wrap="none" rtlCol="0">
            <a:spAutoFit/>
          </a:bodyPr>
          <a:lstStyle/>
          <a:p>
            <a:pPr algn="ctr" defTabSz="1219170"/>
            <a:r>
              <a:rPr lang="pl-PL" sz="1200" b="1" dirty="0" err="1">
                <a:solidFill>
                  <a:srgbClr val="003366"/>
                </a:solidFill>
                <a:latin typeface="Segoe Print" pitchFamily="2" charset="0"/>
              </a:rPr>
              <a:t>Ongoing</a:t>
            </a:r>
            <a:endParaRPr lang="pl-PL" sz="1200" b="1" dirty="0">
              <a:solidFill>
                <a:srgbClr val="003366"/>
              </a:solidFill>
              <a:latin typeface="Segoe Print" pitchFamily="2" charset="0"/>
            </a:endParaRPr>
          </a:p>
        </p:txBody>
      </p:sp>
      <p:sp>
        <p:nvSpPr>
          <p:cNvPr id="122" name="pole tekstowe 63"/>
          <p:cNvSpPr txBox="1"/>
          <p:nvPr/>
        </p:nvSpPr>
        <p:spPr>
          <a:xfrm>
            <a:off x="4295801" y="1274278"/>
            <a:ext cx="1519968" cy="338554"/>
          </a:xfrm>
          <a:prstGeom prst="rect">
            <a:avLst/>
          </a:prstGeom>
          <a:noFill/>
        </p:spPr>
        <p:txBody>
          <a:bodyPr wrap="none" rtlCol="0">
            <a:spAutoFit/>
          </a:bodyPr>
          <a:lstStyle/>
          <a:p>
            <a:pPr algn="ctr" defTabSz="1219170"/>
            <a:r>
              <a:rPr lang="pl-PL" sz="1600" b="1" dirty="0">
                <a:solidFill>
                  <a:srgbClr val="003366"/>
                </a:solidFill>
                <a:latin typeface="Segoe Print" pitchFamily="2" charset="0"/>
              </a:rPr>
              <a:t>Development</a:t>
            </a:r>
          </a:p>
        </p:txBody>
      </p:sp>
      <p:sp>
        <p:nvSpPr>
          <p:cNvPr id="129" name="pole tekstowe 69"/>
          <p:cNvSpPr txBox="1"/>
          <p:nvPr/>
        </p:nvSpPr>
        <p:spPr>
          <a:xfrm>
            <a:off x="6684519" y="1283864"/>
            <a:ext cx="923650" cy="338554"/>
          </a:xfrm>
          <a:prstGeom prst="rect">
            <a:avLst/>
          </a:prstGeom>
          <a:noFill/>
        </p:spPr>
        <p:txBody>
          <a:bodyPr wrap="none" rtlCol="0">
            <a:spAutoFit/>
          </a:bodyPr>
          <a:lstStyle/>
          <a:p>
            <a:pPr algn="ctr" defTabSz="1219170"/>
            <a:r>
              <a:rPr lang="pl-PL" sz="1600" b="1" dirty="0" err="1">
                <a:solidFill>
                  <a:srgbClr val="003366"/>
                </a:solidFill>
                <a:latin typeface="Segoe Print" pitchFamily="2" charset="0"/>
              </a:rPr>
              <a:t>Testing</a:t>
            </a:r>
            <a:endParaRPr lang="pl-PL" sz="1600" b="1" dirty="0">
              <a:solidFill>
                <a:srgbClr val="003366"/>
              </a:solidFill>
              <a:latin typeface="Segoe Print" pitchFamily="2" charset="0"/>
            </a:endParaRPr>
          </a:p>
        </p:txBody>
      </p:sp>
      <p:sp>
        <p:nvSpPr>
          <p:cNvPr id="132" name="pole tekstowe 75"/>
          <p:cNvSpPr txBox="1"/>
          <p:nvPr/>
        </p:nvSpPr>
        <p:spPr>
          <a:xfrm>
            <a:off x="5264766" y="1692097"/>
            <a:ext cx="574196" cy="276999"/>
          </a:xfrm>
          <a:prstGeom prst="rect">
            <a:avLst/>
          </a:prstGeom>
          <a:noFill/>
        </p:spPr>
        <p:txBody>
          <a:bodyPr wrap="none" rtlCol="0">
            <a:spAutoFit/>
          </a:bodyPr>
          <a:lstStyle/>
          <a:p>
            <a:pPr algn="ctr" defTabSz="1219170"/>
            <a:r>
              <a:rPr lang="pl-PL" sz="1200" b="1" dirty="0" err="1">
                <a:solidFill>
                  <a:srgbClr val="003366"/>
                </a:solidFill>
                <a:latin typeface="Segoe Print" pitchFamily="2" charset="0"/>
              </a:rPr>
              <a:t>Done</a:t>
            </a:r>
            <a:endParaRPr lang="pl-PL" sz="1200" b="1" dirty="0">
              <a:solidFill>
                <a:srgbClr val="003366"/>
              </a:solidFill>
              <a:latin typeface="Segoe Print" pitchFamily="2" charset="0"/>
            </a:endParaRPr>
          </a:p>
        </p:txBody>
      </p:sp>
      <p:sp>
        <p:nvSpPr>
          <p:cNvPr id="133" name="pole tekstowe 80"/>
          <p:cNvSpPr txBox="1"/>
          <p:nvPr/>
        </p:nvSpPr>
        <p:spPr>
          <a:xfrm>
            <a:off x="6120057" y="1711842"/>
            <a:ext cx="1072730" cy="276999"/>
          </a:xfrm>
          <a:prstGeom prst="rect">
            <a:avLst/>
          </a:prstGeom>
          <a:noFill/>
        </p:spPr>
        <p:txBody>
          <a:bodyPr wrap="none" rtlCol="0">
            <a:spAutoFit/>
          </a:bodyPr>
          <a:lstStyle/>
          <a:p>
            <a:pPr algn="ctr" defTabSz="1219170"/>
            <a:r>
              <a:rPr lang="en-US" sz="1200" b="1" dirty="0">
                <a:solidFill>
                  <a:srgbClr val="003366"/>
                </a:solidFill>
                <a:latin typeface="Segoe Print" pitchFamily="2" charset="0"/>
              </a:rPr>
              <a:t>Verification</a:t>
            </a:r>
            <a:endParaRPr lang="pl-PL" sz="1200" b="1" dirty="0">
              <a:solidFill>
                <a:srgbClr val="003366"/>
              </a:solidFill>
              <a:latin typeface="Segoe Print" pitchFamily="2" charset="0"/>
            </a:endParaRPr>
          </a:p>
        </p:txBody>
      </p:sp>
      <p:sp>
        <p:nvSpPr>
          <p:cNvPr id="135" name="pole tekstowe 81"/>
          <p:cNvSpPr txBox="1"/>
          <p:nvPr/>
        </p:nvSpPr>
        <p:spPr>
          <a:xfrm>
            <a:off x="7119902" y="1711842"/>
            <a:ext cx="1056700" cy="276999"/>
          </a:xfrm>
          <a:prstGeom prst="rect">
            <a:avLst/>
          </a:prstGeom>
          <a:noFill/>
        </p:spPr>
        <p:txBody>
          <a:bodyPr wrap="none" rtlCol="0">
            <a:spAutoFit/>
          </a:bodyPr>
          <a:lstStyle/>
          <a:p>
            <a:pPr algn="ctr" defTabSz="1219170"/>
            <a:r>
              <a:rPr lang="en-US" sz="1200" b="1" dirty="0">
                <a:solidFill>
                  <a:srgbClr val="003366"/>
                </a:solidFill>
                <a:latin typeface="Segoe Print" pitchFamily="2" charset="0"/>
              </a:rPr>
              <a:t>Acceptance</a:t>
            </a:r>
            <a:endParaRPr lang="pl-PL" sz="1200" b="1" dirty="0">
              <a:solidFill>
                <a:srgbClr val="003366"/>
              </a:solidFill>
              <a:latin typeface="Segoe Print" pitchFamily="2" charset="0"/>
            </a:endParaRPr>
          </a:p>
        </p:txBody>
      </p:sp>
      <p:grpSp>
        <p:nvGrpSpPr>
          <p:cNvPr id="136" name="Grupa 102"/>
          <p:cNvGrpSpPr/>
          <p:nvPr/>
        </p:nvGrpSpPr>
        <p:grpSpPr>
          <a:xfrm>
            <a:off x="4886860" y="1519256"/>
            <a:ext cx="346593" cy="341898"/>
            <a:chOff x="5454610" y="1083596"/>
            <a:chExt cx="677642" cy="735828"/>
          </a:xfrm>
        </p:grpSpPr>
        <p:sp>
          <p:nvSpPr>
            <p:cNvPr id="137"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latin typeface="Segoe Print" pitchFamily="2" charset="0"/>
              </a:endParaRPr>
            </a:p>
          </p:txBody>
        </p:sp>
        <p:sp>
          <p:nvSpPr>
            <p:cNvPr id="138" name="pole tekstowe 105"/>
            <p:cNvSpPr txBox="1"/>
            <p:nvPr/>
          </p:nvSpPr>
          <p:spPr>
            <a:xfrm>
              <a:off x="5454610" y="1083596"/>
              <a:ext cx="652524" cy="728630"/>
            </a:xfrm>
            <a:prstGeom prst="rect">
              <a:avLst/>
            </a:prstGeom>
            <a:noFill/>
          </p:spPr>
          <p:txBody>
            <a:bodyPr wrap="none" rtlCol="0" anchor="ctr">
              <a:spAutoFit/>
            </a:bodyPr>
            <a:lstStyle/>
            <a:p>
              <a:pPr algn="ctr" defTabSz="1219170"/>
              <a:r>
                <a:rPr lang="pl-PL" sz="2400" b="1" i="1" kern="0" baseline="-16000" dirty="0">
                  <a:solidFill>
                    <a:srgbClr val="C00000"/>
                  </a:solidFill>
                  <a:latin typeface="Segoe Print" pitchFamily="2" charset="0"/>
                  <a:cs typeface="Arial" pitchFamily="34" charset="0"/>
                </a:rPr>
                <a:t>3</a:t>
              </a:r>
            </a:p>
          </p:txBody>
        </p:sp>
      </p:grpSp>
      <p:grpSp>
        <p:nvGrpSpPr>
          <p:cNvPr id="141" name="Grupa 118"/>
          <p:cNvGrpSpPr/>
          <p:nvPr/>
        </p:nvGrpSpPr>
        <p:grpSpPr>
          <a:xfrm>
            <a:off x="6963068" y="1472288"/>
            <a:ext cx="346593" cy="341898"/>
            <a:chOff x="5454610" y="1083596"/>
            <a:chExt cx="677642" cy="735828"/>
          </a:xfrm>
        </p:grpSpPr>
        <p:sp>
          <p:nvSpPr>
            <p:cNvPr id="144"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latin typeface="Segoe Print" pitchFamily="2" charset="0"/>
              </a:endParaRPr>
            </a:p>
          </p:txBody>
        </p:sp>
        <p:sp>
          <p:nvSpPr>
            <p:cNvPr id="150" name="pole tekstowe 120"/>
            <p:cNvSpPr txBox="1"/>
            <p:nvPr/>
          </p:nvSpPr>
          <p:spPr>
            <a:xfrm>
              <a:off x="5454610" y="1083596"/>
              <a:ext cx="652524" cy="728630"/>
            </a:xfrm>
            <a:prstGeom prst="rect">
              <a:avLst/>
            </a:prstGeom>
            <a:noFill/>
          </p:spPr>
          <p:txBody>
            <a:bodyPr wrap="none" rtlCol="0" anchor="ctr">
              <a:spAutoFit/>
            </a:bodyPr>
            <a:lstStyle/>
            <a:p>
              <a:pPr algn="ctr" defTabSz="1219170"/>
              <a:r>
                <a:rPr lang="en-US" sz="2400" b="1" i="1" kern="0" baseline="-16000" dirty="0">
                  <a:solidFill>
                    <a:srgbClr val="C00000"/>
                  </a:solidFill>
                  <a:latin typeface="Segoe Print" pitchFamily="2" charset="0"/>
                  <a:cs typeface="Arial" pitchFamily="34" charset="0"/>
                </a:rPr>
                <a:t>3</a:t>
              </a:r>
              <a:endParaRPr lang="pl-PL" sz="2400" b="1" i="1" kern="0" baseline="-16000" dirty="0">
                <a:solidFill>
                  <a:srgbClr val="C00000"/>
                </a:solidFill>
                <a:latin typeface="Segoe Print" pitchFamily="2" charset="0"/>
                <a:cs typeface="Arial" pitchFamily="34" charset="0"/>
              </a:endParaRPr>
            </a:p>
          </p:txBody>
        </p:sp>
      </p:grpSp>
      <p:sp>
        <p:nvSpPr>
          <p:cNvPr id="85" name="Freeform 461"/>
          <p:cNvSpPr>
            <a:spLocks noEditPoints="1"/>
          </p:cNvSpPr>
          <p:nvPr/>
        </p:nvSpPr>
        <p:spPr bwMode="auto">
          <a:xfrm>
            <a:off x="2856560" y="4417768"/>
            <a:ext cx="7416824" cy="72008"/>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90" name="Freeform 384"/>
          <p:cNvSpPr>
            <a:spLocks/>
          </p:cNvSpPr>
          <p:nvPr/>
        </p:nvSpPr>
        <p:spPr bwMode="auto">
          <a:xfrm>
            <a:off x="1811524" y="2348880"/>
            <a:ext cx="792088" cy="576064"/>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chemeClr val="accent1"/>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1219170">
              <a:defRPr/>
            </a:pPr>
            <a:r>
              <a:rPr lang="en-US" sz="1200" b="1" kern="0" dirty="0">
                <a:solidFill>
                  <a:srgbClr val="003366"/>
                </a:solidFill>
                <a:latin typeface="Segoe Print" pitchFamily="2" charset="0"/>
                <a:cs typeface="Arial" pitchFamily="34" charset="0"/>
              </a:rPr>
              <a:t>Change</a:t>
            </a:r>
            <a:br>
              <a:rPr lang="en-US" sz="1200" b="1" kern="0" dirty="0">
                <a:solidFill>
                  <a:srgbClr val="003366"/>
                </a:solidFill>
                <a:latin typeface="Segoe Print" pitchFamily="2" charset="0"/>
                <a:cs typeface="Arial" pitchFamily="34" charset="0"/>
              </a:rPr>
            </a:br>
            <a:r>
              <a:rPr lang="en-US" sz="1200" b="1" kern="0" dirty="0">
                <a:solidFill>
                  <a:srgbClr val="003366"/>
                </a:solidFill>
                <a:latin typeface="Segoe Print" pitchFamily="2" charset="0"/>
                <a:cs typeface="Arial" pitchFamily="34" charset="0"/>
              </a:rPr>
              <a:t>Requests</a:t>
            </a:r>
            <a:endParaRPr lang="pl-PL" sz="1200" b="1" kern="0" dirty="0">
              <a:solidFill>
                <a:srgbClr val="003366"/>
              </a:solidFill>
              <a:latin typeface="Segoe Print" pitchFamily="2" charset="0"/>
              <a:cs typeface="Arial" pitchFamily="34" charset="0"/>
            </a:endParaRPr>
          </a:p>
        </p:txBody>
      </p:sp>
      <p:sp>
        <p:nvSpPr>
          <p:cNvPr id="94" name="Freeform 384"/>
          <p:cNvSpPr>
            <a:spLocks/>
          </p:cNvSpPr>
          <p:nvPr/>
        </p:nvSpPr>
        <p:spPr bwMode="auto">
          <a:xfrm>
            <a:off x="1677807" y="4407787"/>
            <a:ext cx="1009535" cy="576064"/>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chemeClr val="accent1"/>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1219170">
              <a:defRPr/>
            </a:pPr>
            <a:r>
              <a:rPr lang="en-US" sz="1200" b="1" kern="0" dirty="0">
                <a:solidFill>
                  <a:srgbClr val="003366"/>
                </a:solidFill>
                <a:latin typeface="Segoe Print" pitchFamily="2" charset="0"/>
                <a:cs typeface="Arial" pitchFamily="34" charset="0"/>
              </a:rPr>
              <a:t>Production</a:t>
            </a:r>
            <a:br>
              <a:rPr lang="en-US" sz="1200" b="1" kern="0" dirty="0">
                <a:solidFill>
                  <a:srgbClr val="003366"/>
                </a:solidFill>
                <a:latin typeface="Segoe Print" pitchFamily="2" charset="0"/>
                <a:cs typeface="Arial" pitchFamily="34" charset="0"/>
              </a:rPr>
            </a:br>
            <a:r>
              <a:rPr lang="en-US" sz="1200" b="1" kern="0" dirty="0">
                <a:solidFill>
                  <a:srgbClr val="003366"/>
                </a:solidFill>
                <a:latin typeface="Segoe Print" pitchFamily="2" charset="0"/>
                <a:cs typeface="Arial" pitchFamily="34" charset="0"/>
              </a:rPr>
              <a:t>Defects</a:t>
            </a:r>
            <a:endParaRPr lang="pl-PL" sz="1200" b="1" kern="0" dirty="0">
              <a:solidFill>
                <a:srgbClr val="003366"/>
              </a:solidFill>
              <a:latin typeface="Segoe Print" pitchFamily="2" charset="0"/>
              <a:cs typeface="Arial" pitchFamily="34" charset="0"/>
            </a:endParaRPr>
          </a:p>
        </p:txBody>
      </p:sp>
      <p:sp>
        <p:nvSpPr>
          <p:cNvPr id="95" name="Rounded Rectangular Callout 94"/>
          <p:cNvSpPr/>
          <p:nvPr/>
        </p:nvSpPr>
        <p:spPr>
          <a:xfrm>
            <a:off x="4035636" y="4933933"/>
            <a:ext cx="4185733" cy="1226891"/>
          </a:xfrm>
          <a:prstGeom prst="wedgeRoundRectCallout">
            <a:avLst>
              <a:gd name="adj1" fmla="val 74243"/>
              <a:gd name="adj2" fmla="val -18544"/>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dirty="0">
                <a:solidFill>
                  <a:prstClr val="white"/>
                </a:solidFill>
                <a:latin typeface="Segoe Print" pitchFamily="2" charset="0"/>
              </a:rPr>
              <a:t>Separate understanding of</a:t>
            </a:r>
            <a:br>
              <a:rPr lang="en-US" dirty="0">
                <a:solidFill>
                  <a:prstClr val="white"/>
                </a:solidFill>
                <a:latin typeface="Segoe Print" pitchFamily="2" charset="0"/>
              </a:rPr>
            </a:br>
            <a:r>
              <a:rPr lang="en-US" dirty="0">
                <a:solidFill>
                  <a:prstClr val="white"/>
                </a:solidFill>
                <a:latin typeface="Segoe Print" pitchFamily="2" charset="0"/>
              </a:rPr>
              <a:t>Lead Time for each type of work</a:t>
            </a:r>
          </a:p>
        </p:txBody>
      </p:sp>
      <p:grpSp>
        <p:nvGrpSpPr>
          <p:cNvPr id="125" name="Grupa 106"/>
          <p:cNvGrpSpPr/>
          <p:nvPr/>
        </p:nvGrpSpPr>
        <p:grpSpPr>
          <a:xfrm>
            <a:off x="2603612" y="2462284"/>
            <a:ext cx="346593" cy="341898"/>
            <a:chOff x="5454610" y="1083596"/>
            <a:chExt cx="677642" cy="735828"/>
          </a:xfrm>
        </p:grpSpPr>
        <p:sp>
          <p:nvSpPr>
            <p:cNvPr id="126"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latin typeface="Segoe Print" pitchFamily="2" charset="0"/>
              </a:endParaRPr>
            </a:p>
          </p:txBody>
        </p:sp>
        <p:sp>
          <p:nvSpPr>
            <p:cNvPr id="127" name="pole tekstowe 114"/>
            <p:cNvSpPr txBox="1"/>
            <p:nvPr/>
          </p:nvSpPr>
          <p:spPr>
            <a:xfrm>
              <a:off x="5454610" y="1083596"/>
              <a:ext cx="652524" cy="728630"/>
            </a:xfrm>
            <a:prstGeom prst="rect">
              <a:avLst/>
            </a:prstGeom>
            <a:noFill/>
          </p:spPr>
          <p:txBody>
            <a:bodyPr wrap="none" rtlCol="0" anchor="ctr">
              <a:spAutoFit/>
            </a:bodyPr>
            <a:lstStyle/>
            <a:p>
              <a:pPr algn="ctr" defTabSz="1219170"/>
              <a:r>
                <a:rPr lang="en-US" sz="2400" b="1" i="1" kern="0" baseline="-16000" dirty="0">
                  <a:solidFill>
                    <a:srgbClr val="C00000"/>
                  </a:solidFill>
                  <a:latin typeface="Segoe Print" pitchFamily="2" charset="0"/>
                  <a:cs typeface="Arial" pitchFamily="34" charset="0"/>
                </a:rPr>
                <a:t>4</a:t>
              </a:r>
              <a:endParaRPr lang="pl-PL" sz="2400" b="1" i="1" kern="0" baseline="-16000" dirty="0">
                <a:solidFill>
                  <a:srgbClr val="C00000"/>
                </a:solidFill>
                <a:latin typeface="Segoe Print" pitchFamily="2" charset="0"/>
                <a:cs typeface="Arial" pitchFamily="34" charset="0"/>
              </a:endParaRPr>
            </a:p>
          </p:txBody>
        </p:sp>
      </p:grpSp>
      <p:grpSp>
        <p:nvGrpSpPr>
          <p:cNvPr id="128" name="Grupa 106"/>
          <p:cNvGrpSpPr/>
          <p:nvPr/>
        </p:nvGrpSpPr>
        <p:grpSpPr>
          <a:xfrm>
            <a:off x="2653064" y="4524868"/>
            <a:ext cx="346593" cy="341898"/>
            <a:chOff x="5454610" y="1083596"/>
            <a:chExt cx="677642" cy="735828"/>
          </a:xfrm>
        </p:grpSpPr>
        <p:sp>
          <p:nvSpPr>
            <p:cNvPr id="130"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latin typeface="Segoe Print" pitchFamily="2" charset="0"/>
              </a:endParaRPr>
            </a:p>
          </p:txBody>
        </p:sp>
        <p:sp>
          <p:nvSpPr>
            <p:cNvPr id="131" name="pole tekstowe 114"/>
            <p:cNvSpPr txBox="1"/>
            <p:nvPr/>
          </p:nvSpPr>
          <p:spPr>
            <a:xfrm>
              <a:off x="5454610" y="1083596"/>
              <a:ext cx="652524" cy="728630"/>
            </a:xfrm>
            <a:prstGeom prst="rect">
              <a:avLst/>
            </a:prstGeom>
            <a:noFill/>
          </p:spPr>
          <p:txBody>
            <a:bodyPr wrap="none" rtlCol="0" anchor="ctr">
              <a:spAutoFit/>
            </a:bodyPr>
            <a:lstStyle/>
            <a:p>
              <a:pPr algn="ctr" defTabSz="1219170"/>
              <a:r>
                <a:rPr lang="en-US" sz="2400" b="1" i="1" kern="0" baseline="-16000" dirty="0">
                  <a:solidFill>
                    <a:srgbClr val="C00000"/>
                  </a:solidFill>
                  <a:latin typeface="Segoe Print" pitchFamily="2" charset="0"/>
                  <a:cs typeface="Arial" pitchFamily="34" charset="0"/>
                </a:rPr>
                <a:t>3</a:t>
              </a:r>
              <a:endParaRPr lang="pl-PL" sz="2400" b="1" i="1" kern="0" baseline="-16000" dirty="0">
                <a:solidFill>
                  <a:srgbClr val="C00000"/>
                </a:solidFill>
                <a:latin typeface="Segoe Print" pitchFamily="2" charset="0"/>
                <a:cs typeface="Arial" pitchFamily="34" charset="0"/>
              </a:endParaRPr>
            </a:p>
          </p:txBody>
        </p:sp>
      </p:grpSp>
      <p:sp>
        <p:nvSpPr>
          <p:cNvPr id="139" name="Rounded Rectangular Callout 138"/>
          <p:cNvSpPr/>
          <p:nvPr/>
        </p:nvSpPr>
        <p:spPr>
          <a:xfrm>
            <a:off x="4105210" y="2633235"/>
            <a:ext cx="4390484" cy="1226891"/>
          </a:xfrm>
          <a:prstGeom prst="wedgeRoundRectCallout">
            <a:avLst>
              <a:gd name="adj1" fmla="val -73045"/>
              <a:gd name="adj2" fmla="val 125460"/>
              <a:gd name="adj3" fmla="val 16667"/>
            </a:avLst>
          </a:prstGeom>
          <a:solidFill>
            <a:schemeClr val="accent2">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dirty="0">
                <a:solidFill>
                  <a:prstClr val="white"/>
                </a:solidFill>
                <a:latin typeface="Segoe Print" pitchFamily="2" charset="0"/>
              </a:rPr>
              <a:t>Consistent capacity allocation should bring more consistency to delivery rate of work of each type</a:t>
            </a:r>
          </a:p>
        </p:txBody>
      </p:sp>
      <p:sp>
        <p:nvSpPr>
          <p:cNvPr id="134" name="Rounded Rectangular Callout 133"/>
          <p:cNvSpPr/>
          <p:nvPr/>
        </p:nvSpPr>
        <p:spPr>
          <a:xfrm>
            <a:off x="4096329" y="2620223"/>
            <a:ext cx="4390484" cy="1226891"/>
          </a:xfrm>
          <a:prstGeom prst="wedgeRoundRectCallout">
            <a:avLst>
              <a:gd name="adj1" fmla="val -76775"/>
              <a:gd name="adj2" fmla="val -39173"/>
              <a:gd name="adj3" fmla="val 16667"/>
            </a:avLst>
          </a:prstGeom>
          <a:solidFill>
            <a:schemeClr val="accent2">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dirty="0">
                <a:solidFill>
                  <a:prstClr val="white"/>
                </a:solidFill>
                <a:latin typeface="Segoe Print" pitchFamily="2" charset="0"/>
              </a:rPr>
              <a:t>Consistent capacity allocation should bring some consistency to delivery rate of work of each type</a:t>
            </a:r>
          </a:p>
        </p:txBody>
      </p:sp>
      <p:sp>
        <p:nvSpPr>
          <p:cNvPr id="34" name="Rounded Rectangular Callout 33"/>
          <p:cNvSpPr/>
          <p:nvPr/>
        </p:nvSpPr>
        <p:spPr>
          <a:xfrm>
            <a:off x="4047012" y="4945309"/>
            <a:ext cx="4185733" cy="1226891"/>
          </a:xfrm>
          <a:prstGeom prst="wedgeRoundRectCallout">
            <a:avLst>
              <a:gd name="adj1" fmla="val 72770"/>
              <a:gd name="adj2" fmla="val -145276"/>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dirty="0">
                <a:solidFill>
                  <a:prstClr val="white"/>
                </a:solidFill>
                <a:latin typeface="Segoe Print" pitchFamily="2" charset="0"/>
              </a:rPr>
              <a:t>Separate understanding of Lead Time for each type of work</a:t>
            </a:r>
          </a:p>
        </p:txBody>
      </p:sp>
      <p:pic>
        <p:nvPicPr>
          <p:cNvPr id="103" name="Picture 102"/>
          <p:cNvPicPr>
            <a:picLocks noChangeAspect="1"/>
          </p:cNvPicPr>
          <p:nvPr/>
        </p:nvPicPr>
        <p:blipFill>
          <a:blip r:embed="rId2"/>
          <a:stretch>
            <a:fillRect/>
          </a:stretch>
        </p:blipFill>
        <p:spPr>
          <a:xfrm>
            <a:off x="9236524" y="3246784"/>
            <a:ext cx="2657761" cy="1142061"/>
          </a:xfrm>
          <a:prstGeom prst="rect">
            <a:avLst/>
          </a:prstGeom>
        </p:spPr>
      </p:pic>
      <p:pic>
        <p:nvPicPr>
          <p:cNvPr id="11" name="Picture 10"/>
          <p:cNvPicPr>
            <a:picLocks noChangeAspect="1"/>
          </p:cNvPicPr>
          <p:nvPr/>
        </p:nvPicPr>
        <p:blipFill>
          <a:blip r:embed="rId3"/>
          <a:stretch>
            <a:fillRect/>
          </a:stretch>
        </p:blipFill>
        <p:spPr>
          <a:xfrm>
            <a:off x="9310985" y="4932118"/>
            <a:ext cx="2508841" cy="1193775"/>
          </a:xfrm>
          <a:prstGeom prst="rect">
            <a:avLst/>
          </a:prstGeom>
        </p:spPr>
      </p:pic>
    </p:spTree>
    <p:extLst>
      <p:ext uri="{BB962C8B-B14F-4D97-AF65-F5344CB8AC3E}">
        <p14:creationId xmlns:p14="http://schemas.microsoft.com/office/powerpoint/2010/main" val="344203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39" grpId="0" animBg="1"/>
      <p:bldP spid="134" grpId="0" animBg="1"/>
      <p:bldP spid="3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6323715" y="1784146"/>
            <a:ext cx="5442263" cy="2254455"/>
          </a:xfrm>
          <a:prstGeom prst="rect">
            <a:avLst/>
          </a:prstGeom>
        </p:spPr>
      </p:pic>
      <p:sp>
        <p:nvSpPr>
          <p:cNvPr id="2" name="Title 1"/>
          <p:cNvSpPr>
            <a:spLocks noGrp="1"/>
          </p:cNvSpPr>
          <p:nvPr>
            <p:ph type="title"/>
          </p:nvPr>
        </p:nvSpPr>
        <p:spPr>
          <a:xfrm>
            <a:off x="1766272" y="69571"/>
            <a:ext cx="8640960" cy="928695"/>
          </a:xfrm>
        </p:spPr>
        <p:txBody>
          <a:bodyPr>
            <a:normAutofit/>
          </a:bodyPr>
          <a:lstStyle/>
          <a:p>
            <a:r>
              <a:rPr lang="en-US" dirty="0"/>
              <a:t>Risk Management trims the tail</a:t>
            </a:r>
          </a:p>
        </p:txBody>
      </p:sp>
      <p:sp>
        <p:nvSpPr>
          <p:cNvPr id="14" name="Line 8"/>
          <p:cNvSpPr>
            <a:spLocks noChangeShapeType="1"/>
          </p:cNvSpPr>
          <p:nvPr/>
        </p:nvSpPr>
        <p:spPr bwMode="auto">
          <a:xfrm flipH="1">
            <a:off x="8737019" y="1935653"/>
            <a:ext cx="581" cy="2412888"/>
          </a:xfrm>
          <a:prstGeom prst="line">
            <a:avLst/>
          </a:prstGeom>
          <a:noFill/>
          <a:ln w="28575">
            <a:solidFill>
              <a:srgbClr val="FF6600"/>
            </a:solidFill>
            <a:prstDash val="dash"/>
            <a:round/>
            <a:headEnd/>
            <a:tailEnd/>
          </a:ln>
        </p:spPr>
        <p:txBody>
          <a:bodyPr/>
          <a:lstStyle/>
          <a:p>
            <a:pPr defTabSz="1219170"/>
            <a:endParaRPr lang="en-US">
              <a:solidFill>
                <a:prstClr val="black"/>
              </a:solidFill>
              <a:latin typeface="Calibri"/>
            </a:endParaRPr>
          </a:p>
        </p:txBody>
      </p:sp>
      <p:sp>
        <p:nvSpPr>
          <p:cNvPr id="15" name="TextBox 14"/>
          <p:cNvSpPr txBox="1"/>
          <p:nvPr/>
        </p:nvSpPr>
        <p:spPr>
          <a:xfrm>
            <a:off x="8737019" y="4208270"/>
            <a:ext cx="1409055" cy="338554"/>
          </a:xfrm>
          <a:prstGeom prst="rect">
            <a:avLst/>
          </a:prstGeom>
          <a:noFill/>
        </p:spPr>
        <p:txBody>
          <a:bodyPr wrap="square" rtlCol="0">
            <a:spAutoFit/>
          </a:bodyPr>
          <a:lstStyle/>
          <a:p>
            <a:pPr defTabSz="1219170"/>
            <a:r>
              <a:rPr lang="en-US" sz="1600" dirty="0">
                <a:solidFill>
                  <a:prstClr val="black"/>
                </a:solidFill>
                <a:latin typeface="Calibri"/>
              </a:rPr>
              <a:t>85</a:t>
            </a:r>
            <a:r>
              <a:rPr lang="en-US" sz="1600" baseline="30000" dirty="0">
                <a:solidFill>
                  <a:prstClr val="black"/>
                </a:solidFill>
                <a:latin typeface="Calibri"/>
              </a:rPr>
              <a:t>th</a:t>
            </a:r>
            <a:r>
              <a:rPr lang="en-US" sz="1600" dirty="0">
                <a:solidFill>
                  <a:prstClr val="black"/>
                </a:solidFill>
                <a:latin typeface="Calibri"/>
              </a:rPr>
              <a:t> percentile</a:t>
            </a:r>
          </a:p>
        </p:txBody>
      </p:sp>
      <p:sp>
        <p:nvSpPr>
          <p:cNvPr id="16" name="Line 8"/>
          <p:cNvSpPr>
            <a:spLocks noChangeShapeType="1"/>
          </p:cNvSpPr>
          <p:nvPr/>
        </p:nvSpPr>
        <p:spPr bwMode="auto">
          <a:xfrm>
            <a:off x="8253892" y="1935653"/>
            <a:ext cx="0" cy="2412888"/>
          </a:xfrm>
          <a:prstGeom prst="line">
            <a:avLst/>
          </a:prstGeom>
          <a:noFill/>
          <a:ln w="28575">
            <a:solidFill>
              <a:schemeClr val="accent3"/>
            </a:solidFill>
            <a:prstDash val="dash"/>
            <a:round/>
            <a:headEnd/>
            <a:tailEnd/>
          </a:ln>
        </p:spPr>
        <p:txBody>
          <a:bodyPr/>
          <a:lstStyle/>
          <a:p>
            <a:pPr defTabSz="1219170"/>
            <a:endParaRPr lang="en-US">
              <a:solidFill>
                <a:prstClr val="black"/>
              </a:solidFill>
              <a:latin typeface="Calibri"/>
            </a:endParaRPr>
          </a:p>
        </p:txBody>
      </p:sp>
      <p:sp>
        <p:nvSpPr>
          <p:cNvPr id="21" name="TextBox 20"/>
          <p:cNvSpPr txBox="1"/>
          <p:nvPr/>
        </p:nvSpPr>
        <p:spPr>
          <a:xfrm>
            <a:off x="7819359" y="4454491"/>
            <a:ext cx="869067" cy="338554"/>
          </a:xfrm>
          <a:prstGeom prst="rect">
            <a:avLst/>
          </a:prstGeom>
          <a:noFill/>
        </p:spPr>
        <p:txBody>
          <a:bodyPr wrap="square" rtlCol="0">
            <a:spAutoFit/>
          </a:bodyPr>
          <a:lstStyle/>
          <a:p>
            <a:pPr defTabSz="1219170"/>
            <a:r>
              <a:rPr lang="en-US" sz="1600" dirty="0">
                <a:solidFill>
                  <a:prstClr val="black"/>
                </a:solidFill>
                <a:latin typeface="Calibri"/>
              </a:rPr>
              <a:t>mean</a:t>
            </a:r>
          </a:p>
        </p:txBody>
      </p:sp>
      <p:grpSp>
        <p:nvGrpSpPr>
          <p:cNvPr id="27" name="Group 26"/>
          <p:cNvGrpSpPr/>
          <p:nvPr/>
        </p:nvGrpSpPr>
        <p:grpSpPr>
          <a:xfrm rot="6884111" flipV="1">
            <a:off x="8859627" y="2215653"/>
            <a:ext cx="1804748" cy="268700"/>
            <a:chOff x="2557733" y="3399333"/>
            <a:chExt cx="1686963" cy="294749"/>
          </a:xfrm>
        </p:grpSpPr>
        <p:sp>
          <p:nvSpPr>
            <p:cNvPr id="28" name="Freeform 77"/>
            <p:cNvSpPr>
              <a:spLocks noEditPoints="1"/>
            </p:cNvSpPr>
            <p:nvPr/>
          </p:nvSpPr>
          <p:spPr bwMode="auto">
            <a:xfrm>
              <a:off x="3995936" y="3399333"/>
              <a:ext cx="248760" cy="294749"/>
            </a:xfrm>
            <a:custGeom>
              <a:avLst/>
              <a:gdLst/>
              <a:ahLst/>
              <a:cxnLst>
                <a:cxn ang="0">
                  <a:pos x="73" y="46"/>
                </a:cxn>
                <a:cxn ang="0">
                  <a:pos x="70" y="44"/>
                </a:cxn>
                <a:cxn ang="0">
                  <a:pos x="57" y="37"/>
                </a:cxn>
                <a:cxn ang="0">
                  <a:pos x="49" y="33"/>
                </a:cxn>
                <a:cxn ang="0">
                  <a:pos x="41" y="28"/>
                </a:cxn>
                <a:cxn ang="0">
                  <a:pos x="33" y="22"/>
                </a:cxn>
                <a:cxn ang="0">
                  <a:pos x="21" y="15"/>
                </a:cxn>
                <a:cxn ang="0">
                  <a:pos x="18" y="13"/>
                </a:cxn>
                <a:cxn ang="0">
                  <a:pos x="7" y="4"/>
                </a:cxn>
                <a:cxn ang="0">
                  <a:pos x="6" y="3"/>
                </a:cxn>
                <a:cxn ang="0">
                  <a:pos x="3" y="1"/>
                </a:cxn>
                <a:cxn ang="0">
                  <a:pos x="0" y="1"/>
                </a:cxn>
                <a:cxn ang="0">
                  <a:pos x="2" y="2"/>
                </a:cxn>
                <a:cxn ang="0">
                  <a:pos x="4" y="5"/>
                </a:cxn>
                <a:cxn ang="0">
                  <a:pos x="8" y="9"/>
                </a:cxn>
                <a:cxn ang="0">
                  <a:pos x="10" y="13"/>
                </a:cxn>
                <a:cxn ang="0">
                  <a:pos x="12" y="14"/>
                </a:cxn>
                <a:cxn ang="0">
                  <a:pos x="12" y="16"/>
                </a:cxn>
                <a:cxn ang="0">
                  <a:pos x="13" y="17"/>
                </a:cxn>
                <a:cxn ang="0">
                  <a:pos x="14" y="16"/>
                </a:cxn>
                <a:cxn ang="0">
                  <a:pos x="15" y="18"/>
                </a:cxn>
                <a:cxn ang="0">
                  <a:pos x="18" y="19"/>
                </a:cxn>
                <a:cxn ang="0">
                  <a:pos x="18" y="21"/>
                </a:cxn>
                <a:cxn ang="0">
                  <a:pos x="20" y="21"/>
                </a:cxn>
                <a:cxn ang="0">
                  <a:pos x="20" y="23"/>
                </a:cxn>
                <a:cxn ang="0">
                  <a:pos x="22" y="23"/>
                </a:cxn>
                <a:cxn ang="0">
                  <a:pos x="24" y="26"/>
                </a:cxn>
                <a:cxn ang="0">
                  <a:pos x="26" y="26"/>
                </a:cxn>
                <a:cxn ang="0">
                  <a:pos x="30" y="25"/>
                </a:cxn>
                <a:cxn ang="0">
                  <a:pos x="28" y="28"/>
                </a:cxn>
                <a:cxn ang="0">
                  <a:pos x="30" y="29"/>
                </a:cxn>
                <a:cxn ang="0">
                  <a:pos x="36" y="33"/>
                </a:cxn>
                <a:cxn ang="0">
                  <a:pos x="39" y="34"/>
                </a:cxn>
                <a:cxn ang="0">
                  <a:pos x="42" y="35"/>
                </a:cxn>
                <a:cxn ang="0">
                  <a:pos x="49" y="39"/>
                </a:cxn>
                <a:cxn ang="0">
                  <a:pos x="51" y="41"/>
                </a:cxn>
                <a:cxn ang="0">
                  <a:pos x="53" y="42"/>
                </a:cxn>
                <a:cxn ang="0">
                  <a:pos x="53" y="43"/>
                </a:cxn>
                <a:cxn ang="0">
                  <a:pos x="56" y="43"/>
                </a:cxn>
                <a:cxn ang="0">
                  <a:pos x="57" y="45"/>
                </a:cxn>
                <a:cxn ang="0">
                  <a:pos x="60" y="46"/>
                </a:cxn>
                <a:cxn ang="0">
                  <a:pos x="64" y="49"/>
                </a:cxn>
                <a:cxn ang="0">
                  <a:pos x="68" y="49"/>
                </a:cxn>
                <a:cxn ang="0">
                  <a:pos x="72" y="53"/>
                </a:cxn>
                <a:cxn ang="0">
                  <a:pos x="74" y="54"/>
                </a:cxn>
                <a:cxn ang="0">
                  <a:pos x="74" y="54"/>
                </a:cxn>
                <a:cxn ang="0">
                  <a:pos x="71" y="57"/>
                </a:cxn>
                <a:cxn ang="0">
                  <a:pos x="68" y="57"/>
                </a:cxn>
                <a:cxn ang="0">
                  <a:pos x="65" y="61"/>
                </a:cxn>
                <a:cxn ang="0">
                  <a:pos x="61" y="61"/>
                </a:cxn>
                <a:cxn ang="0">
                  <a:pos x="56" y="65"/>
                </a:cxn>
                <a:cxn ang="0">
                  <a:pos x="53" y="65"/>
                </a:cxn>
                <a:cxn ang="0">
                  <a:pos x="43" y="71"/>
                </a:cxn>
                <a:cxn ang="0">
                  <a:pos x="41" y="71"/>
                </a:cxn>
                <a:cxn ang="0">
                  <a:pos x="37" y="73"/>
                </a:cxn>
                <a:cxn ang="0">
                  <a:pos x="29" y="81"/>
                </a:cxn>
                <a:cxn ang="0">
                  <a:pos x="26" y="83"/>
                </a:cxn>
                <a:cxn ang="0">
                  <a:pos x="14" y="97"/>
                </a:cxn>
                <a:cxn ang="0">
                  <a:pos x="39" y="79"/>
                </a:cxn>
                <a:cxn ang="0">
                  <a:pos x="45" y="75"/>
                </a:cxn>
                <a:cxn ang="0">
                  <a:pos x="79" y="58"/>
                </a:cxn>
                <a:cxn ang="0">
                  <a:pos x="77" y="55"/>
                </a:cxn>
              </a:cxnLst>
              <a:rect l="0" t="0" r="r" b="b"/>
              <a:pathLst>
                <a:path w="82" h="97">
                  <a:moveTo>
                    <a:pt x="81" y="52"/>
                  </a:moveTo>
                  <a:cubicBezTo>
                    <a:pt x="81" y="52"/>
                    <a:pt x="81" y="51"/>
                    <a:pt x="81" y="51"/>
                  </a:cubicBezTo>
                  <a:cubicBezTo>
                    <a:pt x="81" y="51"/>
                    <a:pt x="80" y="51"/>
                    <a:pt x="80" y="51"/>
                  </a:cubicBezTo>
                  <a:cubicBezTo>
                    <a:pt x="79" y="51"/>
                    <a:pt x="81" y="51"/>
                    <a:pt x="80" y="49"/>
                  </a:cubicBezTo>
                  <a:cubicBezTo>
                    <a:pt x="77" y="48"/>
                    <a:pt x="75" y="48"/>
                    <a:pt x="73" y="46"/>
                  </a:cubicBezTo>
                  <a:cubicBezTo>
                    <a:pt x="73" y="46"/>
                    <a:pt x="73" y="47"/>
                    <a:pt x="72" y="47"/>
                  </a:cubicBezTo>
                  <a:cubicBezTo>
                    <a:pt x="73" y="46"/>
                    <a:pt x="72" y="47"/>
                    <a:pt x="71" y="46"/>
                  </a:cubicBezTo>
                  <a:cubicBezTo>
                    <a:pt x="72" y="46"/>
                    <a:pt x="72" y="46"/>
                    <a:pt x="72" y="46"/>
                  </a:cubicBezTo>
                  <a:cubicBezTo>
                    <a:pt x="71" y="45"/>
                    <a:pt x="70" y="45"/>
                    <a:pt x="69" y="44"/>
                  </a:cubicBezTo>
                  <a:cubicBezTo>
                    <a:pt x="70" y="44"/>
                    <a:pt x="70" y="44"/>
                    <a:pt x="70" y="44"/>
                  </a:cubicBezTo>
                  <a:cubicBezTo>
                    <a:pt x="68" y="44"/>
                    <a:pt x="68" y="43"/>
                    <a:pt x="67" y="43"/>
                  </a:cubicBezTo>
                  <a:cubicBezTo>
                    <a:pt x="67" y="42"/>
                    <a:pt x="67" y="42"/>
                    <a:pt x="67" y="42"/>
                  </a:cubicBezTo>
                  <a:cubicBezTo>
                    <a:pt x="65" y="43"/>
                    <a:pt x="65" y="41"/>
                    <a:pt x="64" y="41"/>
                  </a:cubicBezTo>
                  <a:cubicBezTo>
                    <a:pt x="64" y="41"/>
                    <a:pt x="64" y="41"/>
                    <a:pt x="64" y="41"/>
                  </a:cubicBezTo>
                  <a:cubicBezTo>
                    <a:pt x="62" y="40"/>
                    <a:pt x="59" y="38"/>
                    <a:pt x="57" y="37"/>
                  </a:cubicBezTo>
                  <a:cubicBezTo>
                    <a:pt x="55" y="36"/>
                    <a:pt x="54" y="34"/>
                    <a:pt x="52" y="34"/>
                  </a:cubicBezTo>
                  <a:cubicBezTo>
                    <a:pt x="52" y="34"/>
                    <a:pt x="52" y="34"/>
                    <a:pt x="52" y="34"/>
                  </a:cubicBezTo>
                  <a:cubicBezTo>
                    <a:pt x="52" y="34"/>
                    <a:pt x="52" y="34"/>
                    <a:pt x="52" y="34"/>
                  </a:cubicBezTo>
                  <a:cubicBezTo>
                    <a:pt x="51" y="34"/>
                    <a:pt x="50" y="33"/>
                    <a:pt x="49" y="32"/>
                  </a:cubicBezTo>
                  <a:cubicBezTo>
                    <a:pt x="49" y="32"/>
                    <a:pt x="49" y="32"/>
                    <a:pt x="49" y="33"/>
                  </a:cubicBezTo>
                  <a:cubicBezTo>
                    <a:pt x="48" y="31"/>
                    <a:pt x="46" y="31"/>
                    <a:pt x="46" y="30"/>
                  </a:cubicBezTo>
                  <a:cubicBezTo>
                    <a:pt x="45" y="31"/>
                    <a:pt x="45" y="30"/>
                    <a:pt x="44" y="30"/>
                  </a:cubicBezTo>
                  <a:cubicBezTo>
                    <a:pt x="44" y="30"/>
                    <a:pt x="44" y="30"/>
                    <a:pt x="44" y="30"/>
                  </a:cubicBezTo>
                  <a:cubicBezTo>
                    <a:pt x="44" y="29"/>
                    <a:pt x="43" y="29"/>
                    <a:pt x="42" y="28"/>
                  </a:cubicBezTo>
                  <a:cubicBezTo>
                    <a:pt x="42" y="28"/>
                    <a:pt x="41" y="29"/>
                    <a:pt x="41" y="28"/>
                  </a:cubicBezTo>
                  <a:cubicBezTo>
                    <a:pt x="41" y="27"/>
                    <a:pt x="40" y="27"/>
                    <a:pt x="40" y="27"/>
                  </a:cubicBezTo>
                  <a:cubicBezTo>
                    <a:pt x="39" y="27"/>
                    <a:pt x="39" y="28"/>
                    <a:pt x="38" y="27"/>
                  </a:cubicBezTo>
                  <a:cubicBezTo>
                    <a:pt x="39" y="26"/>
                    <a:pt x="39" y="26"/>
                    <a:pt x="39" y="26"/>
                  </a:cubicBezTo>
                  <a:cubicBezTo>
                    <a:pt x="37" y="26"/>
                    <a:pt x="35" y="23"/>
                    <a:pt x="33" y="23"/>
                  </a:cubicBezTo>
                  <a:cubicBezTo>
                    <a:pt x="33" y="22"/>
                    <a:pt x="33" y="22"/>
                    <a:pt x="33" y="22"/>
                  </a:cubicBezTo>
                  <a:cubicBezTo>
                    <a:pt x="31" y="22"/>
                    <a:pt x="29" y="20"/>
                    <a:pt x="27" y="19"/>
                  </a:cubicBezTo>
                  <a:cubicBezTo>
                    <a:pt x="27" y="19"/>
                    <a:pt x="26" y="18"/>
                    <a:pt x="26" y="18"/>
                  </a:cubicBezTo>
                  <a:cubicBezTo>
                    <a:pt x="25" y="18"/>
                    <a:pt x="25" y="18"/>
                    <a:pt x="24" y="18"/>
                  </a:cubicBezTo>
                  <a:cubicBezTo>
                    <a:pt x="23" y="18"/>
                    <a:pt x="23" y="17"/>
                    <a:pt x="24" y="17"/>
                  </a:cubicBezTo>
                  <a:cubicBezTo>
                    <a:pt x="23" y="16"/>
                    <a:pt x="23" y="15"/>
                    <a:pt x="21" y="15"/>
                  </a:cubicBezTo>
                  <a:cubicBezTo>
                    <a:pt x="22" y="15"/>
                    <a:pt x="22" y="15"/>
                    <a:pt x="22" y="15"/>
                  </a:cubicBezTo>
                  <a:cubicBezTo>
                    <a:pt x="21" y="15"/>
                    <a:pt x="19" y="15"/>
                    <a:pt x="19" y="14"/>
                  </a:cubicBezTo>
                  <a:cubicBezTo>
                    <a:pt x="19" y="14"/>
                    <a:pt x="18" y="13"/>
                    <a:pt x="18" y="14"/>
                  </a:cubicBezTo>
                  <a:cubicBezTo>
                    <a:pt x="17" y="14"/>
                    <a:pt x="18" y="13"/>
                    <a:pt x="17" y="13"/>
                  </a:cubicBezTo>
                  <a:cubicBezTo>
                    <a:pt x="18" y="13"/>
                    <a:pt x="18" y="13"/>
                    <a:pt x="18" y="13"/>
                  </a:cubicBezTo>
                  <a:cubicBezTo>
                    <a:pt x="17" y="12"/>
                    <a:pt x="15" y="11"/>
                    <a:pt x="13" y="10"/>
                  </a:cubicBezTo>
                  <a:cubicBezTo>
                    <a:pt x="14" y="9"/>
                    <a:pt x="12" y="9"/>
                    <a:pt x="11" y="8"/>
                  </a:cubicBezTo>
                  <a:cubicBezTo>
                    <a:pt x="11" y="8"/>
                    <a:pt x="10" y="7"/>
                    <a:pt x="9" y="7"/>
                  </a:cubicBezTo>
                  <a:cubicBezTo>
                    <a:pt x="9" y="7"/>
                    <a:pt x="9" y="7"/>
                    <a:pt x="9" y="7"/>
                  </a:cubicBezTo>
                  <a:cubicBezTo>
                    <a:pt x="9" y="6"/>
                    <a:pt x="8" y="5"/>
                    <a:pt x="7" y="4"/>
                  </a:cubicBezTo>
                  <a:cubicBezTo>
                    <a:pt x="7" y="4"/>
                    <a:pt x="6" y="4"/>
                    <a:pt x="6" y="4"/>
                  </a:cubicBezTo>
                  <a:cubicBezTo>
                    <a:pt x="6" y="4"/>
                    <a:pt x="6" y="4"/>
                    <a:pt x="6" y="4"/>
                  </a:cubicBezTo>
                  <a:cubicBezTo>
                    <a:pt x="6" y="4"/>
                    <a:pt x="5" y="4"/>
                    <a:pt x="4" y="4"/>
                  </a:cubicBezTo>
                  <a:cubicBezTo>
                    <a:pt x="4" y="4"/>
                    <a:pt x="4" y="4"/>
                    <a:pt x="4" y="3"/>
                  </a:cubicBezTo>
                  <a:cubicBezTo>
                    <a:pt x="4" y="3"/>
                    <a:pt x="5" y="3"/>
                    <a:pt x="6" y="3"/>
                  </a:cubicBezTo>
                  <a:cubicBezTo>
                    <a:pt x="5" y="2"/>
                    <a:pt x="4" y="3"/>
                    <a:pt x="4" y="2"/>
                  </a:cubicBezTo>
                  <a:cubicBezTo>
                    <a:pt x="4" y="1"/>
                    <a:pt x="3" y="1"/>
                    <a:pt x="3" y="2"/>
                  </a:cubicBezTo>
                  <a:cubicBezTo>
                    <a:pt x="3" y="2"/>
                    <a:pt x="3" y="1"/>
                    <a:pt x="3" y="1"/>
                  </a:cubicBezTo>
                  <a:cubicBezTo>
                    <a:pt x="3" y="1"/>
                    <a:pt x="3" y="1"/>
                    <a:pt x="2" y="1"/>
                  </a:cubicBezTo>
                  <a:cubicBezTo>
                    <a:pt x="2" y="1"/>
                    <a:pt x="2" y="1"/>
                    <a:pt x="3" y="1"/>
                  </a:cubicBezTo>
                  <a:cubicBezTo>
                    <a:pt x="2" y="1"/>
                    <a:pt x="2" y="1"/>
                    <a:pt x="1" y="2"/>
                  </a:cubicBezTo>
                  <a:cubicBezTo>
                    <a:pt x="2" y="2"/>
                    <a:pt x="2" y="1"/>
                    <a:pt x="2" y="2"/>
                  </a:cubicBezTo>
                  <a:cubicBezTo>
                    <a:pt x="1" y="2"/>
                    <a:pt x="1" y="2"/>
                    <a:pt x="1" y="1"/>
                  </a:cubicBezTo>
                  <a:cubicBezTo>
                    <a:pt x="1" y="1"/>
                    <a:pt x="2" y="1"/>
                    <a:pt x="2" y="0"/>
                  </a:cubicBezTo>
                  <a:cubicBezTo>
                    <a:pt x="0" y="1"/>
                    <a:pt x="0" y="1"/>
                    <a:pt x="0" y="1"/>
                  </a:cubicBezTo>
                  <a:cubicBezTo>
                    <a:pt x="1" y="0"/>
                    <a:pt x="1" y="1"/>
                    <a:pt x="0" y="1"/>
                  </a:cubicBezTo>
                  <a:cubicBezTo>
                    <a:pt x="1" y="1"/>
                    <a:pt x="1" y="1"/>
                    <a:pt x="1" y="1"/>
                  </a:cubicBezTo>
                  <a:cubicBezTo>
                    <a:pt x="0" y="2"/>
                    <a:pt x="0" y="2"/>
                    <a:pt x="0" y="2"/>
                  </a:cubicBezTo>
                  <a:cubicBezTo>
                    <a:pt x="1" y="2"/>
                    <a:pt x="1" y="3"/>
                    <a:pt x="2" y="3"/>
                  </a:cubicBezTo>
                  <a:cubicBezTo>
                    <a:pt x="2" y="2"/>
                    <a:pt x="2" y="2"/>
                    <a:pt x="2" y="2"/>
                  </a:cubicBezTo>
                  <a:cubicBezTo>
                    <a:pt x="3" y="3"/>
                    <a:pt x="3" y="3"/>
                    <a:pt x="3" y="3"/>
                  </a:cubicBezTo>
                  <a:cubicBezTo>
                    <a:pt x="3" y="3"/>
                    <a:pt x="3" y="4"/>
                    <a:pt x="3" y="4"/>
                  </a:cubicBezTo>
                  <a:cubicBezTo>
                    <a:pt x="3" y="4"/>
                    <a:pt x="3" y="4"/>
                    <a:pt x="3" y="4"/>
                  </a:cubicBezTo>
                  <a:cubicBezTo>
                    <a:pt x="2" y="4"/>
                    <a:pt x="2" y="4"/>
                    <a:pt x="2" y="4"/>
                  </a:cubicBezTo>
                  <a:cubicBezTo>
                    <a:pt x="3" y="4"/>
                    <a:pt x="4" y="5"/>
                    <a:pt x="4" y="5"/>
                  </a:cubicBezTo>
                  <a:cubicBezTo>
                    <a:pt x="4" y="5"/>
                    <a:pt x="4" y="5"/>
                    <a:pt x="4" y="5"/>
                  </a:cubicBezTo>
                  <a:cubicBezTo>
                    <a:pt x="4" y="6"/>
                    <a:pt x="4" y="5"/>
                    <a:pt x="5" y="5"/>
                  </a:cubicBezTo>
                  <a:cubicBezTo>
                    <a:pt x="5" y="5"/>
                    <a:pt x="4" y="6"/>
                    <a:pt x="4" y="6"/>
                  </a:cubicBezTo>
                  <a:cubicBezTo>
                    <a:pt x="5" y="7"/>
                    <a:pt x="6" y="7"/>
                    <a:pt x="6" y="8"/>
                  </a:cubicBezTo>
                  <a:cubicBezTo>
                    <a:pt x="8" y="9"/>
                    <a:pt x="8" y="9"/>
                    <a:pt x="8" y="9"/>
                  </a:cubicBezTo>
                  <a:cubicBezTo>
                    <a:pt x="9" y="9"/>
                    <a:pt x="8" y="10"/>
                    <a:pt x="8" y="10"/>
                  </a:cubicBezTo>
                  <a:cubicBezTo>
                    <a:pt x="8" y="10"/>
                    <a:pt x="8" y="10"/>
                    <a:pt x="8" y="10"/>
                  </a:cubicBezTo>
                  <a:cubicBezTo>
                    <a:pt x="8" y="10"/>
                    <a:pt x="9" y="11"/>
                    <a:pt x="9" y="10"/>
                  </a:cubicBezTo>
                  <a:cubicBezTo>
                    <a:pt x="9" y="11"/>
                    <a:pt x="10" y="12"/>
                    <a:pt x="11" y="12"/>
                  </a:cubicBezTo>
                  <a:cubicBezTo>
                    <a:pt x="10" y="12"/>
                    <a:pt x="10" y="12"/>
                    <a:pt x="10" y="13"/>
                  </a:cubicBezTo>
                  <a:cubicBezTo>
                    <a:pt x="11" y="13"/>
                    <a:pt x="12" y="13"/>
                    <a:pt x="12" y="13"/>
                  </a:cubicBezTo>
                  <a:cubicBezTo>
                    <a:pt x="12" y="13"/>
                    <a:pt x="12" y="13"/>
                    <a:pt x="13" y="12"/>
                  </a:cubicBezTo>
                  <a:cubicBezTo>
                    <a:pt x="13" y="12"/>
                    <a:pt x="13" y="12"/>
                    <a:pt x="13" y="12"/>
                  </a:cubicBezTo>
                  <a:cubicBezTo>
                    <a:pt x="13" y="13"/>
                    <a:pt x="12" y="14"/>
                    <a:pt x="13" y="14"/>
                  </a:cubicBezTo>
                  <a:cubicBezTo>
                    <a:pt x="12" y="15"/>
                    <a:pt x="12" y="13"/>
                    <a:pt x="12" y="14"/>
                  </a:cubicBezTo>
                  <a:cubicBezTo>
                    <a:pt x="11" y="15"/>
                    <a:pt x="10" y="14"/>
                    <a:pt x="10" y="13"/>
                  </a:cubicBezTo>
                  <a:cubicBezTo>
                    <a:pt x="9" y="14"/>
                    <a:pt x="10" y="14"/>
                    <a:pt x="10" y="14"/>
                  </a:cubicBezTo>
                  <a:cubicBezTo>
                    <a:pt x="10" y="15"/>
                    <a:pt x="11" y="14"/>
                    <a:pt x="11" y="15"/>
                  </a:cubicBezTo>
                  <a:cubicBezTo>
                    <a:pt x="12" y="15"/>
                    <a:pt x="11" y="14"/>
                    <a:pt x="12" y="14"/>
                  </a:cubicBezTo>
                  <a:cubicBezTo>
                    <a:pt x="13" y="14"/>
                    <a:pt x="12" y="15"/>
                    <a:pt x="12" y="16"/>
                  </a:cubicBezTo>
                  <a:cubicBezTo>
                    <a:pt x="12" y="15"/>
                    <a:pt x="12" y="15"/>
                    <a:pt x="12" y="15"/>
                  </a:cubicBezTo>
                  <a:cubicBezTo>
                    <a:pt x="12" y="16"/>
                    <a:pt x="13" y="16"/>
                    <a:pt x="13" y="16"/>
                  </a:cubicBezTo>
                  <a:cubicBezTo>
                    <a:pt x="12" y="17"/>
                    <a:pt x="12" y="16"/>
                    <a:pt x="12" y="16"/>
                  </a:cubicBezTo>
                  <a:cubicBezTo>
                    <a:pt x="12" y="17"/>
                    <a:pt x="12" y="17"/>
                    <a:pt x="12" y="17"/>
                  </a:cubicBezTo>
                  <a:cubicBezTo>
                    <a:pt x="12" y="18"/>
                    <a:pt x="12" y="16"/>
                    <a:pt x="13" y="17"/>
                  </a:cubicBezTo>
                  <a:cubicBezTo>
                    <a:pt x="12" y="17"/>
                    <a:pt x="12" y="17"/>
                    <a:pt x="12" y="17"/>
                  </a:cubicBezTo>
                  <a:cubicBezTo>
                    <a:pt x="13" y="17"/>
                    <a:pt x="13" y="17"/>
                    <a:pt x="13" y="17"/>
                  </a:cubicBezTo>
                  <a:cubicBezTo>
                    <a:pt x="13" y="17"/>
                    <a:pt x="14" y="17"/>
                    <a:pt x="13" y="16"/>
                  </a:cubicBezTo>
                  <a:cubicBezTo>
                    <a:pt x="14" y="16"/>
                    <a:pt x="14" y="17"/>
                    <a:pt x="14" y="17"/>
                  </a:cubicBezTo>
                  <a:cubicBezTo>
                    <a:pt x="15" y="16"/>
                    <a:pt x="14" y="17"/>
                    <a:pt x="14" y="16"/>
                  </a:cubicBezTo>
                  <a:cubicBezTo>
                    <a:pt x="15" y="16"/>
                    <a:pt x="15" y="16"/>
                    <a:pt x="15" y="16"/>
                  </a:cubicBezTo>
                  <a:cubicBezTo>
                    <a:pt x="16" y="17"/>
                    <a:pt x="15" y="17"/>
                    <a:pt x="15" y="17"/>
                  </a:cubicBezTo>
                  <a:cubicBezTo>
                    <a:pt x="15" y="17"/>
                    <a:pt x="15" y="17"/>
                    <a:pt x="15" y="17"/>
                  </a:cubicBezTo>
                  <a:cubicBezTo>
                    <a:pt x="14" y="17"/>
                    <a:pt x="14" y="18"/>
                    <a:pt x="14" y="18"/>
                  </a:cubicBezTo>
                  <a:cubicBezTo>
                    <a:pt x="14" y="19"/>
                    <a:pt x="14" y="18"/>
                    <a:pt x="15" y="18"/>
                  </a:cubicBezTo>
                  <a:cubicBezTo>
                    <a:pt x="14" y="18"/>
                    <a:pt x="15" y="18"/>
                    <a:pt x="15" y="17"/>
                  </a:cubicBezTo>
                  <a:cubicBezTo>
                    <a:pt x="17" y="17"/>
                    <a:pt x="15" y="19"/>
                    <a:pt x="16" y="19"/>
                  </a:cubicBezTo>
                  <a:cubicBezTo>
                    <a:pt x="16" y="18"/>
                    <a:pt x="18" y="19"/>
                    <a:pt x="18" y="17"/>
                  </a:cubicBezTo>
                  <a:cubicBezTo>
                    <a:pt x="18" y="17"/>
                    <a:pt x="18" y="17"/>
                    <a:pt x="19" y="18"/>
                  </a:cubicBezTo>
                  <a:cubicBezTo>
                    <a:pt x="18" y="18"/>
                    <a:pt x="19" y="18"/>
                    <a:pt x="18" y="19"/>
                  </a:cubicBezTo>
                  <a:cubicBezTo>
                    <a:pt x="18" y="19"/>
                    <a:pt x="18" y="19"/>
                    <a:pt x="18" y="19"/>
                  </a:cubicBezTo>
                  <a:cubicBezTo>
                    <a:pt x="17" y="19"/>
                    <a:pt x="17" y="19"/>
                    <a:pt x="17" y="19"/>
                  </a:cubicBezTo>
                  <a:cubicBezTo>
                    <a:pt x="17" y="20"/>
                    <a:pt x="17" y="21"/>
                    <a:pt x="17" y="21"/>
                  </a:cubicBezTo>
                  <a:cubicBezTo>
                    <a:pt x="18" y="21"/>
                    <a:pt x="18" y="20"/>
                    <a:pt x="18" y="21"/>
                  </a:cubicBezTo>
                  <a:cubicBezTo>
                    <a:pt x="18" y="21"/>
                    <a:pt x="18" y="21"/>
                    <a:pt x="18" y="21"/>
                  </a:cubicBezTo>
                  <a:cubicBezTo>
                    <a:pt x="18" y="21"/>
                    <a:pt x="19" y="20"/>
                    <a:pt x="19" y="21"/>
                  </a:cubicBezTo>
                  <a:cubicBezTo>
                    <a:pt x="19" y="21"/>
                    <a:pt x="19" y="22"/>
                    <a:pt x="19" y="22"/>
                  </a:cubicBezTo>
                  <a:cubicBezTo>
                    <a:pt x="18" y="22"/>
                    <a:pt x="18" y="22"/>
                    <a:pt x="18" y="22"/>
                  </a:cubicBezTo>
                  <a:cubicBezTo>
                    <a:pt x="19" y="22"/>
                    <a:pt x="18" y="22"/>
                    <a:pt x="19" y="22"/>
                  </a:cubicBezTo>
                  <a:cubicBezTo>
                    <a:pt x="20" y="21"/>
                    <a:pt x="20" y="21"/>
                    <a:pt x="20" y="21"/>
                  </a:cubicBezTo>
                  <a:cubicBezTo>
                    <a:pt x="20" y="21"/>
                    <a:pt x="20" y="22"/>
                    <a:pt x="21" y="22"/>
                  </a:cubicBezTo>
                  <a:cubicBezTo>
                    <a:pt x="20" y="22"/>
                    <a:pt x="20" y="22"/>
                    <a:pt x="20" y="22"/>
                  </a:cubicBezTo>
                  <a:cubicBezTo>
                    <a:pt x="20" y="22"/>
                    <a:pt x="19" y="23"/>
                    <a:pt x="20" y="23"/>
                  </a:cubicBezTo>
                  <a:cubicBezTo>
                    <a:pt x="20" y="23"/>
                    <a:pt x="20" y="23"/>
                    <a:pt x="20" y="23"/>
                  </a:cubicBezTo>
                  <a:cubicBezTo>
                    <a:pt x="20" y="23"/>
                    <a:pt x="20" y="23"/>
                    <a:pt x="20" y="23"/>
                  </a:cubicBezTo>
                  <a:cubicBezTo>
                    <a:pt x="21" y="23"/>
                    <a:pt x="21" y="23"/>
                    <a:pt x="21" y="23"/>
                  </a:cubicBezTo>
                  <a:cubicBezTo>
                    <a:pt x="21" y="24"/>
                    <a:pt x="21" y="24"/>
                    <a:pt x="21" y="24"/>
                  </a:cubicBezTo>
                  <a:cubicBezTo>
                    <a:pt x="21" y="24"/>
                    <a:pt x="22" y="23"/>
                    <a:pt x="22" y="24"/>
                  </a:cubicBezTo>
                  <a:cubicBezTo>
                    <a:pt x="22" y="23"/>
                    <a:pt x="22" y="24"/>
                    <a:pt x="21" y="23"/>
                  </a:cubicBezTo>
                  <a:cubicBezTo>
                    <a:pt x="22" y="22"/>
                    <a:pt x="22" y="23"/>
                    <a:pt x="22" y="23"/>
                  </a:cubicBezTo>
                  <a:cubicBezTo>
                    <a:pt x="22" y="24"/>
                    <a:pt x="23" y="23"/>
                    <a:pt x="23" y="24"/>
                  </a:cubicBezTo>
                  <a:cubicBezTo>
                    <a:pt x="23" y="24"/>
                    <a:pt x="23" y="24"/>
                    <a:pt x="23" y="24"/>
                  </a:cubicBezTo>
                  <a:cubicBezTo>
                    <a:pt x="24" y="24"/>
                    <a:pt x="24" y="24"/>
                    <a:pt x="24" y="24"/>
                  </a:cubicBezTo>
                  <a:cubicBezTo>
                    <a:pt x="23" y="25"/>
                    <a:pt x="24" y="24"/>
                    <a:pt x="24" y="25"/>
                  </a:cubicBezTo>
                  <a:cubicBezTo>
                    <a:pt x="24" y="25"/>
                    <a:pt x="24" y="25"/>
                    <a:pt x="24" y="26"/>
                  </a:cubicBezTo>
                  <a:cubicBezTo>
                    <a:pt x="24" y="25"/>
                    <a:pt x="25" y="25"/>
                    <a:pt x="25" y="25"/>
                  </a:cubicBezTo>
                  <a:cubicBezTo>
                    <a:pt x="26" y="25"/>
                    <a:pt x="24" y="25"/>
                    <a:pt x="24" y="26"/>
                  </a:cubicBezTo>
                  <a:cubicBezTo>
                    <a:pt x="25" y="26"/>
                    <a:pt x="25" y="27"/>
                    <a:pt x="25" y="26"/>
                  </a:cubicBezTo>
                  <a:cubicBezTo>
                    <a:pt x="25" y="26"/>
                    <a:pt x="26" y="26"/>
                    <a:pt x="26" y="26"/>
                  </a:cubicBezTo>
                  <a:cubicBezTo>
                    <a:pt x="27" y="26"/>
                    <a:pt x="26" y="26"/>
                    <a:pt x="26" y="26"/>
                  </a:cubicBezTo>
                  <a:cubicBezTo>
                    <a:pt x="26" y="26"/>
                    <a:pt x="27" y="26"/>
                    <a:pt x="27" y="26"/>
                  </a:cubicBezTo>
                  <a:cubicBezTo>
                    <a:pt x="27" y="26"/>
                    <a:pt x="28" y="25"/>
                    <a:pt x="28" y="26"/>
                  </a:cubicBezTo>
                  <a:cubicBezTo>
                    <a:pt x="28" y="27"/>
                    <a:pt x="27" y="26"/>
                    <a:pt x="27" y="26"/>
                  </a:cubicBezTo>
                  <a:cubicBezTo>
                    <a:pt x="28" y="27"/>
                    <a:pt x="28" y="26"/>
                    <a:pt x="29" y="26"/>
                  </a:cubicBezTo>
                  <a:cubicBezTo>
                    <a:pt x="29" y="25"/>
                    <a:pt x="30" y="25"/>
                    <a:pt x="30" y="25"/>
                  </a:cubicBezTo>
                  <a:cubicBezTo>
                    <a:pt x="31" y="25"/>
                    <a:pt x="30" y="25"/>
                    <a:pt x="29" y="26"/>
                  </a:cubicBezTo>
                  <a:cubicBezTo>
                    <a:pt x="30" y="26"/>
                    <a:pt x="30" y="26"/>
                    <a:pt x="30" y="26"/>
                  </a:cubicBezTo>
                  <a:cubicBezTo>
                    <a:pt x="30" y="27"/>
                    <a:pt x="28" y="26"/>
                    <a:pt x="28" y="27"/>
                  </a:cubicBezTo>
                  <a:cubicBezTo>
                    <a:pt x="28" y="27"/>
                    <a:pt x="28" y="27"/>
                    <a:pt x="28" y="27"/>
                  </a:cubicBezTo>
                  <a:cubicBezTo>
                    <a:pt x="28" y="27"/>
                    <a:pt x="28" y="28"/>
                    <a:pt x="28" y="28"/>
                  </a:cubicBezTo>
                  <a:cubicBezTo>
                    <a:pt x="28" y="28"/>
                    <a:pt x="29" y="28"/>
                    <a:pt x="29" y="28"/>
                  </a:cubicBezTo>
                  <a:cubicBezTo>
                    <a:pt x="29" y="28"/>
                    <a:pt x="28" y="28"/>
                    <a:pt x="29" y="28"/>
                  </a:cubicBezTo>
                  <a:cubicBezTo>
                    <a:pt x="29" y="28"/>
                    <a:pt x="30" y="27"/>
                    <a:pt x="30" y="28"/>
                  </a:cubicBezTo>
                  <a:cubicBezTo>
                    <a:pt x="30" y="28"/>
                    <a:pt x="30" y="29"/>
                    <a:pt x="30" y="29"/>
                  </a:cubicBezTo>
                  <a:cubicBezTo>
                    <a:pt x="30" y="29"/>
                    <a:pt x="30" y="28"/>
                    <a:pt x="30" y="29"/>
                  </a:cubicBezTo>
                  <a:cubicBezTo>
                    <a:pt x="30" y="29"/>
                    <a:pt x="30" y="29"/>
                    <a:pt x="30" y="29"/>
                  </a:cubicBezTo>
                  <a:cubicBezTo>
                    <a:pt x="31" y="30"/>
                    <a:pt x="33" y="31"/>
                    <a:pt x="35" y="31"/>
                  </a:cubicBezTo>
                  <a:cubicBezTo>
                    <a:pt x="35" y="32"/>
                    <a:pt x="35" y="32"/>
                    <a:pt x="36" y="33"/>
                  </a:cubicBezTo>
                  <a:cubicBezTo>
                    <a:pt x="36" y="32"/>
                    <a:pt x="36" y="32"/>
                    <a:pt x="36" y="32"/>
                  </a:cubicBezTo>
                  <a:cubicBezTo>
                    <a:pt x="36" y="33"/>
                    <a:pt x="36" y="33"/>
                    <a:pt x="36" y="33"/>
                  </a:cubicBezTo>
                  <a:cubicBezTo>
                    <a:pt x="36" y="34"/>
                    <a:pt x="37" y="34"/>
                    <a:pt x="38" y="33"/>
                  </a:cubicBezTo>
                  <a:cubicBezTo>
                    <a:pt x="38" y="34"/>
                    <a:pt x="38" y="34"/>
                    <a:pt x="38" y="34"/>
                  </a:cubicBezTo>
                  <a:cubicBezTo>
                    <a:pt x="38" y="35"/>
                    <a:pt x="38" y="34"/>
                    <a:pt x="39" y="34"/>
                  </a:cubicBezTo>
                  <a:cubicBezTo>
                    <a:pt x="39" y="34"/>
                    <a:pt x="39" y="34"/>
                    <a:pt x="39" y="34"/>
                  </a:cubicBezTo>
                  <a:cubicBezTo>
                    <a:pt x="39" y="34"/>
                    <a:pt x="39" y="34"/>
                    <a:pt x="39" y="34"/>
                  </a:cubicBezTo>
                  <a:cubicBezTo>
                    <a:pt x="39" y="34"/>
                    <a:pt x="40" y="34"/>
                    <a:pt x="39" y="35"/>
                  </a:cubicBezTo>
                  <a:cubicBezTo>
                    <a:pt x="40" y="35"/>
                    <a:pt x="40" y="35"/>
                    <a:pt x="40" y="35"/>
                  </a:cubicBezTo>
                  <a:cubicBezTo>
                    <a:pt x="40" y="35"/>
                    <a:pt x="41" y="36"/>
                    <a:pt x="42" y="36"/>
                  </a:cubicBezTo>
                  <a:cubicBezTo>
                    <a:pt x="41" y="36"/>
                    <a:pt x="42" y="36"/>
                    <a:pt x="42" y="35"/>
                  </a:cubicBezTo>
                  <a:cubicBezTo>
                    <a:pt x="42" y="34"/>
                    <a:pt x="42" y="35"/>
                    <a:pt x="42" y="35"/>
                  </a:cubicBezTo>
                  <a:cubicBezTo>
                    <a:pt x="42" y="35"/>
                    <a:pt x="42" y="36"/>
                    <a:pt x="42" y="36"/>
                  </a:cubicBezTo>
                  <a:cubicBezTo>
                    <a:pt x="42" y="37"/>
                    <a:pt x="44" y="37"/>
                    <a:pt x="45" y="38"/>
                  </a:cubicBezTo>
                  <a:cubicBezTo>
                    <a:pt x="45" y="38"/>
                    <a:pt x="45" y="38"/>
                    <a:pt x="45" y="38"/>
                  </a:cubicBezTo>
                  <a:cubicBezTo>
                    <a:pt x="46" y="39"/>
                    <a:pt x="47" y="39"/>
                    <a:pt x="48" y="40"/>
                  </a:cubicBezTo>
                  <a:cubicBezTo>
                    <a:pt x="48" y="39"/>
                    <a:pt x="48" y="39"/>
                    <a:pt x="49" y="39"/>
                  </a:cubicBezTo>
                  <a:cubicBezTo>
                    <a:pt x="50" y="38"/>
                    <a:pt x="48" y="40"/>
                    <a:pt x="49" y="40"/>
                  </a:cubicBezTo>
                  <a:cubicBezTo>
                    <a:pt x="49" y="40"/>
                    <a:pt x="49" y="40"/>
                    <a:pt x="50" y="40"/>
                  </a:cubicBezTo>
                  <a:cubicBezTo>
                    <a:pt x="50" y="41"/>
                    <a:pt x="50" y="41"/>
                    <a:pt x="50" y="41"/>
                  </a:cubicBezTo>
                  <a:cubicBezTo>
                    <a:pt x="50" y="40"/>
                    <a:pt x="50" y="40"/>
                    <a:pt x="51" y="41"/>
                  </a:cubicBezTo>
                  <a:cubicBezTo>
                    <a:pt x="51" y="41"/>
                    <a:pt x="51" y="41"/>
                    <a:pt x="51" y="41"/>
                  </a:cubicBezTo>
                  <a:cubicBezTo>
                    <a:pt x="51" y="41"/>
                    <a:pt x="51" y="42"/>
                    <a:pt x="51" y="42"/>
                  </a:cubicBezTo>
                  <a:cubicBezTo>
                    <a:pt x="52" y="41"/>
                    <a:pt x="52" y="42"/>
                    <a:pt x="52" y="42"/>
                  </a:cubicBezTo>
                  <a:cubicBezTo>
                    <a:pt x="52" y="42"/>
                    <a:pt x="52" y="42"/>
                    <a:pt x="52" y="42"/>
                  </a:cubicBezTo>
                  <a:cubicBezTo>
                    <a:pt x="53" y="41"/>
                    <a:pt x="53" y="41"/>
                    <a:pt x="53" y="41"/>
                  </a:cubicBezTo>
                  <a:cubicBezTo>
                    <a:pt x="53" y="42"/>
                    <a:pt x="53" y="42"/>
                    <a:pt x="53" y="42"/>
                  </a:cubicBezTo>
                  <a:cubicBezTo>
                    <a:pt x="52" y="42"/>
                    <a:pt x="52" y="42"/>
                    <a:pt x="52" y="42"/>
                  </a:cubicBezTo>
                  <a:cubicBezTo>
                    <a:pt x="53" y="43"/>
                    <a:pt x="53" y="42"/>
                    <a:pt x="53" y="42"/>
                  </a:cubicBezTo>
                  <a:cubicBezTo>
                    <a:pt x="54" y="42"/>
                    <a:pt x="54" y="42"/>
                    <a:pt x="54" y="42"/>
                  </a:cubicBezTo>
                  <a:cubicBezTo>
                    <a:pt x="53" y="43"/>
                    <a:pt x="53" y="42"/>
                    <a:pt x="53" y="42"/>
                  </a:cubicBezTo>
                  <a:cubicBezTo>
                    <a:pt x="53" y="42"/>
                    <a:pt x="53" y="43"/>
                    <a:pt x="53" y="43"/>
                  </a:cubicBezTo>
                  <a:cubicBezTo>
                    <a:pt x="53" y="43"/>
                    <a:pt x="54" y="42"/>
                    <a:pt x="54" y="43"/>
                  </a:cubicBezTo>
                  <a:cubicBezTo>
                    <a:pt x="54" y="43"/>
                    <a:pt x="55" y="43"/>
                    <a:pt x="54" y="43"/>
                  </a:cubicBezTo>
                  <a:cubicBezTo>
                    <a:pt x="55" y="43"/>
                    <a:pt x="55" y="43"/>
                    <a:pt x="55" y="43"/>
                  </a:cubicBezTo>
                  <a:cubicBezTo>
                    <a:pt x="55" y="43"/>
                    <a:pt x="55" y="43"/>
                    <a:pt x="55" y="42"/>
                  </a:cubicBezTo>
                  <a:cubicBezTo>
                    <a:pt x="55" y="42"/>
                    <a:pt x="56" y="43"/>
                    <a:pt x="56" y="43"/>
                  </a:cubicBezTo>
                  <a:cubicBezTo>
                    <a:pt x="55" y="43"/>
                    <a:pt x="55" y="43"/>
                    <a:pt x="55" y="43"/>
                  </a:cubicBezTo>
                  <a:cubicBezTo>
                    <a:pt x="56" y="43"/>
                    <a:pt x="56" y="43"/>
                    <a:pt x="56" y="43"/>
                  </a:cubicBezTo>
                  <a:cubicBezTo>
                    <a:pt x="56" y="44"/>
                    <a:pt x="56" y="44"/>
                    <a:pt x="56" y="44"/>
                  </a:cubicBezTo>
                  <a:cubicBezTo>
                    <a:pt x="56" y="43"/>
                    <a:pt x="57" y="43"/>
                    <a:pt x="57" y="44"/>
                  </a:cubicBezTo>
                  <a:cubicBezTo>
                    <a:pt x="57" y="44"/>
                    <a:pt x="56" y="45"/>
                    <a:pt x="57" y="45"/>
                  </a:cubicBezTo>
                  <a:cubicBezTo>
                    <a:pt x="58" y="45"/>
                    <a:pt x="58" y="45"/>
                    <a:pt x="58" y="45"/>
                  </a:cubicBezTo>
                  <a:cubicBezTo>
                    <a:pt x="58" y="45"/>
                    <a:pt x="58" y="45"/>
                    <a:pt x="58" y="45"/>
                  </a:cubicBezTo>
                  <a:cubicBezTo>
                    <a:pt x="58" y="46"/>
                    <a:pt x="59" y="44"/>
                    <a:pt x="60" y="45"/>
                  </a:cubicBezTo>
                  <a:cubicBezTo>
                    <a:pt x="59" y="46"/>
                    <a:pt x="59" y="46"/>
                    <a:pt x="60" y="46"/>
                  </a:cubicBezTo>
                  <a:cubicBezTo>
                    <a:pt x="60" y="46"/>
                    <a:pt x="60" y="46"/>
                    <a:pt x="60" y="46"/>
                  </a:cubicBezTo>
                  <a:cubicBezTo>
                    <a:pt x="60" y="46"/>
                    <a:pt x="60" y="46"/>
                    <a:pt x="60" y="46"/>
                  </a:cubicBezTo>
                  <a:cubicBezTo>
                    <a:pt x="60" y="45"/>
                    <a:pt x="60" y="46"/>
                    <a:pt x="60" y="46"/>
                  </a:cubicBezTo>
                  <a:cubicBezTo>
                    <a:pt x="60" y="47"/>
                    <a:pt x="62" y="47"/>
                    <a:pt x="63" y="48"/>
                  </a:cubicBezTo>
                  <a:cubicBezTo>
                    <a:pt x="63" y="47"/>
                    <a:pt x="63" y="48"/>
                    <a:pt x="64" y="48"/>
                  </a:cubicBezTo>
                  <a:cubicBezTo>
                    <a:pt x="63" y="49"/>
                    <a:pt x="64" y="48"/>
                    <a:pt x="64" y="49"/>
                  </a:cubicBezTo>
                  <a:cubicBezTo>
                    <a:pt x="65" y="48"/>
                    <a:pt x="65" y="48"/>
                    <a:pt x="65" y="48"/>
                  </a:cubicBezTo>
                  <a:cubicBezTo>
                    <a:pt x="65" y="49"/>
                    <a:pt x="66" y="47"/>
                    <a:pt x="66" y="49"/>
                  </a:cubicBezTo>
                  <a:cubicBezTo>
                    <a:pt x="66" y="49"/>
                    <a:pt x="66" y="49"/>
                    <a:pt x="66" y="49"/>
                  </a:cubicBezTo>
                  <a:cubicBezTo>
                    <a:pt x="66" y="50"/>
                    <a:pt x="67" y="49"/>
                    <a:pt x="67" y="50"/>
                  </a:cubicBezTo>
                  <a:cubicBezTo>
                    <a:pt x="67" y="50"/>
                    <a:pt x="67" y="49"/>
                    <a:pt x="68" y="49"/>
                  </a:cubicBezTo>
                  <a:cubicBezTo>
                    <a:pt x="68" y="50"/>
                    <a:pt x="69" y="51"/>
                    <a:pt x="69" y="51"/>
                  </a:cubicBezTo>
                  <a:cubicBezTo>
                    <a:pt x="69" y="51"/>
                    <a:pt x="69" y="51"/>
                    <a:pt x="69" y="51"/>
                  </a:cubicBezTo>
                  <a:cubicBezTo>
                    <a:pt x="69" y="51"/>
                    <a:pt x="69" y="51"/>
                    <a:pt x="69" y="51"/>
                  </a:cubicBezTo>
                  <a:cubicBezTo>
                    <a:pt x="69" y="52"/>
                    <a:pt x="70" y="52"/>
                    <a:pt x="70" y="52"/>
                  </a:cubicBezTo>
                  <a:cubicBezTo>
                    <a:pt x="70" y="52"/>
                    <a:pt x="71" y="52"/>
                    <a:pt x="72" y="53"/>
                  </a:cubicBezTo>
                  <a:cubicBezTo>
                    <a:pt x="72" y="52"/>
                    <a:pt x="72" y="54"/>
                    <a:pt x="73" y="53"/>
                  </a:cubicBezTo>
                  <a:cubicBezTo>
                    <a:pt x="73" y="53"/>
                    <a:pt x="73" y="53"/>
                    <a:pt x="73" y="53"/>
                  </a:cubicBezTo>
                  <a:cubicBezTo>
                    <a:pt x="73" y="53"/>
                    <a:pt x="74" y="53"/>
                    <a:pt x="74" y="53"/>
                  </a:cubicBezTo>
                  <a:cubicBezTo>
                    <a:pt x="74" y="53"/>
                    <a:pt x="74" y="53"/>
                    <a:pt x="74" y="53"/>
                  </a:cubicBezTo>
                  <a:cubicBezTo>
                    <a:pt x="73" y="54"/>
                    <a:pt x="74" y="54"/>
                    <a:pt x="74" y="54"/>
                  </a:cubicBezTo>
                  <a:cubicBezTo>
                    <a:pt x="74" y="54"/>
                    <a:pt x="75" y="54"/>
                    <a:pt x="75" y="54"/>
                  </a:cubicBezTo>
                  <a:cubicBezTo>
                    <a:pt x="75" y="54"/>
                    <a:pt x="75" y="54"/>
                    <a:pt x="75" y="54"/>
                  </a:cubicBezTo>
                  <a:cubicBezTo>
                    <a:pt x="75" y="54"/>
                    <a:pt x="75" y="54"/>
                    <a:pt x="75" y="54"/>
                  </a:cubicBezTo>
                  <a:cubicBezTo>
                    <a:pt x="75" y="54"/>
                    <a:pt x="74" y="55"/>
                    <a:pt x="74" y="55"/>
                  </a:cubicBezTo>
                  <a:cubicBezTo>
                    <a:pt x="74" y="55"/>
                    <a:pt x="74" y="54"/>
                    <a:pt x="74" y="54"/>
                  </a:cubicBezTo>
                  <a:cubicBezTo>
                    <a:pt x="73" y="55"/>
                    <a:pt x="73" y="55"/>
                    <a:pt x="72" y="56"/>
                  </a:cubicBezTo>
                  <a:cubicBezTo>
                    <a:pt x="72" y="55"/>
                    <a:pt x="72" y="55"/>
                    <a:pt x="72" y="55"/>
                  </a:cubicBezTo>
                  <a:cubicBezTo>
                    <a:pt x="72" y="55"/>
                    <a:pt x="72" y="56"/>
                    <a:pt x="71" y="56"/>
                  </a:cubicBezTo>
                  <a:cubicBezTo>
                    <a:pt x="72" y="56"/>
                    <a:pt x="71" y="57"/>
                    <a:pt x="71" y="57"/>
                  </a:cubicBezTo>
                  <a:cubicBezTo>
                    <a:pt x="71" y="57"/>
                    <a:pt x="71" y="57"/>
                    <a:pt x="71" y="57"/>
                  </a:cubicBezTo>
                  <a:cubicBezTo>
                    <a:pt x="71" y="57"/>
                    <a:pt x="71" y="57"/>
                    <a:pt x="70" y="58"/>
                  </a:cubicBezTo>
                  <a:cubicBezTo>
                    <a:pt x="70" y="58"/>
                    <a:pt x="70" y="57"/>
                    <a:pt x="70" y="57"/>
                  </a:cubicBezTo>
                  <a:cubicBezTo>
                    <a:pt x="70" y="56"/>
                    <a:pt x="69" y="57"/>
                    <a:pt x="69" y="57"/>
                  </a:cubicBezTo>
                  <a:cubicBezTo>
                    <a:pt x="69" y="58"/>
                    <a:pt x="69" y="58"/>
                    <a:pt x="69" y="58"/>
                  </a:cubicBezTo>
                  <a:cubicBezTo>
                    <a:pt x="68" y="58"/>
                    <a:pt x="68" y="57"/>
                    <a:pt x="68" y="57"/>
                  </a:cubicBezTo>
                  <a:cubicBezTo>
                    <a:pt x="67" y="60"/>
                    <a:pt x="67" y="60"/>
                    <a:pt x="67" y="60"/>
                  </a:cubicBezTo>
                  <a:cubicBezTo>
                    <a:pt x="68" y="59"/>
                    <a:pt x="67" y="59"/>
                    <a:pt x="67" y="58"/>
                  </a:cubicBezTo>
                  <a:cubicBezTo>
                    <a:pt x="66" y="59"/>
                    <a:pt x="66" y="60"/>
                    <a:pt x="66" y="61"/>
                  </a:cubicBezTo>
                  <a:cubicBezTo>
                    <a:pt x="66" y="61"/>
                    <a:pt x="65" y="61"/>
                    <a:pt x="65" y="61"/>
                  </a:cubicBezTo>
                  <a:cubicBezTo>
                    <a:pt x="65" y="61"/>
                    <a:pt x="65" y="61"/>
                    <a:pt x="65" y="61"/>
                  </a:cubicBezTo>
                  <a:cubicBezTo>
                    <a:pt x="64" y="61"/>
                    <a:pt x="64" y="61"/>
                    <a:pt x="64" y="61"/>
                  </a:cubicBezTo>
                  <a:cubicBezTo>
                    <a:pt x="65" y="60"/>
                    <a:pt x="64" y="60"/>
                    <a:pt x="64" y="60"/>
                  </a:cubicBezTo>
                  <a:cubicBezTo>
                    <a:pt x="64" y="60"/>
                    <a:pt x="63" y="60"/>
                    <a:pt x="62" y="60"/>
                  </a:cubicBezTo>
                  <a:cubicBezTo>
                    <a:pt x="63" y="61"/>
                    <a:pt x="61" y="61"/>
                    <a:pt x="62" y="62"/>
                  </a:cubicBezTo>
                  <a:cubicBezTo>
                    <a:pt x="61" y="62"/>
                    <a:pt x="61" y="61"/>
                    <a:pt x="61" y="61"/>
                  </a:cubicBezTo>
                  <a:cubicBezTo>
                    <a:pt x="60" y="62"/>
                    <a:pt x="59" y="62"/>
                    <a:pt x="59" y="62"/>
                  </a:cubicBezTo>
                  <a:cubicBezTo>
                    <a:pt x="59" y="62"/>
                    <a:pt x="59" y="62"/>
                    <a:pt x="59" y="62"/>
                  </a:cubicBezTo>
                  <a:cubicBezTo>
                    <a:pt x="58" y="63"/>
                    <a:pt x="57" y="63"/>
                    <a:pt x="57" y="64"/>
                  </a:cubicBezTo>
                  <a:cubicBezTo>
                    <a:pt x="56" y="64"/>
                    <a:pt x="56" y="64"/>
                    <a:pt x="56" y="64"/>
                  </a:cubicBezTo>
                  <a:cubicBezTo>
                    <a:pt x="56" y="64"/>
                    <a:pt x="57" y="65"/>
                    <a:pt x="56" y="65"/>
                  </a:cubicBezTo>
                  <a:cubicBezTo>
                    <a:pt x="56" y="64"/>
                    <a:pt x="56" y="64"/>
                    <a:pt x="56" y="64"/>
                  </a:cubicBezTo>
                  <a:cubicBezTo>
                    <a:pt x="55" y="65"/>
                    <a:pt x="55" y="64"/>
                    <a:pt x="54" y="65"/>
                  </a:cubicBezTo>
                  <a:cubicBezTo>
                    <a:pt x="54" y="65"/>
                    <a:pt x="54" y="65"/>
                    <a:pt x="54" y="65"/>
                  </a:cubicBezTo>
                  <a:cubicBezTo>
                    <a:pt x="54" y="65"/>
                    <a:pt x="53" y="65"/>
                    <a:pt x="53" y="66"/>
                  </a:cubicBezTo>
                  <a:cubicBezTo>
                    <a:pt x="53" y="66"/>
                    <a:pt x="53" y="65"/>
                    <a:pt x="53" y="65"/>
                  </a:cubicBezTo>
                  <a:cubicBezTo>
                    <a:pt x="52" y="65"/>
                    <a:pt x="53" y="66"/>
                    <a:pt x="52" y="66"/>
                  </a:cubicBezTo>
                  <a:cubicBezTo>
                    <a:pt x="52" y="66"/>
                    <a:pt x="52" y="66"/>
                    <a:pt x="52" y="66"/>
                  </a:cubicBezTo>
                  <a:cubicBezTo>
                    <a:pt x="52" y="66"/>
                    <a:pt x="51" y="67"/>
                    <a:pt x="51" y="67"/>
                  </a:cubicBezTo>
                  <a:cubicBezTo>
                    <a:pt x="50" y="66"/>
                    <a:pt x="50" y="66"/>
                    <a:pt x="50" y="66"/>
                  </a:cubicBezTo>
                  <a:cubicBezTo>
                    <a:pt x="48" y="68"/>
                    <a:pt x="45" y="69"/>
                    <a:pt x="43" y="71"/>
                  </a:cubicBezTo>
                  <a:cubicBezTo>
                    <a:pt x="42" y="70"/>
                    <a:pt x="43" y="70"/>
                    <a:pt x="43" y="70"/>
                  </a:cubicBezTo>
                  <a:cubicBezTo>
                    <a:pt x="43" y="70"/>
                    <a:pt x="42" y="70"/>
                    <a:pt x="42" y="71"/>
                  </a:cubicBezTo>
                  <a:cubicBezTo>
                    <a:pt x="42" y="71"/>
                    <a:pt x="42" y="71"/>
                    <a:pt x="42" y="71"/>
                  </a:cubicBezTo>
                  <a:cubicBezTo>
                    <a:pt x="41" y="71"/>
                    <a:pt x="41" y="71"/>
                    <a:pt x="41" y="71"/>
                  </a:cubicBezTo>
                  <a:cubicBezTo>
                    <a:pt x="41" y="71"/>
                    <a:pt x="41" y="71"/>
                    <a:pt x="41" y="71"/>
                  </a:cubicBezTo>
                  <a:cubicBezTo>
                    <a:pt x="41" y="72"/>
                    <a:pt x="40" y="71"/>
                    <a:pt x="40" y="72"/>
                  </a:cubicBezTo>
                  <a:cubicBezTo>
                    <a:pt x="39" y="72"/>
                    <a:pt x="39" y="72"/>
                    <a:pt x="39" y="72"/>
                  </a:cubicBezTo>
                  <a:cubicBezTo>
                    <a:pt x="39" y="73"/>
                    <a:pt x="39" y="72"/>
                    <a:pt x="39" y="73"/>
                  </a:cubicBezTo>
                  <a:cubicBezTo>
                    <a:pt x="38" y="72"/>
                    <a:pt x="38" y="72"/>
                    <a:pt x="38" y="72"/>
                  </a:cubicBezTo>
                  <a:cubicBezTo>
                    <a:pt x="38" y="72"/>
                    <a:pt x="38" y="74"/>
                    <a:pt x="37" y="73"/>
                  </a:cubicBezTo>
                  <a:cubicBezTo>
                    <a:pt x="37" y="74"/>
                    <a:pt x="36" y="74"/>
                    <a:pt x="37" y="75"/>
                  </a:cubicBezTo>
                  <a:cubicBezTo>
                    <a:pt x="36" y="74"/>
                    <a:pt x="36" y="74"/>
                    <a:pt x="36" y="74"/>
                  </a:cubicBezTo>
                  <a:cubicBezTo>
                    <a:pt x="34" y="76"/>
                    <a:pt x="32" y="77"/>
                    <a:pt x="31" y="79"/>
                  </a:cubicBezTo>
                  <a:cubicBezTo>
                    <a:pt x="31" y="78"/>
                    <a:pt x="31" y="78"/>
                    <a:pt x="31" y="78"/>
                  </a:cubicBezTo>
                  <a:cubicBezTo>
                    <a:pt x="31" y="80"/>
                    <a:pt x="29" y="79"/>
                    <a:pt x="29" y="81"/>
                  </a:cubicBezTo>
                  <a:cubicBezTo>
                    <a:pt x="29" y="81"/>
                    <a:pt x="29" y="81"/>
                    <a:pt x="29" y="81"/>
                  </a:cubicBezTo>
                  <a:cubicBezTo>
                    <a:pt x="28" y="81"/>
                    <a:pt x="28" y="81"/>
                    <a:pt x="28" y="81"/>
                  </a:cubicBezTo>
                  <a:cubicBezTo>
                    <a:pt x="28" y="82"/>
                    <a:pt x="27" y="82"/>
                    <a:pt x="27" y="82"/>
                  </a:cubicBezTo>
                  <a:cubicBezTo>
                    <a:pt x="27" y="82"/>
                    <a:pt x="27" y="82"/>
                    <a:pt x="27" y="82"/>
                  </a:cubicBezTo>
                  <a:cubicBezTo>
                    <a:pt x="27" y="82"/>
                    <a:pt x="27" y="83"/>
                    <a:pt x="26" y="83"/>
                  </a:cubicBezTo>
                  <a:cubicBezTo>
                    <a:pt x="26" y="83"/>
                    <a:pt x="26" y="83"/>
                    <a:pt x="26" y="83"/>
                  </a:cubicBezTo>
                  <a:cubicBezTo>
                    <a:pt x="23" y="84"/>
                    <a:pt x="20" y="85"/>
                    <a:pt x="19" y="88"/>
                  </a:cubicBezTo>
                  <a:cubicBezTo>
                    <a:pt x="19" y="89"/>
                    <a:pt x="18" y="88"/>
                    <a:pt x="18" y="88"/>
                  </a:cubicBezTo>
                  <a:cubicBezTo>
                    <a:pt x="17" y="90"/>
                    <a:pt x="14" y="91"/>
                    <a:pt x="14" y="93"/>
                  </a:cubicBezTo>
                  <a:cubicBezTo>
                    <a:pt x="13" y="95"/>
                    <a:pt x="14" y="97"/>
                    <a:pt x="14" y="97"/>
                  </a:cubicBezTo>
                  <a:cubicBezTo>
                    <a:pt x="16" y="94"/>
                    <a:pt x="19" y="92"/>
                    <a:pt x="23" y="90"/>
                  </a:cubicBezTo>
                  <a:cubicBezTo>
                    <a:pt x="24" y="89"/>
                    <a:pt x="25" y="88"/>
                    <a:pt x="26" y="87"/>
                  </a:cubicBezTo>
                  <a:cubicBezTo>
                    <a:pt x="30" y="84"/>
                    <a:pt x="35" y="83"/>
                    <a:pt x="39" y="79"/>
                  </a:cubicBezTo>
                  <a:cubicBezTo>
                    <a:pt x="39" y="79"/>
                    <a:pt x="39" y="79"/>
                    <a:pt x="39" y="78"/>
                  </a:cubicBezTo>
                  <a:cubicBezTo>
                    <a:pt x="39" y="79"/>
                    <a:pt x="39" y="79"/>
                    <a:pt x="39" y="79"/>
                  </a:cubicBezTo>
                  <a:cubicBezTo>
                    <a:pt x="39" y="78"/>
                    <a:pt x="39" y="78"/>
                    <a:pt x="39" y="78"/>
                  </a:cubicBezTo>
                  <a:cubicBezTo>
                    <a:pt x="39" y="78"/>
                    <a:pt x="39" y="78"/>
                    <a:pt x="39" y="79"/>
                  </a:cubicBezTo>
                  <a:cubicBezTo>
                    <a:pt x="44" y="75"/>
                    <a:pt x="44" y="75"/>
                    <a:pt x="44" y="75"/>
                  </a:cubicBezTo>
                  <a:cubicBezTo>
                    <a:pt x="44" y="75"/>
                    <a:pt x="45" y="75"/>
                    <a:pt x="45" y="74"/>
                  </a:cubicBezTo>
                  <a:cubicBezTo>
                    <a:pt x="45" y="75"/>
                    <a:pt x="45" y="75"/>
                    <a:pt x="45" y="75"/>
                  </a:cubicBezTo>
                  <a:cubicBezTo>
                    <a:pt x="46" y="73"/>
                    <a:pt x="46" y="73"/>
                    <a:pt x="48" y="74"/>
                  </a:cubicBezTo>
                  <a:cubicBezTo>
                    <a:pt x="53" y="72"/>
                    <a:pt x="57" y="69"/>
                    <a:pt x="62" y="67"/>
                  </a:cubicBezTo>
                  <a:cubicBezTo>
                    <a:pt x="67" y="65"/>
                    <a:pt x="72" y="62"/>
                    <a:pt x="77" y="60"/>
                  </a:cubicBezTo>
                  <a:cubicBezTo>
                    <a:pt x="77" y="59"/>
                    <a:pt x="78" y="59"/>
                    <a:pt x="79" y="57"/>
                  </a:cubicBezTo>
                  <a:cubicBezTo>
                    <a:pt x="79" y="58"/>
                    <a:pt x="79" y="58"/>
                    <a:pt x="79" y="58"/>
                  </a:cubicBezTo>
                  <a:cubicBezTo>
                    <a:pt x="80" y="57"/>
                    <a:pt x="80" y="57"/>
                    <a:pt x="81" y="57"/>
                  </a:cubicBezTo>
                  <a:cubicBezTo>
                    <a:pt x="81" y="57"/>
                    <a:pt x="81" y="57"/>
                    <a:pt x="81" y="57"/>
                  </a:cubicBezTo>
                  <a:cubicBezTo>
                    <a:pt x="82" y="46"/>
                    <a:pt x="81" y="54"/>
                    <a:pt x="81" y="52"/>
                  </a:cubicBezTo>
                  <a:close/>
                  <a:moveTo>
                    <a:pt x="77" y="55"/>
                  </a:moveTo>
                  <a:cubicBezTo>
                    <a:pt x="77" y="55"/>
                    <a:pt x="77" y="55"/>
                    <a:pt x="77" y="55"/>
                  </a:cubicBezTo>
                  <a:cubicBezTo>
                    <a:pt x="77" y="55"/>
                    <a:pt x="77" y="55"/>
                    <a:pt x="77" y="55"/>
                  </a:cubicBezTo>
                  <a:cubicBezTo>
                    <a:pt x="77" y="55"/>
                    <a:pt x="77" y="55"/>
                    <a:pt x="77" y="5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29" name="Freeform 101"/>
            <p:cNvSpPr>
              <a:spLocks noEditPoints="1"/>
            </p:cNvSpPr>
            <p:nvPr/>
          </p:nvSpPr>
          <p:spPr bwMode="auto">
            <a:xfrm>
              <a:off x="2557733" y="3411875"/>
              <a:ext cx="1507187" cy="137967"/>
            </a:xfrm>
            <a:custGeom>
              <a:avLst/>
              <a:gdLst/>
              <a:ahLst/>
              <a:cxnLst>
                <a:cxn ang="0">
                  <a:pos x="407" y="20"/>
                </a:cxn>
                <a:cxn ang="0">
                  <a:pos x="334" y="7"/>
                </a:cxn>
                <a:cxn ang="0">
                  <a:pos x="268" y="3"/>
                </a:cxn>
                <a:cxn ang="0">
                  <a:pos x="239" y="2"/>
                </a:cxn>
                <a:cxn ang="0">
                  <a:pos x="212" y="1"/>
                </a:cxn>
                <a:cxn ang="0">
                  <a:pos x="163" y="2"/>
                </a:cxn>
                <a:cxn ang="0">
                  <a:pos x="131" y="5"/>
                </a:cxn>
                <a:cxn ang="0">
                  <a:pos x="84" y="12"/>
                </a:cxn>
                <a:cxn ang="0">
                  <a:pos x="60" y="18"/>
                </a:cxn>
                <a:cxn ang="0">
                  <a:pos x="29" y="26"/>
                </a:cxn>
                <a:cxn ang="0">
                  <a:pos x="15" y="30"/>
                </a:cxn>
                <a:cxn ang="0">
                  <a:pos x="4" y="37"/>
                </a:cxn>
                <a:cxn ang="0">
                  <a:pos x="3" y="37"/>
                </a:cxn>
                <a:cxn ang="0">
                  <a:pos x="13" y="34"/>
                </a:cxn>
                <a:cxn ang="0">
                  <a:pos x="26" y="30"/>
                </a:cxn>
                <a:cxn ang="0">
                  <a:pos x="42" y="26"/>
                </a:cxn>
                <a:cxn ang="0">
                  <a:pos x="43" y="27"/>
                </a:cxn>
                <a:cxn ang="0">
                  <a:pos x="54" y="24"/>
                </a:cxn>
                <a:cxn ang="0">
                  <a:pos x="55" y="24"/>
                </a:cxn>
                <a:cxn ang="0">
                  <a:pos x="59" y="24"/>
                </a:cxn>
                <a:cxn ang="0">
                  <a:pos x="69" y="20"/>
                </a:cxn>
                <a:cxn ang="0">
                  <a:pos x="75" y="19"/>
                </a:cxn>
                <a:cxn ang="0">
                  <a:pos x="79" y="19"/>
                </a:cxn>
                <a:cxn ang="0">
                  <a:pos x="87" y="18"/>
                </a:cxn>
                <a:cxn ang="0">
                  <a:pos x="93" y="17"/>
                </a:cxn>
                <a:cxn ang="0">
                  <a:pos x="99" y="16"/>
                </a:cxn>
                <a:cxn ang="0">
                  <a:pos x="106" y="12"/>
                </a:cxn>
                <a:cxn ang="0">
                  <a:pos x="108" y="14"/>
                </a:cxn>
                <a:cxn ang="0">
                  <a:pos x="132" y="12"/>
                </a:cxn>
                <a:cxn ang="0">
                  <a:pos x="141" y="11"/>
                </a:cxn>
                <a:cxn ang="0">
                  <a:pos x="151" y="9"/>
                </a:cxn>
                <a:cxn ang="0">
                  <a:pos x="174" y="9"/>
                </a:cxn>
                <a:cxn ang="0">
                  <a:pos x="185" y="8"/>
                </a:cxn>
                <a:cxn ang="0">
                  <a:pos x="189" y="8"/>
                </a:cxn>
                <a:cxn ang="0">
                  <a:pos x="192" y="7"/>
                </a:cxn>
                <a:cxn ang="0">
                  <a:pos x="200" y="8"/>
                </a:cxn>
                <a:cxn ang="0">
                  <a:pos x="208" y="7"/>
                </a:cxn>
                <a:cxn ang="0">
                  <a:pos x="228" y="7"/>
                </a:cxn>
                <a:cxn ang="0">
                  <a:pos x="238" y="8"/>
                </a:cxn>
                <a:cxn ang="0">
                  <a:pos x="253" y="8"/>
                </a:cxn>
                <a:cxn ang="0">
                  <a:pos x="263" y="9"/>
                </a:cxn>
                <a:cxn ang="0">
                  <a:pos x="264" y="9"/>
                </a:cxn>
                <a:cxn ang="0">
                  <a:pos x="276" y="9"/>
                </a:cxn>
                <a:cxn ang="0">
                  <a:pos x="294" y="10"/>
                </a:cxn>
                <a:cxn ang="0">
                  <a:pos x="301" y="9"/>
                </a:cxn>
                <a:cxn ang="0">
                  <a:pos x="310" y="11"/>
                </a:cxn>
                <a:cxn ang="0">
                  <a:pos x="325" y="13"/>
                </a:cxn>
                <a:cxn ang="0">
                  <a:pos x="343" y="14"/>
                </a:cxn>
                <a:cxn ang="0">
                  <a:pos x="354" y="15"/>
                </a:cxn>
                <a:cxn ang="0">
                  <a:pos x="386" y="21"/>
                </a:cxn>
                <a:cxn ang="0">
                  <a:pos x="396" y="23"/>
                </a:cxn>
                <a:cxn ang="0">
                  <a:pos x="426" y="27"/>
                </a:cxn>
                <a:cxn ang="0">
                  <a:pos x="440" y="30"/>
                </a:cxn>
                <a:cxn ang="0">
                  <a:pos x="496" y="44"/>
                </a:cxn>
              </a:cxnLst>
              <a:rect l="0" t="0" r="r" b="b"/>
              <a:pathLst>
                <a:path w="496" h="46">
                  <a:moveTo>
                    <a:pt x="465" y="33"/>
                  </a:moveTo>
                  <a:cubicBezTo>
                    <a:pt x="461" y="32"/>
                    <a:pt x="456" y="31"/>
                    <a:pt x="453" y="30"/>
                  </a:cubicBezTo>
                  <a:cubicBezTo>
                    <a:pt x="439" y="26"/>
                    <a:pt x="424" y="22"/>
                    <a:pt x="410" y="19"/>
                  </a:cubicBezTo>
                  <a:cubicBezTo>
                    <a:pt x="410" y="19"/>
                    <a:pt x="409" y="20"/>
                    <a:pt x="409" y="20"/>
                  </a:cubicBezTo>
                  <a:cubicBezTo>
                    <a:pt x="408" y="19"/>
                    <a:pt x="408" y="19"/>
                    <a:pt x="408" y="19"/>
                  </a:cubicBezTo>
                  <a:cubicBezTo>
                    <a:pt x="407" y="20"/>
                    <a:pt x="407" y="20"/>
                    <a:pt x="407" y="20"/>
                  </a:cubicBezTo>
                  <a:cubicBezTo>
                    <a:pt x="406" y="19"/>
                    <a:pt x="407" y="19"/>
                    <a:pt x="408" y="19"/>
                  </a:cubicBezTo>
                  <a:cubicBezTo>
                    <a:pt x="402" y="18"/>
                    <a:pt x="396" y="17"/>
                    <a:pt x="391" y="16"/>
                  </a:cubicBezTo>
                  <a:cubicBezTo>
                    <a:pt x="390" y="17"/>
                    <a:pt x="388" y="15"/>
                    <a:pt x="387" y="16"/>
                  </a:cubicBezTo>
                  <a:cubicBezTo>
                    <a:pt x="387" y="16"/>
                    <a:pt x="387" y="16"/>
                    <a:pt x="388" y="16"/>
                  </a:cubicBezTo>
                  <a:cubicBezTo>
                    <a:pt x="383" y="15"/>
                    <a:pt x="383" y="15"/>
                    <a:pt x="380" y="14"/>
                  </a:cubicBezTo>
                  <a:cubicBezTo>
                    <a:pt x="364" y="11"/>
                    <a:pt x="349" y="9"/>
                    <a:pt x="334" y="7"/>
                  </a:cubicBezTo>
                  <a:cubicBezTo>
                    <a:pt x="318" y="5"/>
                    <a:pt x="303" y="5"/>
                    <a:pt x="287" y="4"/>
                  </a:cubicBezTo>
                  <a:cubicBezTo>
                    <a:pt x="284" y="5"/>
                    <a:pt x="281" y="4"/>
                    <a:pt x="278" y="5"/>
                  </a:cubicBezTo>
                  <a:cubicBezTo>
                    <a:pt x="278" y="4"/>
                    <a:pt x="278" y="4"/>
                    <a:pt x="278" y="4"/>
                  </a:cubicBezTo>
                  <a:cubicBezTo>
                    <a:pt x="276" y="5"/>
                    <a:pt x="275" y="4"/>
                    <a:pt x="272" y="3"/>
                  </a:cubicBezTo>
                  <a:cubicBezTo>
                    <a:pt x="272" y="4"/>
                    <a:pt x="271" y="3"/>
                    <a:pt x="271" y="4"/>
                  </a:cubicBezTo>
                  <a:cubicBezTo>
                    <a:pt x="270" y="5"/>
                    <a:pt x="269" y="3"/>
                    <a:pt x="268" y="3"/>
                  </a:cubicBezTo>
                  <a:cubicBezTo>
                    <a:pt x="268" y="3"/>
                    <a:pt x="268" y="4"/>
                    <a:pt x="267" y="3"/>
                  </a:cubicBezTo>
                  <a:cubicBezTo>
                    <a:pt x="263" y="4"/>
                    <a:pt x="268" y="3"/>
                    <a:pt x="263" y="2"/>
                  </a:cubicBezTo>
                  <a:cubicBezTo>
                    <a:pt x="256" y="2"/>
                    <a:pt x="248" y="2"/>
                    <a:pt x="241" y="2"/>
                  </a:cubicBezTo>
                  <a:cubicBezTo>
                    <a:pt x="242" y="2"/>
                    <a:pt x="242" y="2"/>
                    <a:pt x="241" y="2"/>
                  </a:cubicBezTo>
                  <a:cubicBezTo>
                    <a:pt x="241" y="1"/>
                    <a:pt x="239" y="3"/>
                    <a:pt x="238" y="2"/>
                  </a:cubicBezTo>
                  <a:cubicBezTo>
                    <a:pt x="238" y="2"/>
                    <a:pt x="239" y="2"/>
                    <a:pt x="239" y="2"/>
                  </a:cubicBezTo>
                  <a:cubicBezTo>
                    <a:pt x="236" y="1"/>
                    <a:pt x="233" y="2"/>
                    <a:pt x="230" y="1"/>
                  </a:cubicBezTo>
                  <a:cubicBezTo>
                    <a:pt x="231" y="1"/>
                    <a:pt x="231" y="1"/>
                    <a:pt x="231" y="1"/>
                  </a:cubicBezTo>
                  <a:cubicBezTo>
                    <a:pt x="228" y="2"/>
                    <a:pt x="224" y="1"/>
                    <a:pt x="222" y="1"/>
                  </a:cubicBezTo>
                  <a:cubicBezTo>
                    <a:pt x="223" y="1"/>
                    <a:pt x="221" y="1"/>
                    <a:pt x="220" y="1"/>
                  </a:cubicBezTo>
                  <a:cubicBezTo>
                    <a:pt x="218" y="2"/>
                    <a:pt x="215" y="0"/>
                    <a:pt x="212" y="1"/>
                  </a:cubicBezTo>
                  <a:cubicBezTo>
                    <a:pt x="212" y="1"/>
                    <a:pt x="212" y="1"/>
                    <a:pt x="212" y="1"/>
                  </a:cubicBezTo>
                  <a:cubicBezTo>
                    <a:pt x="205" y="1"/>
                    <a:pt x="196" y="1"/>
                    <a:pt x="188" y="1"/>
                  </a:cubicBezTo>
                  <a:cubicBezTo>
                    <a:pt x="184" y="2"/>
                    <a:pt x="179" y="1"/>
                    <a:pt x="174" y="1"/>
                  </a:cubicBezTo>
                  <a:cubicBezTo>
                    <a:pt x="173" y="2"/>
                    <a:pt x="173" y="2"/>
                    <a:pt x="173" y="2"/>
                  </a:cubicBezTo>
                  <a:cubicBezTo>
                    <a:pt x="171" y="2"/>
                    <a:pt x="173" y="2"/>
                    <a:pt x="172" y="1"/>
                  </a:cubicBezTo>
                  <a:cubicBezTo>
                    <a:pt x="170" y="2"/>
                    <a:pt x="167" y="2"/>
                    <a:pt x="164" y="2"/>
                  </a:cubicBezTo>
                  <a:cubicBezTo>
                    <a:pt x="163" y="2"/>
                    <a:pt x="162" y="2"/>
                    <a:pt x="163" y="2"/>
                  </a:cubicBezTo>
                  <a:cubicBezTo>
                    <a:pt x="159" y="2"/>
                    <a:pt x="155" y="3"/>
                    <a:pt x="151" y="3"/>
                  </a:cubicBezTo>
                  <a:cubicBezTo>
                    <a:pt x="152" y="4"/>
                    <a:pt x="149" y="4"/>
                    <a:pt x="148" y="4"/>
                  </a:cubicBezTo>
                  <a:cubicBezTo>
                    <a:pt x="147" y="4"/>
                    <a:pt x="147" y="4"/>
                    <a:pt x="147" y="3"/>
                  </a:cubicBezTo>
                  <a:cubicBezTo>
                    <a:pt x="145" y="4"/>
                    <a:pt x="143" y="4"/>
                    <a:pt x="140" y="4"/>
                  </a:cubicBezTo>
                  <a:cubicBezTo>
                    <a:pt x="139" y="4"/>
                    <a:pt x="138" y="5"/>
                    <a:pt x="137" y="5"/>
                  </a:cubicBezTo>
                  <a:cubicBezTo>
                    <a:pt x="136" y="4"/>
                    <a:pt x="133" y="5"/>
                    <a:pt x="131" y="5"/>
                  </a:cubicBezTo>
                  <a:cubicBezTo>
                    <a:pt x="132" y="5"/>
                    <a:pt x="130" y="6"/>
                    <a:pt x="128" y="6"/>
                  </a:cubicBezTo>
                  <a:cubicBezTo>
                    <a:pt x="129" y="5"/>
                    <a:pt x="129" y="5"/>
                    <a:pt x="129" y="5"/>
                  </a:cubicBezTo>
                  <a:cubicBezTo>
                    <a:pt x="123" y="6"/>
                    <a:pt x="115" y="6"/>
                    <a:pt x="109" y="8"/>
                  </a:cubicBezTo>
                  <a:cubicBezTo>
                    <a:pt x="109" y="7"/>
                    <a:pt x="109" y="7"/>
                    <a:pt x="109" y="7"/>
                  </a:cubicBezTo>
                  <a:cubicBezTo>
                    <a:pt x="102" y="9"/>
                    <a:pt x="96" y="9"/>
                    <a:pt x="90" y="11"/>
                  </a:cubicBezTo>
                  <a:cubicBezTo>
                    <a:pt x="88" y="11"/>
                    <a:pt x="85" y="11"/>
                    <a:pt x="84" y="12"/>
                  </a:cubicBezTo>
                  <a:cubicBezTo>
                    <a:pt x="82" y="12"/>
                    <a:pt x="81" y="13"/>
                    <a:pt x="79" y="14"/>
                  </a:cubicBezTo>
                  <a:cubicBezTo>
                    <a:pt x="79" y="14"/>
                    <a:pt x="78" y="13"/>
                    <a:pt x="78" y="13"/>
                  </a:cubicBezTo>
                  <a:cubicBezTo>
                    <a:pt x="75" y="13"/>
                    <a:pt x="72" y="13"/>
                    <a:pt x="70" y="15"/>
                  </a:cubicBezTo>
                  <a:cubicBezTo>
                    <a:pt x="70" y="14"/>
                    <a:pt x="70" y="14"/>
                    <a:pt x="70" y="14"/>
                  </a:cubicBezTo>
                  <a:cubicBezTo>
                    <a:pt x="68" y="15"/>
                    <a:pt x="64" y="17"/>
                    <a:pt x="62" y="17"/>
                  </a:cubicBezTo>
                  <a:cubicBezTo>
                    <a:pt x="61" y="17"/>
                    <a:pt x="59" y="18"/>
                    <a:pt x="60" y="18"/>
                  </a:cubicBezTo>
                  <a:cubicBezTo>
                    <a:pt x="59" y="19"/>
                    <a:pt x="59" y="18"/>
                    <a:pt x="58" y="18"/>
                  </a:cubicBezTo>
                  <a:cubicBezTo>
                    <a:pt x="59" y="17"/>
                    <a:pt x="59" y="17"/>
                    <a:pt x="59" y="17"/>
                  </a:cubicBezTo>
                  <a:cubicBezTo>
                    <a:pt x="53" y="19"/>
                    <a:pt x="49" y="20"/>
                    <a:pt x="43" y="22"/>
                  </a:cubicBezTo>
                  <a:cubicBezTo>
                    <a:pt x="42" y="21"/>
                    <a:pt x="38" y="23"/>
                    <a:pt x="35" y="24"/>
                  </a:cubicBezTo>
                  <a:cubicBezTo>
                    <a:pt x="34" y="25"/>
                    <a:pt x="30" y="25"/>
                    <a:pt x="29" y="26"/>
                  </a:cubicBezTo>
                  <a:cubicBezTo>
                    <a:pt x="29" y="26"/>
                    <a:pt x="29" y="26"/>
                    <a:pt x="29" y="26"/>
                  </a:cubicBezTo>
                  <a:cubicBezTo>
                    <a:pt x="27" y="27"/>
                    <a:pt x="23" y="27"/>
                    <a:pt x="20" y="28"/>
                  </a:cubicBezTo>
                  <a:cubicBezTo>
                    <a:pt x="18" y="29"/>
                    <a:pt x="19" y="29"/>
                    <a:pt x="17" y="30"/>
                  </a:cubicBezTo>
                  <a:cubicBezTo>
                    <a:pt x="17" y="30"/>
                    <a:pt x="17" y="30"/>
                    <a:pt x="17" y="30"/>
                  </a:cubicBezTo>
                  <a:cubicBezTo>
                    <a:pt x="16" y="31"/>
                    <a:pt x="16" y="31"/>
                    <a:pt x="15" y="32"/>
                  </a:cubicBezTo>
                  <a:cubicBezTo>
                    <a:pt x="14" y="32"/>
                    <a:pt x="14" y="33"/>
                    <a:pt x="13" y="33"/>
                  </a:cubicBezTo>
                  <a:cubicBezTo>
                    <a:pt x="14" y="32"/>
                    <a:pt x="14" y="31"/>
                    <a:pt x="15" y="30"/>
                  </a:cubicBezTo>
                  <a:cubicBezTo>
                    <a:pt x="13" y="31"/>
                    <a:pt x="12" y="33"/>
                    <a:pt x="10" y="33"/>
                  </a:cubicBezTo>
                  <a:cubicBezTo>
                    <a:pt x="8" y="33"/>
                    <a:pt x="7" y="34"/>
                    <a:pt x="7" y="34"/>
                  </a:cubicBezTo>
                  <a:cubicBezTo>
                    <a:pt x="8" y="34"/>
                    <a:pt x="6" y="34"/>
                    <a:pt x="7" y="34"/>
                  </a:cubicBezTo>
                  <a:cubicBezTo>
                    <a:pt x="6" y="34"/>
                    <a:pt x="5" y="35"/>
                    <a:pt x="5" y="35"/>
                  </a:cubicBezTo>
                  <a:cubicBezTo>
                    <a:pt x="5" y="35"/>
                    <a:pt x="5" y="35"/>
                    <a:pt x="5" y="35"/>
                  </a:cubicBezTo>
                  <a:cubicBezTo>
                    <a:pt x="5" y="36"/>
                    <a:pt x="4" y="36"/>
                    <a:pt x="4" y="37"/>
                  </a:cubicBezTo>
                  <a:cubicBezTo>
                    <a:pt x="5" y="36"/>
                    <a:pt x="5" y="36"/>
                    <a:pt x="6" y="36"/>
                  </a:cubicBezTo>
                  <a:cubicBezTo>
                    <a:pt x="6" y="36"/>
                    <a:pt x="4" y="37"/>
                    <a:pt x="3" y="37"/>
                  </a:cubicBezTo>
                  <a:cubicBezTo>
                    <a:pt x="2" y="37"/>
                    <a:pt x="4" y="36"/>
                    <a:pt x="3" y="36"/>
                  </a:cubicBezTo>
                  <a:cubicBezTo>
                    <a:pt x="0" y="38"/>
                    <a:pt x="0" y="38"/>
                    <a:pt x="0" y="38"/>
                  </a:cubicBezTo>
                  <a:cubicBezTo>
                    <a:pt x="1" y="38"/>
                    <a:pt x="2" y="38"/>
                    <a:pt x="2" y="38"/>
                  </a:cubicBezTo>
                  <a:cubicBezTo>
                    <a:pt x="3" y="37"/>
                    <a:pt x="3" y="37"/>
                    <a:pt x="3" y="37"/>
                  </a:cubicBezTo>
                  <a:cubicBezTo>
                    <a:pt x="3" y="38"/>
                    <a:pt x="3" y="38"/>
                    <a:pt x="3" y="38"/>
                  </a:cubicBezTo>
                  <a:cubicBezTo>
                    <a:pt x="5" y="37"/>
                    <a:pt x="7" y="37"/>
                    <a:pt x="9" y="35"/>
                  </a:cubicBezTo>
                  <a:cubicBezTo>
                    <a:pt x="8" y="35"/>
                    <a:pt x="8" y="35"/>
                    <a:pt x="8" y="35"/>
                  </a:cubicBezTo>
                  <a:cubicBezTo>
                    <a:pt x="9" y="35"/>
                    <a:pt x="10" y="34"/>
                    <a:pt x="12" y="34"/>
                  </a:cubicBezTo>
                  <a:cubicBezTo>
                    <a:pt x="11" y="34"/>
                    <a:pt x="12" y="34"/>
                    <a:pt x="12" y="34"/>
                  </a:cubicBezTo>
                  <a:cubicBezTo>
                    <a:pt x="13" y="34"/>
                    <a:pt x="13" y="34"/>
                    <a:pt x="13" y="34"/>
                  </a:cubicBezTo>
                  <a:cubicBezTo>
                    <a:pt x="12" y="35"/>
                    <a:pt x="12" y="35"/>
                    <a:pt x="12" y="35"/>
                  </a:cubicBezTo>
                  <a:cubicBezTo>
                    <a:pt x="12" y="34"/>
                    <a:pt x="16" y="33"/>
                    <a:pt x="16" y="33"/>
                  </a:cubicBezTo>
                  <a:cubicBezTo>
                    <a:pt x="16" y="33"/>
                    <a:pt x="16" y="33"/>
                    <a:pt x="16" y="33"/>
                  </a:cubicBezTo>
                  <a:cubicBezTo>
                    <a:pt x="18" y="33"/>
                    <a:pt x="16" y="33"/>
                    <a:pt x="17" y="32"/>
                  </a:cubicBezTo>
                  <a:cubicBezTo>
                    <a:pt x="18" y="32"/>
                    <a:pt x="18" y="33"/>
                    <a:pt x="19" y="33"/>
                  </a:cubicBezTo>
                  <a:cubicBezTo>
                    <a:pt x="21" y="32"/>
                    <a:pt x="24" y="30"/>
                    <a:pt x="26" y="30"/>
                  </a:cubicBezTo>
                  <a:cubicBezTo>
                    <a:pt x="28" y="30"/>
                    <a:pt x="30" y="29"/>
                    <a:pt x="31" y="28"/>
                  </a:cubicBezTo>
                  <a:cubicBezTo>
                    <a:pt x="33" y="27"/>
                    <a:pt x="32" y="29"/>
                    <a:pt x="33" y="28"/>
                  </a:cubicBezTo>
                  <a:cubicBezTo>
                    <a:pt x="33" y="28"/>
                    <a:pt x="33" y="29"/>
                    <a:pt x="34" y="29"/>
                  </a:cubicBezTo>
                  <a:cubicBezTo>
                    <a:pt x="34" y="28"/>
                    <a:pt x="37" y="28"/>
                    <a:pt x="35" y="28"/>
                  </a:cubicBezTo>
                  <a:cubicBezTo>
                    <a:pt x="37" y="27"/>
                    <a:pt x="40" y="26"/>
                    <a:pt x="42" y="25"/>
                  </a:cubicBezTo>
                  <a:cubicBezTo>
                    <a:pt x="42" y="26"/>
                    <a:pt x="42" y="26"/>
                    <a:pt x="42" y="26"/>
                  </a:cubicBezTo>
                  <a:cubicBezTo>
                    <a:pt x="43" y="26"/>
                    <a:pt x="45" y="25"/>
                    <a:pt x="47" y="24"/>
                  </a:cubicBezTo>
                  <a:cubicBezTo>
                    <a:pt x="47" y="24"/>
                    <a:pt x="46" y="24"/>
                    <a:pt x="46" y="23"/>
                  </a:cubicBezTo>
                  <a:cubicBezTo>
                    <a:pt x="48" y="23"/>
                    <a:pt x="48" y="23"/>
                    <a:pt x="48" y="23"/>
                  </a:cubicBezTo>
                  <a:cubicBezTo>
                    <a:pt x="48" y="23"/>
                    <a:pt x="48" y="24"/>
                    <a:pt x="50" y="24"/>
                  </a:cubicBezTo>
                  <a:cubicBezTo>
                    <a:pt x="50" y="25"/>
                    <a:pt x="47" y="24"/>
                    <a:pt x="48" y="25"/>
                  </a:cubicBezTo>
                  <a:cubicBezTo>
                    <a:pt x="47" y="26"/>
                    <a:pt x="44" y="27"/>
                    <a:pt x="43" y="27"/>
                  </a:cubicBezTo>
                  <a:cubicBezTo>
                    <a:pt x="42" y="28"/>
                    <a:pt x="45" y="26"/>
                    <a:pt x="44" y="27"/>
                  </a:cubicBezTo>
                  <a:cubicBezTo>
                    <a:pt x="46" y="27"/>
                    <a:pt x="46" y="26"/>
                    <a:pt x="49" y="25"/>
                  </a:cubicBezTo>
                  <a:cubicBezTo>
                    <a:pt x="49" y="25"/>
                    <a:pt x="48" y="25"/>
                    <a:pt x="49" y="25"/>
                  </a:cubicBezTo>
                  <a:cubicBezTo>
                    <a:pt x="51" y="23"/>
                    <a:pt x="52" y="25"/>
                    <a:pt x="52" y="25"/>
                  </a:cubicBezTo>
                  <a:cubicBezTo>
                    <a:pt x="51" y="25"/>
                    <a:pt x="51" y="25"/>
                    <a:pt x="51" y="25"/>
                  </a:cubicBezTo>
                  <a:cubicBezTo>
                    <a:pt x="53" y="25"/>
                    <a:pt x="53" y="24"/>
                    <a:pt x="54" y="24"/>
                  </a:cubicBezTo>
                  <a:cubicBezTo>
                    <a:pt x="55" y="25"/>
                    <a:pt x="52" y="25"/>
                    <a:pt x="52" y="25"/>
                  </a:cubicBezTo>
                  <a:cubicBezTo>
                    <a:pt x="53" y="26"/>
                    <a:pt x="53" y="26"/>
                    <a:pt x="53" y="26"/>
                  </a:cubicBezTo>
                  <a:cubicBezTo>
                    <a:pt x="55" y="26"/>
                    <a:pt x="53" y="25"/>
                    <a:pt x="56" y="25"/>
                  </a:cubicBezTo>
                  <a:cubicBezTo>
                    <a:pt x="56" y="25"/>
                    <a:pt x="56" y="25"/>
                    <a:pt x="56" y="25"/>
                  </a:cubicBezTo>
                  <a:cubicBezTo>
                    <a:pt x="57" y="25"/>
                    <a:pt x="57" y="25"/>
                    <a:pt x="57" y="25"/>
                  </a:cubicBezTo>
                  <a:cubicBezTo>
                    <a:pt x="57" y="24"/>
                    <a:pt x="56" y="24"/>
                    <a:pt x="55" y="24"/>
                  </a:cubicBezTo>
                  <a:cubicBezTo>
                    <a:pt x="56" y="23"/>
                    <a:pt x="56" y="24"/>
                    <a:pt x="58" y="23"/>
                  </a:cubicBezTo>
                  <a:cubicBezTo>
                    <a:pt x="59" y="22"/>
                    <a:pt x="57" y="23"/>
                    <a:pt x="57" y="23"/>
                  </a:cubicBezTo>
                  <a:cubicBezTo>
                    <a:pt x="57" y="22"/>
                    <a:pt x="58" y="22"/>
                    <a:pt x="59" y="22"/>
                  </a:cubicBezTo>
                  <a:cubicBezTo>
                    <a:pt x="61" y="21"/>
                    <a:pt x="60" y="22"/>
                    <a:pt x="61" y="22"/>
                  </a:cubicBezTo>
                  <a:cubicBezTo>
                    <a:pt x="61" y="22"/>
                    <a:pt x="59" y="23"/>
                    <a:pt x="59" y="22"/>
                  </a:cubicBezTo>
                  <a:cubicBezTo>
                    <a:pt x="58" y="23"/>
                    <a:pt x="61" y="23"/>
                    <a:pt x="59" y="24"/>
                  </a:cubicBezTo>
                  <a:cubicBezTo>
                    <a:pt x="61" y="24"/>
                    <a:pt x="61" y="24"/>
                    <a:pt x="61" y="23"/>
                  </a:cubicBezTo>
                  <a:cubicBezTo>
                    <a:pt x="61" y="23"/>
                    <a:pt x="62" y="23"/>
                    <a:pt x="61" y="22"/>
                  </a:cubicBezTo>
                  <a:cubicBezTo>
                    <a:pt x="63" y="20"/>
                    <a:pt x="63" y="23"/>
                    <a:pt x="66" y="22"/>
                  </a:cubicBezTo>
                  <a:cubicBezTo>
                    <a:pt x="65" y="21"/>
                    <a:pt x="69" y="20"/>
                    <a:pt x="67" y="19"/>
                  </a:cubicBezTo>
                  <a:cubicBezTo>
                    <a:pt x="67" y="19"/>
                    <a:pt x="68" y="19"/>
                    <a:pt x="69" y="19"/>
                  </a:cubicBezTo>
                  <a:cubicBezTo>
                    <a:pt x="68" y="20"/>
                    <a:pt x="70" y="19"/>
                    <a:pt x="69" y="20"/>
                  </a:cubicBezTo>
                  <a:cubicBezTo>
                    <a:pt x="70" y="20"/>
                    <a:pt x="70" y="20"/>
                    <a:pt x="70" y="20"/>
                  </a:cubicBezTo>
                  <a:cubicBezTo>
                    <a:pt x="68" y="21"/>
                    <a:pt x="68" y="21"/>
                    <a:pt x="68" y="21"/>
                  </a:cubicBezTo>
                  <a:cubicBezTo>
                    <a:pt x="70" y="21"/>
                    <a:pt x="71" y="21"/>
                    <a:pt x="72" y="21"/>
                  </a:cubicBezTo>
                  <a:cubicBezTo>
                    <a:pt x="73" y="21"/>
                    <a:pt x="71" y="21"/>
                    <a:pt x="73" y="20"/>
                  </a:cubicBezTo>
                  <a:cubicBezTo>
                    <a:pt x="72" y="21"/>
                    <a:pt x="73" y="21"/>
                    <a:pt x="74" y="21"/>
                  </a:cubicBezTo>
                  <a:cubicBezTo>
                    <a:pt x="73" y="21"/>
                    <a:pt x="74" y="20"/>
                    <a:pt x="75" y="19"/>
                  </a:cubicBezTo>
                  <a:cubicBezTo>
                    <a:pt x="76" y="19"/>
                    <a:pt x="77" y="20"/>
                    <a:pt x="77" y="20"/>
                  </a:cubicBezTo>
                  <a:cubicBezTo>
                    <a:pt x="76" y="21"/>
                    <a:pt x="76" y="21"/>
                    <a:pt x="76" y="21"/>
                  </a:cubicBezTo>
                  <a:cubicBezTo>
                    <a:pt x="77" y="20"/>
                    <a:pt x="76" y="21"/>
                    <a:pt x="77" y="20"/>
                  </a:cubicBezTo>
                  <a:cubicBezTo>
                    <a:pt x="78" y="19"/>
                    <a:pt x="78" y="19"/>
                    <a:pt x="78" y="19"/>
                  </a:cubicBezTo>
                  <a:cubicBezTo>
                    <a:pt x="79" y="18"/>
                    <a:pt x="80" y="19"/>
                    <a:pt x="80" y="19"/>
                  </a:cubicBezTo>
                  <a:cubicBezTo>
                    <a:pt x="79" y="19"/>
                    <a:pt x="79" y="19"/>
                    <a:pt x="79" y="19"/>
                  </a:cubicBezTo>
                  <a:cubicBezTo>
                    <a:pt x="81" y="19"/>
                    <a:pt x="80" y="20"/>
                    <a:pt x="81" y="20"/>
                  </a:cubicBezTo>
                  <a:cubicBezTo>
                    <a:pt x="82" y="19"/>
                    <a:pt x="82" y="19"/>
                    <a:pt x="82" y="19"/>
                  </a:cubicBezTo>
                  <a:cubicBezTo>
                    <a:pt x="82" y="19"/>
                    <a:pt x="82" y="19"/>
                    <a:pt x="82" y="20"/>
                  </a:cubicBezTo>
                  <a:cubicBezTo>
                    <a:pt x="82" y="19"/>
                    <a:pt x="83" y="19"/>
                    <a:pt x="84" y="19"/>
                  </a:cubicBezTo>
                  <a:cubicBezTo>
                    <a:pt x="84" y="19"/>
                    <a:pt x="84" y="19"/>
                    <a:pt x="84" y="19"/>
                  </a:cubicBezTo>
                  <a:cubicBezTo>
                    <a:pt x="85" y="19"/>
                    <a:pt x="86" y="18"/>
                    <a:pt x="87" y="18"/>
                  </a:cubicBezTo>
                  <a:cubicBezTo>
                    <a:pt x="86" y="18"/>
                    <a:pt x="86" y="19"/>
                    <a:pt x="84" y="18"/>
                  </a:cubicBezTo>
                  <a:cubicBezTo>
                    <a:pt x="83" y="18"/>
                    <a:pt x="85" y="18"/>
                    <a:pt x="86" y="17"/>
                  </a:cubicBezTo>
                  <a:cubicBezTo>
                    <a:pt x="86" y="18"/>
                    <a:pt x="88" y="17"/>
                    <a:pt x="89" y="17"/>
                  </a:cubicBezTo>
                  <a:cubicBezTo>
                    <a:pt x="90" y="18"/>
                    <a:pt x="90" y="18"/>
                    <a:pt x="90" y="18"/>
                  </a:cubicBezTo>
                  <a:cubicBezTo>
                    <a:pt x="90" y="17"/>
                    <a:pt x="90" y="17"/>
                    <a:pt x="90" y="17"/>
                  </a:cubicBezTo>
                  <a:cubicBezTo>
                    <a:pt x="91" y="18"/>
                    <a:pt x="92" y="16"/>
                    <a:pt x="93" y="17"/>
                  </a:cubicBezTo>
                  <a:cubicBezTo>
                    <a:pt x="93" y="17"/>
                    <a:pt x="93" y="17"/>
                    <a:pt x="94" y="18"/>
                  </a:cubicBezTo>
                  <a:cubicBezTo>
                    <a:pt x="93" y="17"/>
                    <a:pt x="95" y="16"/>
                    <a:pt x="95" y="16"/>
                  </a:cubicBezTo>
                  <a:cubicBezTo>
                    <a:pt x="97" y="16"/>
                    <a:pt x="95" y="17"/>
                    <a:pt x="95" y="17"/>
                  </a:cubicBezTo>
                  <a:cubicBezTo>
                    <a:pt x="96" y="17"/>
                    <a:pt x="98" y="17"/>
                    <a:pt x="98" y="16"/>
                  </a:cubicBezTo>
                  <a:cubicBezTo>
                    <a:pt x="97" y="16"/>
                    <a:pt x="98" y="16"/>
                    <a:pt x="98" y="15"/>
                  </a:cubicBezTo>
                  <a:cubicBezTo>
                    <a:pt x="100" y="15"/>
                    <a:pt x="98" y="16"/>
                    <a:pt x="99" y="16"/>
                  </a:cubicBezTo>
                  <a:cubicBezTo>
                    <a:pt x="100" y="16"/>
                    <a:pt x="101" y="15"/>
                    <a:pt x="100" y="15"/>
                  </a:cubicBezTo>
                  <a:cubicBezTo>
                    <a:pt x="101" y="15"/>
                    <a:pt x="102" y="14"/>
                    <a:pt x="103" y="14"/>
                  </a:cubicBezTo>
                  <a:cubicBezTo>
                    <a:pt x="104" y="15"/>
                    <a:pt x="101" y="15"/>
                    <a:pt x="102" y="15"/>
                  </a:cubicBezTo>
                  <a:cubicBezTo>
                    <a:pt x="104" y="15"/>
                    <a:pt x="103" y="13"/>
                    <a:pt x="105" y="13"/>
                  </a:cubicBezTo>
                  <a:cubicBezTo>
                    <a:pt x="104" y="13"/>
                    <a:pt x="105" y="12"/>
                    <a:pt x="106" y="11"/>
                  </a:cubicBezTo>
                  <a:cubicBezTo>
                    <a:pt x="108" y="11"/>
                    <a:pt x="105" y="12"/>
                    <a:pt x="106" y="12"/>
                  </a:cubicBezTo>
                  <a:cubicBezTo>
                    <a:pt x="107" y="12"/>
                    <a:pt x="107" y="12"/>
                    <a:pt x="107" y="12"/>
                  </a:cubicBezTo>
                  <a:cubicBezTo>
                    <a:pt x="108" y="13"/>
                    <a:pt x="104" y="14"/>
                    <a:pt x="106" y="15"/>
                  </a:cubicBezTo>
                  <a:cubicBezTo>
                    <a:pt x="107" y="14"/>
                    <a:pt x="107" y="14"/>
                    <a:pt x="107" y="14"/>
                  </a:cubicBezTo>
                  <a:cubicBezTo>
                    <a:pt x="106" y="14"/>
                    <a:pt x="106" y="15"/>
                    <a:pt x="107" y="15"/>
                  </a:cubicBezTo>
                  <a:cubicBezTo>
                    <a:pt x="107" y="14"/>
                    <a:pt x="109" y="15"/>
                    <a:pt x="109" y="15"/>
                  </a:cubicBezTo>
                  <a:cubicBezTo>
                    <a:pt x="109" y="14"/>
                    <a:pt x="108" y="15"/>
                    <a:pt x="108" y="14"/>
                  </a:cubicBezTo>
                  <a:cubicBezTo>
                    <a:pt x="110" y="14"/>
                    <a:pt x="110" y="13"/>
                    <a:pt x="112" y="13"/>
                  </a:cubicBezTo>
                  <a:cubicBezTo>
                    <a:pt x="111" y="14"/>
                    <a:pt x="112" y="14"/>
                    <a:pt x="112" y="14"/>
                  </a:cubicBezTo>
                  <a:cubicBezTo>
                    <a:pt x="113" y="15"/>
                    <a:pt x="112" y="14"/>
                    <a:pt x="113" y="14"/>
                  </a:cubicBezTo>
                  <a:cubicBezTo>
                    <a:pt x="113" y="14"/>
                    <a:pt x="113" y="14"/>
                    <a:pt x="113" y="14"/>
                  </a:cubicBezTo>
                  <a:cubicBezTo>
                    <a:pt x="118" y="14"/>
                    <a:pt x="124" y="13"/>
                    <a:pt x="128" y="11"/>
                  </a:cubicBezTo>
                  <a:cubicBezTo>
                    <a:pt x="128" y="12"/>
                    <a:pt x="130" y="12"/>
                    <a:pt x="132" y="12"/>
                  </a:cubicBezTo>
                  <a:cubicBezTo>
                    <a:pt x="131" y="12"/>
                    <a:pt x="132" y="11"/>
                    <a:pt x="133" y="11"/>
                  </a:cubicBezTo>
                  <a:cubicBezTo>
                    <a:pt x="134" y="12"/>
                    <a:pt x="134" y="12"/>
                    <a:pt x="134" y="12"/>
                  </a:cubicBezTo>
                  <a:cubicBezTo>
                    <a:pt x="135" y="12"/>
                    <a:pt x="137" y="11"/>
                    <a:pt x="138" y="11"/>
                  </a:cubicBezTo>
                  <a:cubicBezTo>
                    <a:pt x="139" y="11"/>
                    <a:pt x="139" y="11"/>
                    <a:pt x="139" y="11"/>
                  </a:cubicBezTo>
                  <a:cubicBezTo>
                    <a:pt x="140" y="11"/>
                    <a:pt x="140" y="11"/>
                    <a:pt x="140" y="10"/>
                  </a:cubicBezTo>
                  <a:cubicBezTo>
                    <a:pt x="141" y="11"/>
                    <a:pt x="141" y="11"/>
                    <a:pt x="141" y="11"/>
                  </a:cubicBezTo>
                  <a:cubicBezTo>
                    <a:pt x="141" y="10"/>
                    <a:pt x="141" y="10"/>
                    <a:pt x="141" y="10"/>
                  </a:cubicBezTo>
                  <a:cubicBezTo>
                    <a:pt x="142" y="10"/>
                    <a:pt x="144" y="10"/>
                    <a:pt x="144" y="11"/>
                  </a:cubicBezTo>
                  <a:cubicBezTo>
                    <a:pt x="144" y="11"/>
                    <a:pt x="145" y="10"/>
                    <a:pt x="144" y="10"/>
                  </a:cubicBezTo>
                  <a:cubicBezTo>
                    <a:pt x="145" y="11"/>
                    <a:pt x="149" y="10"/>
                    <a:pt x="151" y="10"/>
                  </a:cubicBezTo>
                  <a:cubicBezTo>
                    <a:pt x="150" y="10"/>
                    <a:pt x="150" y="10"/>
                    <a:pt x="150" y="9"/>
                  </a:cubicBezTo>
                  <a:cubicBezTo>
                    <a:pt x="150" y="8"/>
                    <a:pt x="150" y="9"/>
                    <a:pt x="151" y="9"/>
                  </a:cubicBezTo>
                  <a:cubicBezTo>
                    <a:pt x="151" y="9"/>
                    <a:pt x="152" y="9"/>
                    <a:pt x="151" y="10"/>
                  </a:cubicBezTo>
                  <a:cubicBezTo>
                    <a:pt x="154" y="11"/>
                    <a:pt x="158" y="9"/>
                    <a:pt x="162" y="9"/>
                  </a:cubicBezTo>
                  <a:cubicBezTo>
                    <a:pt x="162" y="9"/>
                    <a:pt x="162" y="9"/>
                    <a:pt x="163" y="9"/>
                  </a:cubicBezTo>
                  <a:cubicBezTo>
                    <a:pt x="165" y="10"/>
                    <a:pt x="168" y="9"/>
                    <a:pt x="170" y="9"/>
                  </a:cubicBezTo>
                  <a:cubicBezTo>
                    <a:pt x="170" y="8"/>
                    <a:pt x="170" y="7"/>
                    <a:pt x="172" y="7"/>
                  </a:cubicBezTo>
                  <a:cubicBezTo>
                    <a:pt x="173" y="7"/>
                    <a:pt x="172" y="8"/>
                    <a:pt x="174" y="9"/>
                  </a:cubicBezTo>
                  <a:cubicBezTo>
                    <a:pt x="174" y="8"/>
                    <a:pt x="176" y="8"/>
                    <a:pt x="176" y="8"/>
                  </a:cubicBezTo>
                  <a:cubicBezTo>
                    <a:pt x="176" y="8"/>
                    <a:pt x="176" y="8"/>
                    <a:pt x="176" y="8"/>
                  </a:cubicBezTo>
                  <a:cubicBezTo>
                    <a:pt x="177" y="8"/>
                    <a:pt x="178" y="8"/>
                    <a:pt x="179" y="8"/>
                  </a:cubicBezTo>
                  <a:cubicBezTo>
                    <a:pt x="179" y="8"/>
                    <a:pt x="179" y="8"/>
                    <a:pt x="179" y="8"/>
                  </a:cubicBezTo>
                  <a:cubicBezTo>
                    <a:pt x="180" y="8"/>
                    <a:pt x="181" y="8"/>
                    <a:pt x="182" y="8"/>
                  </a:cubicBezTo>
                  <a:cubicBezTo>
                    <a:pt x="182" y="8"/>
                    <a:pt x="184" y="8"/>
                    <a:pt x="185" y="8"/>
                  </a:cubicBezTo>
                  <a:cubicBezTo>
                    <a:pt x="185" y="8"/>
                    <a:pt x="185" y="8"/>
                    <a:pt x="185" y="8"/>
                  </a:cubicBezTo>
                  <a:cubicBezTo>
                    <a:pt x="185" y="7"/>
                    <a:pt x="185" y="7"/>
                    <a:pt x="185" y="7"/>
                  </a:cubicBezTo>
                  <a:cubicBezTo>
                    <a:pt x="187" y="8"/>
                    <a:pt x="187" y="8"/>
                    <a:pt x="187" y="8"/>
                  </a:cubicBezTo>
                  <a:cubicBezTo>
                    <a:pt x="186" y="8"/>
                    <a:pt x="186" y="8"/>
                    <a:pt x="186" y="8"/>
                  </a:cubicBezTo>
                  <a:cubicBezTo>
                    <a:pt x="187" y="8"/>
                    <a:pt x="186" y="8"/>
                    <a:pt x="187" y="7"/>
                  </a:cubicBezTo>
                  <a:cubicBezTo>
                    <a:pt x="188" y="7"/>
                    <a:pt x="188" y="7"/>
                    <a:pt x="189" y="8"/>
                  </a:cubicBezTo>
                  <a:cubicBezTo>
                    <a:pt x="188" y="8"/>
                    <a:pt x="188" y="8"/>
                    <a:pt x="188" y="8"/>
                  </a:cubicBezTo>
                  <a:cubicBezTo>
                    <a:pt x="187" y="8"/>
                    <a:pt x="189" y="8"/>
                    <a:pt x="189" y="8"/>
                  </a:cubicBezTo>
                  <a:cubicBezTo>
                    <a:pt x="189" y="8"/>
                    <a:pt x="189" y="7"/>
                    <a:pt x="190" y="8"/>
                  </a:cubicBezTo>
                  <a:cubicBezTo>
                    <a:pt x="191" y="8"/>
                    <a:pt x="193" y="7"/>
                    <a:pt x="192" y="8"/>
                  </a:cubicBezTo>
                  <a:cubicBezTo>
                    <a:pt x="193" y="8"/>
                    <a:pt x="194" y="8"/>
                    <a:pt x="194" y="7"/>
                  </a:cubicBezTo>
                  <a:cubicBezTo>
                    <a:pt x="194" y="7"/>
                    <a:pt x="192" y="7"/>
                    <a:pt x="192" y="7"/>
                  </a:cubicBezTo>
                  <a:cubicBezTo>
                    <a:pt x="193" y="7"/>
                    <a:pt x="194" y="7"/>
                    <a:pt x="194" y="7"/>
                  </a:cubicBezTo>
                  <a:cubicBezTo>
                    <a:pt x="194" y="7"/>
                    <a:pt x="194" y="7"/>
                    <a:pt x="194" y="7"/>
                  </a:cubicBezTo>
                  <a:cubicBezTo>
                    <a:pt x="194" y="7"/>
                    <a:pt x="196" y="7"/>
                    <a:pt x="195" y="6"/>
                  </a:cubicBezTo>
                  <a:cubicBezTo>
                    <a:pt x="196" y="7"/>
                    <a:pt x="196" y="7"/>
                    <a:pt x="196" y="7"/>
                  </a:cubicBezTo>
                  <a:cubicBezTo>
                    <a:pt x="197" y="7"/>
                    <a:pt x="198" y="7"/>
                    <a:pt x="199" y="7"/>
                  </a:cubicBezTo>
                  <a:cubicBezTo>
                    <a:pt x="199" y="7"/>
                    <a:pt x="198" y="8"/>
                    <a:pt x="200" y="8"/>
                  </a:cubicBezTo>
                  <a:cubicBezTo>
                    <a:pt x="202" y="7"/>
                    <a:pt x="202" y="7"/>
                    <a:pt x="202" y="7"/>
                  </a:cubicBezTo>
                  <a:cubicBezTo>
                    <a:pt x="203" y="7"/>
                    <a:pt x="203" y="7"/>
                    <a:pt x="203" y="8"/>
                  </a:cubicBezTo>
                  <a:cubicBezTo>
                    <a:pt x="206" y="8"/>
                    <a:pt x="206" y="6"/>
                    <a:pt x="208" y="7"/>
                  </a:cubicBezTo>
                  <a:cubicBezTo>
                    <a:pt x="207" y="7"/>
                    <a:pt x="208" y="7"/>
                    <a:pt x="209" y="8"/>
                  </a:cubicBezTo>
                  <a:cubicBezTo>
                    <a:pt x="209" y="7"/>
                    <a:pt x="209" y="7"/>
                    <a:pt x="209" y="7"/>
                  </a:cubicBezTo>
                  <a:cubicBezTo>
                    <a:pt x="209" y="7"/>
                    <a:pt x="209" y="8"/>
                    <a:pt x="208" y="7"/>
                  </a:cubicBezTo>
                  <a:cubicBezTo>
                    <a:pt x="208" y="7"/>
                    <a:pt x="209" y="7"/>
                    <a:pt x="209" y="7"/>
                  </a:cubicBezTo>
                  <a:cubicBezTo>
                    <a:pt x="211" y="8"/>
                    <a:pt x="216" y="7"/>
                    <a:pt x="219" y="8"/>
                  </a:cubicBezTo>
                  <a:cubicBezTo>
                    <a:pt x="219" y="7"/>
                    <a:pt x="221" y="8"/>
                    <a:pt x="222" y="7"/>
                  </a:cubicBezTo>
                  <a:cubicBezTo>
                    <a:pt x="221" y="8"/>
                    <a:pt x="223" y="7"/>
                    <a:pt x="224" y="8"/>
                  </a:cubicBezTo>
                  <a:cubicBezTo>
                    <a:pt x="224" y="7"/>
                    <a:pt x="224" y="7"/>
                    <a:pt x="224" y="7"/>
                  </a:cubicBezTo>
                  <a:cubicBezTo>
                    <a:pt x="226" y="8"/>
                    <a:pt x="227" y="6"/>
                    <a:pt x="228" y="7"/>
                  </a:cubicBezTo>
                  <a:cubicBezTo>
                    <a:pt x="230" y="7"/>
                    <a:pt x="228" y="7"/>
                    <a:pt x="228" y="8"/>
                  </a:cubicBezTo>
                  <a:cubicBezTo>
                    <a:pt x="229" y="9"/>
                    <a:pt x="232" y="7"/>
                    <a:pt x="233" y="8"/>
                  </a:cubicBezTo>
                  <a:cubicBezTo>
                    <a:pt x="233" y="8"/>
                    <a:pt x="233" y="7"/>
                    <a:pt x="234" y="7"/>
                  </a:cubicBezTo>
                  <a:cubicBezTo>
                    <a:pt x="235" y="7"/>
                    <a:pt x="237" y="8"/>
                    <a:pt x="237" y="8"/>
                  </a:cubicBezTo>
                  <a:cubicBezTo>
                    <a:pt x="238" y="8"/>
                    <a:pt x="238" y="7"/>
                    <a:pt x="239" y="8"/>
                  </a:cubicBezTo>
                  <a:cubicBezTo>
                    <a:pt x="239" y="8"/>
                    <a:pt x="239" y="8"/>
                    <a:pt x="238" y="8"/>
                  </a:cubicBezTo>
                  <a:cubicBezTo>
                    <a:pt x="240" y="8"/>
                    <a:pt x="241" y="8"/>
                    <a:pt x="243" y="8"/>
                  </a:cubicBezTo>
                  <a:cubicBezTo>
                    <a:pt x="243" y="8"/>
                    <a:pt x="246" y="8"/>
                    <a:pt x="248" y="9"/>
                  </a:cubicBezTo>
                  <a:cubicBezTo>
                    <a:pt x="249" y="8"/>
                    <a:pt x="251" y="9"/>
                    <a:pt x="251" y="8"/>
                  </a:cubicBezTo>
                  <a:cubicBezTo>
                    <a:pt x="251" y="8"/>
                    <a:pt x="251" y="8"/>
                    <a:pt x="251" y="8"/>
                  </a:cubicBezTo>
                  <a:cubicBezTo>
                    <a:pt x="252" y="8"/>
                    <a:pt x="252" y="7"/>
                    <a:pt x="253" y="7"/>
                  </a:cubicBezTo>
                  <a:cubicBezTo>
                    <a:pt x="253" y="8"/>
                    <a:pt x="253" y="8"/>
                    <a:pt x="253" y="8"/>
                  </a:cubicBezTo>
                  <a:cubicBezTo>
                    <a:pt x="253" y="9"/>
                    <a:pt x="255" y="8"/>
                    <a:pt x="256" y="9"/>
                  </a:cubicBezTo>
                  <a:cubicBezTo>
                    <a:pt x="255" y="8"/>
                    <a:pt x="257" y="9"/>
                    <a:pt x="257" y="8"/>
                  </a:cubicBezTo>
                  <a:cubicBezTo>
                    <a:pt x="258" y="8"/>
                    <a:pt x="258" y="8"/>
                    <a:pt x="258" y="8"/>
                  </a:cubicBezTo>
                  <a:cubicBezTo>
                    <a:pt x="259" y="8"/>
                    <a:pt x="258" y="8"/>
                    <a:pt x="260" y="8"/>
                  </a:cubicBezTo>
                  <a:cubicBezTo>
                    <a:pt x="261" y="8"/>
                    <a:pt x="260" y="9"/>
                    <a:pt x="260" y="8"/>
                  </a:cubicBezTo>
                  <a:cubicBezTo>
                    <a:pt x="261" y="9"/>
                    <a:pt x="262" y="9"/>
                    <a:pt x="263" y="9"/>
                  </a:cubicBezTo>
                  <a:cubicBezTo>
                    <a:pt x="262" y="9"/>
                    <a:pt x="262" y="9"/>
                    <a:pt x="263" y="8"/>
                  </a:cubicBezTo>
                  <a:cubicBezTo>
                    <a:pt x="263" y="9"/>
                    <a:pt x="263" y="9"/>
                    <a:pt x="263" y="9"/>
                  </a:cubicBezTo>
                  <a:cubicBezTo>
                    <a:pt x="263" y="9"/>
                    <a:pt x="264" y="9"/>
                    <a:pt x="264" y="9"/>
                  </a:cubicBezTo>
                  <a:cubicBezTo>
                    <a:pt x="264" y="9"/>
                    <a:pt x="264" y="9"/>
                    <a:pt x="264" y="9"/>
                  </a:cubicBezTo>
                  <a:cubicBezTo>
                    <a:pt x="264" y="9"/>
                    <a:pt x="263" y="9"/>
                    <a:pt x="263" y="9"/>
                  </a:cubicBezTo>
                  <a:cubicBezTo>
                    <a:pt x="263" y="9"/>
                    <a:pt x="264" y="9"/>
                    <a:pt x="264" y="9"/>
                  </a:cubicBezTo>
                  <a:cubicBezTo>
                    <a:pt x="264" y="9"/>
                    <a:pt x="264" y="9"/>
                    <a:pt x="264" y="9"/>
                  </a:cubicBezTo>
                  <a:cubicBezTo>
                    <a:pt x="264" y="9"/>
                    <a:pt x="265" y="9"/>
                    <a:pt x="265" y="9"/>
                  </a:cubicBezTo>
                  <a:cubicBezTo>
                    <a:pt x="265" y="9"/>
                    <a:pt x="265" y="9"/>
                    <a:pt x="265" y="9"/>
                  </a:cubicBezTo>
                  <a:cubicBezTo>
                    <a:pt x="265" y="10"/>
                    <a:pt x="267" y="9"/>
                    <a:pt x="267" y="9"/>
                  </a:cubicBezTo>
                  <a:cubicBezTo>
                    <a:pt x="270" y="9"/>
                    <a:pt x="274" y="9"/>
                    <a:pt x="276" y="9"/>
                  </a:cubicBezTo>
                  <a:cubicBezTo>
                    <a:pt x="276" y="9"/>
                    <a:pt x="276" y="9"/>
                    <a:pt x="276" y="9"/>
                  </a:cubicBezTo>
                  <a:cubicBezTo>
                    <a:pt x="277" y="9"/>
                    <a:pt x="278" y="9"/>
                    <a:pt x="278" y="9"/>
                  </a:cubicBezTo>
                  <a:cubicBezTo>
                    <a:pt x="279" y="9"/>
                    <a:pt x="279" y="9"/>
                    <a:pt x="280" y="10"/>
                  </a:cubicBezTo>
                  <a:cubicBezTo>
                    <a:pt x="281" y="10"/>
                    <a:pt x="281" y="9"/>
                    <a:pt x="280" y="9"/>
                  </a:cubicBezTo>
                  <a:cubicBezTo>
                    <a:pt x="283" y="10"/>
                    <a:pt x="286" y="9"/>
                    <a:pt x="289" y="10"/>
                  </a:cubicBezTo>
                  <a:cubicBezTo>
                    <a:pt x="288" y="10"/>
                    <a:pt x="288" y="10"/>
                    <a:pt x="288" y="10"/>
                  </a:cubicBezTo>
                  <a:cubicBezTo>
                    <a:pt x="290" y="10"/>
                    <a:pt x="292" y="10"/>
                    <a:pt x="294" y="10"/>
                  </a:cubicBezTo>
                  <a:cubicBezTo>
                    <a:pt x="294" y="10"/>
                    <a:pt x="294" y="10"/>
                    <a:pt x="293" y="10"/>
                  </a:cubicBezTo>
                  <a:cubicBezTo>
                    <a:pt x="295" y="10"/>
                    <a:pt x="296" y="10"/>
                    <a:pt x="297" y="10"/>
                  </a:cubicBezTo>
                  <a:cubicBezTo>
                    <a:pt x="296" y="9"/>
                    <a:pt x="297" y="10"/>
                    <a:pt x="296" y="10"/>
                  </a:cubicBezTo>
                  <a:cubicBezTo>
                    <a:pt x="295" y="9"/>
                    <a:pt x="297" y="9"/>
                    <a:pt x="298" y="9"/>
                  </a:cubicBezTo>
                  <a:cubicBezTo>
                    <a:pt x="298" y="9"/>
                    <a:pt x="298" y="9"/>
                    <a:pt x="298" y="9"/>
                  </a:cubicBezTo>
                  <a:cubicBezTo>
                    <a:pt x="300" y="10"/>
                    <a:pt x="300" y="9"/>
                    <a:pt x="301" y="9"/>
                  </a:cubicBezTo>
                  <a:cubicBezTo>
                    <a:pt x="302" y="10"/>
                    <a:pt x="301" y="9"/>
                    <a:pt x="301" y="10"/>
                  </a:cubicBezTo>
                  <a:cubicBezTo>
                    <a:pt x="301" y="11"/>
                    <a:pt x="304" y="11"/>
                    <a:pt x="305" y="11"/>
                  </a:cubicBezTo>
                  <a:cubicBezTo>
                    <a:pt x="305" y="11"/>
                    <a:pt x="306" y="11"/>
                    <a:pt x="306" y="10"/>
                  </a:cubicBezTo>
                  <a:cubicBezTo>
                    <a:pt x="307" y="10"/>
                    <a:pt x="306" y="11"/>
                    <a:pt x="307" y="11"/>
                  </a:cubicBezTo>
                  <a:cubicBezTo>
                    <a:pt x="310" y="10"/>
                    <a:pt x="310" y="10"/>
                    <a:pt x="310" y="10"/>
                  </a:cubicBezTo>
                  <a:cubicBezTo>
                    <a:pt x="310" y="10"/>
                    <a:pt x="311" y="10"/>
                    <a:pt x="310" y="11"/>
                  </a:cubicBezTo>
                  <a:cubicBezTo>
                    <a:pt x="313" y="11"/>
                    <a:pt x="314" y="10"/>
                    <a:pt x="316" y="9"/>
                  </a:cubicBezTo>
                  <a:cubicBezTo>
                    <a:pt x="316" y="10"/>
                    <a:pt x="319" y="10"/>
                    <a:pt x="320" y="10"/>
                  </a:cubicBezTo>
                  <a:cubicBezTo>
                    <a:pt x="320" y="10"/>
                    <a:pt x="319" y="10"/>
                    <a:pt x="319" y="10"/>
                  </a:cubicBezTo>
                  <a:cubicBezTo>
                    <a:pt x="320" y="11"/>
                    <a:pt x="320" y="11"/>
                    <a:pt x="320" y="11"/>
                  </a:cubicBezTo>
                  <a:cubicBezTo>
                    <a:pt x="318" y="10"/>
                    <a:pt x="320" y="11"/>
                    <a:pt x="319" y="12"/>
                  </a:cubicBezTo>
                  <a:cubicBezTo>
                    <a:pt x="320" y="11"/>
                    <a:pt x="323" y="12"/>
                    <a:pt x="325" y="13"/>
                  </a:cubicBezTo>
                  <a:cubicBezTo>
                    <a:pt x="324" y="11"/>
                    <a:pt x="328" y="12"/>
                    <a:pt x="328" y="11"/>
                  </a:cubicBezTo>
                  <a:cubicBezTo>
                    <a:pt x="330" y="12"/>
                    <a:pt x="329" y="12"/>
                    <a:pt x="330" y="13"/>
                  </a:cubicBezTo>
                  <a:cubicBezTo>
                    <a:pt x="332" y="13"/>
                    <a:pt x="335" y="13"/>
                    <a:pt x="337" y="13"/>
                  </a:cubicBezTo>
                  <a:cubicBezTo>
                    <a:pt x="337" y="13"/>
                    <a:pt x="337" y="13"/>
                    <a:pt x="337" y="13"/>
                  </a:cubicBezTo>
                  <a:cubicBezTo>
                    <a:pt x="339" y="13"/>
                    <a:pt x="342" y="14"/>
                    <a:pt x="344" y="13"/>
                  </a:cubicBezTo>
                  <a:cubicBezTo>
                    <a:pt x="344" y="14"/>
                    <a:pt x="344" y="14"/>
                    <a:pt x="343" y="14"/>
                  </a:cubicBezTo>
                  <a:cubicBezTo>
                    <a:pt x="345" y="14"/>
                    <a:pt x="344" y="13"/>
                    <a:pt x="346" y="14"/>
                  </a:cubicBezTo>
                  <a:cubicBezTo>
                    <a:pt x="346" y="14"/>
                    <a:pt x="346" y="14"/>
                    <a:pt x="346" y="14"/>
                  </a:cubicBezTo>
                  <a:cubicBezTo>
                    <a:pt x="347" y="14"/>
                    <a:pt x="349" y="15"/>
                    <a:pt x="350" y="14"/>
                  </a:cubicBezTo>
                  <a:cubicBezTo>
                    <a:pt x="350" y="15"/>
                    <a:pt x="350" y="15"/>
                    <a:pt x="350" y="15"/>
                  </a:cubicBezTo>
                  <a:cubicBezTo>
                    <a:pt x="351" y="15"/>
                    <a:pt x="353" y="15"/>
                    <a:pt x="355" y="15"/>
                  </a:cubicBezTo>
                  <a:cubicBezTo>
                    <a:pt x="355" y="15"/>
                    <a:pt x="354" y="15"/>
                    <a:pt x="354" y="15"/>
                  </a:cubicBezTo>
                  <a:cubicBezTo>
                    <a:pt x="355" y="16"/>
                    <a:pt x="356" y="15"/>
                    <a:pt x="357" y="15"/>
                  </a:cubicBezTo>
                  <a:cubicBezTo>
                    <a:pt x="357" y="15"/>
                    <a:pt x="358" y="16"/>
                    <a:pt x="358" y="16"/>
                  </a:cubicBezTo>
                  <a:cubicBezTo>
                    <a:pt x="359" y="16"/>
                    <a:pt x="361" y="16"/>
                    <a:pt x="362" y="16"/>
                  </a:cubicBezTo>
                  <a:cubicBezTo>
                    <a:pt x="362" y="16"/>
                    <a:pt x="362" y="16"/>
                    <a:pt x="363" y="17"/>
                  </a:cubicBezTo>
                  <a:cubicBezTo>
                    <a:pt x="371" y="18"/>
                    <a:pt x="379" y="19"/>
                    <a:pt x="387" y="20"/>
                  </a:cubicBezTo>
                  <a:cubicBezTo>
                    <a:pt x="388" y="21"/>
                    <a:pt x="385" y="20"/>
                    <a:pt x="386" y="21"/>
                  </a:cubicBezTo>
                  <a:cubicBezTo>
                    <a:pt x="386" y="20"/>
                    <a:pt x="387" y="21"/>
                    <a:pt x="390" y="21"/>
                  </a:cubicBezTo>
                  <a:cubicBezTo>
                    <a:pt x="390" y="21"/>
                    <a:pt x="390" y="21"/>
                    <a:pt x="390" y="21"/>
                  </a:cubicBezTo>
                  <a:cubicBezTo>
                    <a:pt x="391" y="21"/>
                    <a:pt x="391" y="22"/>
                    <a:pt x="392" y="22"/>
                  </a:cubicBezTo>
                  <a:cubicBezTo>
                    <a:pt x="392" y="22"/>
                    <a:pt x="392" y="22"/>
                    <a:pt x="392" y="22"/>
                  </a:cubicBezTo>
                  <a:cubicBezTo>
                    <a:pt x="394" y="21"/>
                    <a:pt x="395" y="23"/>
                    <a:pt x="395" y="22"/>
                  </a:cubicBezTo>
                  <a:cubicBezTo>
                    <a:pt x="396" y="23"/>
                    <a:pt x="396" y="23"/>
                    <a:pt x="396" y="23"/>
                  </a:cubicBezTo>
                  <a:cubicBezTo>
                    <a:pt x="398" y="22"/>
                    <a:pt x="398" y="24"/>
                    <a:pt x="400" y="23"/>
                  </a:cubicBezTo>
                  <a:cubicBezTo>
                    <a:pt x="399" y="23"/>
                    <a:pt x="399" y="23"/>
                    <a:pt x="399" y="23"/>
                  </a:cubicBezTo>
                  <a:cubicBezTo>
                    <a:pt x="401" y="24"/>
                    <a:pt x="403" y="23"/>
                    <a:pt x="404" y="24"/>
                  </a:cubicBezTo>
                  <a:cubicBezTo>
                    <a:pt x="406" y="24"/>
                    <a:pt x="408" y="24"/>
                    <a:pt x="408" y="24"/>
                  </a:cubicBezTo>
                  <a:cubicBezTo>
                    <a:pt x="408" y="24"/>
                    <a:pt x="408" y="24"/>
                    <a:pt x="408" y="24"/>
                  </a:cubicBezTo>
                  <a:cubicBezTo>
                    <a:pt x="414" y="25"/>
                    <a:pt x="420" y="27"/>
                    <a:pt x="426" y="27"/>
                  </a:cubicBezTo>
                  <a:cubicBezTo>
                    <a:pt x="426" y="27"/>
                    <a:pt x="426" y="27"/>
                    <a:pt x="426" y="28"/>
                  </a:cubicBezTo>
                  <a:cubicBezTo>
                    <a:pt x="429" y="28"/>
                    <a:pt x="432" y="30"/>
                    <a:pt x="435" y="29"/>
                  </a:cubicBezTo>
                  <a:cubicBezTo>
                    <a:pt x="436" y="29"/>
                    <a:pt x="436" y="29"/>
                    <a:pt x="436" y="29"/>
                  </a:cubicBezTo>
                  <a:cubicBezTo>
                    <a:pt x="437" y="29"/>
                    <a:pt x="437" y="29"/>
                    <a:pt x="437" y="30"/>
                  </a:cubicBezTo>
                  <a:cubicBezTo>
                    <a:pt x="438" y="30"/>
                    <a:pt x="440" y="30"/>
                    <a:pt x="441" y="30"/>
                  </a:cubicBezTo>
                  <a:cubicBezTo>
                    <a:pt x="441" y="30"/>
                    <a:pt x="440" y="30"/>
                    <a:pt x="440" y="30"/>
                  </a:cubicBezTo>
                  <a:cubicBezTo>
                    <a:pt x="442" y="31"/>
                    <a:pt x="444" y="30"/>
                    <a:pt x="445" y="31"/>
                  </a:cubicBezTo>
                  <a:cubicBezTo>
                    <a:pt x="445" y="31"/>
                    <a:pt x="445" y="31"/>
                    <a:pt x="445" y="31"/>
                  </a:cubicBezTo>
                  <a:cubicBezTo>
                    <a:pt x="452" y="34"/>
                    <a:pt x="461" y="38"/>
                    <a:pt x="468" y="38"/>
                  </a:cubicBezTo>
                  <a:cubicBezTo>
                    <a:pt x="470" y="38"/>
                    <a:pt x="468" y="39"/>
                    <a:pt x="469" y="39"/>
                  </a:cubicBezTo>
                  <a:cubicBezTo>
                    <a:pt x="476" y="40"/>
                    <a:pt x="483" y="45"/>
                    <a:pt x="489" y="45"/>
                  </a:cubicBezTo>
                  <a:cubicBezTo>
                    <a:pt x="494" y="46"/>
                    <a:pt x="496" y="44"/>
                    <a:pt x="496" y="44"/>
                  </a:cubicBezTo>
                  <a:cubicBezTo>
                    <a:pt x="485" y="42"/>
                    <a:pt x="475" y="37"/>
                    <a:pt x="465" y="33"/>
                  </a:cubicBezTo>
                  <a:close/>
                  <a:moveTo>
                    <a:pt x="266" y="8"/>
                  </a:moveTo>
                  <a:cubicBezTo>
                    <a:pt x="266" y="8"/>
                    <a:pt x="266" y="8"/>
                    <a:pt x="265" y="8"/>
                  </a:cubicBezTo>
                  <a:cubicBezTo>
                    <a:pt x="266" y="8"/>
                    <a:pt x="266" y="8"/>
                    <a:pt x="266" y="8"/>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sp>
        <p:nvSpPr>
          <p:cNvPr id="30" name="TextBox 29"/>
          <p:cNvSpPr txBox="1"/>
          <p:nvPr/>
        </p:nvSpPr>
        <p:spPr>
          <a:xfrm>
            <a:off x="8737019" y="1136535"/>
            <a:ext cx="2273280" cy="584775"/>
          </a:xfrm>
          <a:prstGeom prst="rect">
            <a:avLst/>
          </a:prstGeom>
          <a:noFill/>
        </p:spPr>
        <p:txBody>
          <a:bodyPr wrap="square" rtlCol="0">
            <a:spAutoFit/>
          </a:bodyPr>
          <a:lstStyle/>
          <a:p>
            <a:pPr defTabSz="1219170"/>
            <a:r>
              <a:rPr lang="en-US" sz="1600" dirty="0">
                <a:solidFill>
                  <a:prstClr val="black"/>
                </a:solidFill>
                <a:latin typeface="Calibri"/>
              </a:rPr>
              <a:t>Risks often cause long lead times</a:t>
            </a:r>
          </a:p>
        </p:txBody>
      </p:sp>
      <p:sp>
        <p:nvSpPr>
          <p:cNvPr id="3" name="Rectangle 2"/>
          <p:cNvSpPr/>
          <p:nvPr/>
        </p:nvSpPr>
        <p:spPr>
          <a:xfrm>
            <a:off x="573867" y="1722597"/>
            <a:ext cx="5011699" cy="3416320"/>
          </a:xfrm>
          <a:prstGeom prst="rect">
            <a:avLst/>
          </a:prstGeom>
        </p:spPr>
        <p:txBody>
          <a:bodyPr wrap="square">
            <a:spAutoFit/>
          </a:bodyPr>
          <a:lstStyle/>
          <a:p>
            <a:pPr algn="ctr" defTabSz="1219170"/>
            <a:r>
              <a:rPr lang="en-US" sz="2400" b="1" dirty="0">
                <a:solidFill>
                  <a:prstClr val="black"/>
                </a:solidFill>
                <a:latin typeface="Calibri"/>
              </a:rPr>
              <a:t>Identify risks, their likelihood &amp; impact (delay that extends lead time).</a:t>
            </a:r>
          </a:p>
          <a:p>
            <a:pPr algn="ctr" defTabSz="1219170"/>
            <a:endParaRPr lang="en-US" sz="2400" b="1" dirty="0">
              <a:solidFill>
                <a:prstClr val="black"/>
              </a:solidFill>
              <a:latin typeface="Calibri"/>
            </a:endParaRPr>
          </a:p>
          <a:p>
            <a:pPr algn="ctr" defTabSz="1219170"/>
            <a:r>
              <a:rPr lang="en-US" sz="2400" b="1" dirty="0">
                <a:solidFill>
                  <a:prstClr val="black"/>
                </a:solidFill>
                <a:latin typeface="Calibri"/>
              </a:rPr>
              <a:t>Eliminating risks or reducing their impact trims the tail on the distribution.</a:t>
            </a:r>
          </a:p>
          <a:p>
            <a:pPr algn="ctr" defTabSz="1219170"/>
            <a:endParaRPr lang="en-US" sz="2400" b="1" dirty="0">
              <a:solidFill>
                <a:prstClr val="black"/>
              </a:solidFill>
              <a:latin typeface="Calibri"/>
            </a:endParaRPr>
          </a:p>
          <a:p>
            <a:pPr algn="ctr" defTabSz="1219170"/>
            <a:r>
              <a:rPr lang="en-US" sz="2400" b="1" dirty="0">
                <a:solidFill>
                  <a:prstClr val="black"/>
                </a:solidFill>
                <a:latin typeface="Calibri"/>
              </a:rPr>
              <a:t>Trimming the tail moves the mean to the left, increasing delivery rate!</a:t>
            </a:r>
          </a:p>
        </p:txBody>
      </p:sp>
    </p:spTree>
    <p:extLst>
      <p:ext uri="{BB962C8B-B14F-4D97-AF65-F5344CB8AC3E}">
        <p14:creationId xmlns:p14="http://schemas.microsoft.com/office/powerpoint/2010/main" val="241043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087 0.00069 L -0.02431 1.92414E-6 " pathEditMode="relative" rAng="0" ptsTypes="AA">
                                      <p:cBhvr>
                                        <p:cTn id="14" dur="2000" fill="hold"/>
                                        <p:tgtEl>
                                          <p:spTgt spid="16"/>
                                        </p:tgtEl>
                                        <p:attrNameLst>
                                          <p:attrName>ppt_x</p:attrName>
                                          <p:attrName>ppt_y</p:attrName>
                                        </p:attrNameLst>
                                      </p:cBhvr>
                                      <p:rCtr x="-1181" y="-46"/>
                                    </p:animMotion>
                                  </p:childTnLst>
                                </p:cTn>
                              </p:par>
                              <p:par>
                                <p:cTn id="15" presetID="42" presetClass="path" presetSubtype="0" accel="50000" decel="50000" fill="hold" grpId="0" nodeType="withEffect">
                                  <p:stCondLst>
                                    <p:cond delay="0"/>
                                  </p:stCondLst>
                                  <p:childTnLst>
                                    <p:animMotion origin="layout" path="M -1.38889E-6 -1.2766E-6 L -0.02743 0.00116 " pathEditMode="relative" rAng="0" ptsTypes="AA">
                                      <p:cBhvr>
                                        <p:cTn id="16" dur="2000" fill="hold"/>
                                        <p:tgtEl>
                                          <p:spTgt spid="21"/>
                                        </p:tgtEl>
                                        <p:attrNameLst>
                                          <p:attrName>ppt_x</p:attrName>
                                          <p:attrName>ppt_y</p:attrName>
                                        </p:attrNameLst>
                                      </p:cBhvr>
                                      <p:rCtr x="-137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Cumulative flow diagram</a:t>
            </a:r>
          </a:p>
        </p:txBody>
      </p:sp>
      <p:sp>
        <p:nvSpPr>
          <p:cNvPr id="3" name="Text Placeholder 2"/>
          <p:cNvSpPr>
            <a:spLocks noGrp="1"/>
          </p:cNvSpPr>
          <p:nvPr>
            <p:ph type="body" idx="1"/>
          </p:nvPr>
        </p:nvSpPr>
        <p:spPr/>
        <p:txBody>
          <a:bodyPr/>
          <a:lstStyle/>
          <a:p>
            <a:r>
              <a:rPr lang="en-US" dirty="0"/>
              <a:t>Metrics</a:t>
            </a:r>
          </a:p>
        </p:txBody>
      </p:sp>
    </p:spTree>
    <p:extLst>
      <p:ext uri="{BB962C8B-B14F-4D97-AF65-F5344CB8AC3E}">
        <p14:creationId xmlns:p14="http://schemas.microsoft.com/office/powerpoint/2010/main" val="4284127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609600" y="-127000"/>
            <a:ext cx="10972800" cy="1143000"/>
          </a:xfrm>
        </p:spPr>
        <p:txBody>
          <a:bodyPr/>
          <a:lstStyle/>
          <a:p>
            <a:r>
              <a:rPr lang="en-US" dirty="0"/>
              <a:t>Little’s Law for Cumulative flow</a:t>
            </a:r>
          </a:p>
        </p:txBody>
      </p:sp>
      <p:sp>
        <p:nvSpPr>
          <p:cNvPr id="17" name="TextBox 16"/>
          <p:cNvSpPr txBox="1"/>
          <p:nvPr/>
        </p:nvSpPr>
        <p:spPr>
          <a:xfrm>
            <a:off x="2256146" y="1623787"/>
            <a:ext cx="2507481" cy="646331"/>
          </a:xfrm>
          <a:prstGeom prst="rect">
            <a:avLst/>
          </a:prstGeom>
          <a:noFill/>
        </p:spPr>
        <p:txBody>
          <a:bodyPr wrap="none" rtlCol="0">
            <a:spAutoFit/>
          </a:bodyPr>
          <a:lstStyle/>
          <a:p>
            <a:pPr algn="ctr" defTabSz="1219170"/>
            <a:r>
              <a:rPr lang="en-US" sz="2400" b="1" dirty="0">
                <a:solidFill>
                  <a:srgbClr val="000000"/>
                </a:solidFill>
                <a:latin typeface="Calibri"/>
              </a:rPr>
              <a:t>Avg. Delivery Rate</a:t>
            </a:r>
            <a:br>
              <a:rPr lang="en-US" sz="1200" b="1" dirty="0">
                <a:solidFill>
                  <a:srgbClr val="000000"/>
                </a:solidFill>
                <a:latin typeface="Calibri"/>
              </a:rPr>
            </a:br>
            <a:r>
              <a:rPr lang="en-US" sz="1200" b="1" dirty="0">
                <a:solidFill>
                  <a:srgbClr val="000000"/>
                </a:solidFill>
                <a:latin typeface="Calibri"/>
              </a:rPr>
              <a:t>(from the </a:t>
            </a:r>
            <a:r>
              <a:rPr lang="en-US" sz="1200" b="1" dirty="0" err="1">
                <a:solidFill>
                  <a:srgbClr val="000000"/>
                </a:solidFill>
                <a:latin typeface="Calibri"/>
              </a:rPr>
              <a:t>kanban</a:t>
            </a:r>
            <a:r>
              <a:rPr lang="en-US" sz="1200" b="1" dirty="0">
                <a:solidFill>
                  <a:srgbClr val="000000"/>
                </a:solidFill>
                <a:latin typeface="Calibri"/>
              </a:rPr>
              <a:t> system)</a:t>
            </a:r>
          </a:p>
        </p:txBody>
      </p:sp>
      <p:sp>
        <p:nvSpPr>
          <p:cNvPr id="19" name="TextBox 18"/>
          <p:cNvSpPr txBox="1"/>
          <p:nvPr/>
        </p:nvSpPr>
        <p:spPr>
          <a:xfrm>
            <a:off x="6436539" y="2067768"/>
            <a:ext cx="1789721" cy="400110"/>
          </a:xfrm>
          <a:prstGeom prst="rect">
            <a:avLst/>
          </a:prstGeom>
          <a:noFill/>
        </p:spPr>
        <p:txBody>
          <a:bodyPr wrap="none" rtlCol="0">
            <a:spAutoFit/>
          </a:bodyPr>
          <a:lstStyle/>
          <a:p>
            <a:pPr algn="ctr" defTabSz="1219170"/>
            <a:r>
              <a:rPr lang="en-US" sz="2000" b="1" dirty="0">
                <a:solidFill>
                  <a:prstClr val="black"/>
                </a:solidFill>
                <a:latin typeface="Calibri"/>
              </a:rPr>
              <a:t>Avg. Lead Time</a:t>
            </a:r>
          </a:p>
        </p:txBody>
      </p:sp>
      <p:sp>
        <p:nvSpPr>
          <p:cNvPr id="21" name="TextBox 20"/>
          <p:cNvSpPr txBox="1"/>
          <p:nvPr/>
        </p:nvSpPr>
        <p:spPr>
          <a:xfrm>
            <a:off x="6502401" y="1092201"/>
            <a:ext cx="1707327" cy="584775"/>
          </a:xfrm>
          <a:prstGeom prst="rect">
            <a:avLst/>
          </a:prstGeom>
          <a:noFill/>
        </p:spPr>
        <p:txBody>
          <a:bodyPr wrap="none" rtlCol="0">
            <a:spAutoFit/>
          </a:bodyPr>
          <a:lstStyle/>
          <a:p>
            <a:pPr defTabSz="1219170"/>
            <a:r>
              <a:rPr lang="en-US" sz="3200" b="1" dirty="0">
                <a:solidFill>
                  <a:srgbClr val="000000"/>
                </a:solidFill>
                <a:latin typeface="Calibri"/>
              </a:rPr>
              <a:t>Avg. WIP</a:t>
            </a:r>
          </a:p>
        </p:txBody>
      </p:sp>
      <p:sp>
        <p:nvSpPr>
          <p:cNvPr id="22" name="TextBox 21"/>
          <p:cNvSpPr txBox="1"/>
          <p:nvPr/>
        </p:nvSpPr>
        <p:spPr>
          <a:xfrm>
            <a:off x="4906001" y="1486159"/>
            <a:ext cx="439544" cy="707886"/>
          </a:xfrm>
          <a:prstGeom prst="rect">
            <a:avLst/>
          </a:prstGeom>
          <a:noFill/>
        </p:spPr>
        <p:txBody>
          <a:bodyPr wrap="none" rtlCol="0">
            <a:spAutoFit/>
          </a:bodyPr>
          <a:lstStyle/>
          <a:p>
            <a:pPr defTabSz="1219170"/>
            <a:r>
              <a:rPr lang="en-US" sz="4000" b="1" dirty="0">
                <a:solidFill>
                  <a:srgbClr val="000000"/>
                </a:solidFill>
                <a:latin typeface="Calibri"/>
              </a:rPr>
              <a:t>=</a:t>
            </a:r>
          </a:p>
        </p:txBody>
      </p:sp>
      <p:cxnSp>
        <p:nvCxnSpPr>
          <p:cNvPr id="23" name="Straight Connector 22"/>
          <p:cNvCxnSpPr/>
          <p:nvPr/>
        </p:nvCxnSpPr>
        <p:spPr bwMode="auto">
          <a:xfrm flipH="1">
            <a:off x="5764412" y="1878042"/>
            <a:ext cx="3105013" cy="1"/>
          </a:xfrm>
          <a:prstGeom prst="line">
            <a:avLst/>
          </a:prstGeom>
          <a:solidFill>
            <a:schemeClr val="accent1"/>
          </a:solidFill>
          <a:ln w="57150"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2677696" y="2590800"/>
            <a:ext cx="6191731" cy="3663619"/>
          </a:xfrm>
          <a:prstGeom prst="rect">
            <a:avLst/>
          </a:prstGeom>
        </p:spPr>
      </p:pic>
      <p:sp>
        <p:nvSpPr>
          <p:cNvPr id="29" name="Rectangle 28"/>
          <p:cNvSpPr/>
          <p:nvPr/>
        </p:nvSpPr>
        <p:spPr>
          <a:xfrm>
            <a:off x="5822939" y="3355347"/>
            <a:ext cx="1492261"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dirty="0">
                <a:solidFill>
                  <a:prstClr val="black"/>
                </a:solidFill>
                <a:latin typeface="Calibri"/>
              </a:rPr>
              <a:t>Avg. Lead Time</a:t>
            </a:r>
          </a:p>
        </p:txBody>
      </p:sp>
      <p:sp>
        <p:nvSpPr>
          <p:cNvPr id="30" name="Rectangle 29"/>
          <p:cNvSpPr/>
          <p:nvPr/>
        </p:nvSpPr>
        <p:spPr>
          <a:xfrm>
            <a:off x="5412747" y="4980947"/>
            <a:ext cx="1859380"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dirty="0">
                <a:solidFill>
                  <a:prstClr val="black"/>
                </a:solidFill>
                <a:latin typeface="Calibri"/>
              </a:rPr>
              <a:t>Avg. Delivery Rate</a:t>
            </a:r>
          </a:p>
        </p:txBody>
      </p:sp>
      <p:sp>
        <p:nvSpPr>
          <p:cNvPr id="31" name="Rectangle 30"/>
          <p:cNvSpPr/>
          <p:nvPr/>
        </p:nvSpPr>
        <p:spPr>
          <a:xfrm>
            <a:off x="3657601" y="4472947"/>
            <a:ext cx="988673"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black"/>
                </a:solidFill>
                <a:latin typeface="Calibri"/>
              </a:rPr>
              <a:t>Avg. </a:t>
            </a:r>
            <a:r>
              <a:rPr lang="en-US" sz="1467" dirty="0">
                <a:solidFill>
                  <a:prstClr val="black"/>
                </a:solidFill>
                <a:latin typeface="Calibri"/>
              </a:rPr>
              <a:t>WIP</a:t>
            </a:r>
          </a:p>
        </p:txBody>
      </p:sp>
      <p:cxnSp>
        <p:nvCxnSpPr>
          <p:cNvPr id="4" name="Straight Arrow Connector 3"/>
          <p:cNvCxnSpPr/>
          <p:nvPr/>
        </p:nvCxnSpPr>
        <p:spPr>
          <a:xfrm>
            <a:off x="4673601" y="3937000"/>
            <a:ext cx="2364127"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747873" y="3937000"/>
            <a:ext cx="0" cy="13208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747874" y="3966381"/>
            <a:ext cx="2289853" cy="129142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3851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 are leading indicators</a:t>
            </a:r>
            <a:endParaRPr lang="bg-BG" dirty="0"/>
          </a:p>
        </p:txBody>
      </p:sp>
      <p:cxnSp>
        <p:nvCxnSpPr>
          <p:cNvPr id="5" name="Straight Arrow Connector 4"/>
          <p:cNvCxnSpPr/>
          <p:nvPr/>
        </p:nvCxnSpPr>
        <p:spPr>
          <a:xfrm>
            <a:off x="1964741" y="5671979"/>
            <a:ext cx="8940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964741" y="1912779"/>
            <a:ext cx="0" cy="3759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0344293" y="5781358"/>
            <a:ext cx="805029" cy="461665"/>
          </a:xfrm>
          <a:prstGeom prst="rect">
            <a:avLst/>
          </a:prstGeom>
          <a:noFill/>
        </p:spPr>
        <p:txBody>
          <a:bodyPr wrap="none" rtlCol="0">
            <a:spAutoFit/>
          </a:bodyPr>
          <a:lstStyle/>
          <a:p>
            <a:pPr defTabSz="1219170"/>
            <a:r>
              <a:rPr lang="en-US" sz="2400">
                <a:solidFill>
                  <a:prstClr val="black"/>
                </a:solidFill>
                <a:latin typeface="Calibri"/>
              </a:rPr>
              <a:t>Time</a:t>
            </a:r>
            <a:endParaRPr lang="bg-BG" sz="2400" dirty="0">
              <a:solidFill>
                <a:prstClr val="black"/>
              </a:solidFill>
              <a:latin typeface="Calibri"/>
            </a:endParaRPr>
          </a:p>
        </p:txBody>
      </p:sp>
      <p:sp>
        <p:nvSpPr>
          <p:cNvPr id="9" name="TextBox 8"/>
          <p:cNvSpPr txBox="1"/>
          <p:nvPr/>
        </p:nvSpPr>
        <p:spPr>
          <a:xfrm>
            <a:off x="302725" y="1312239"/>
            <a:ext cx="1595821" cy="830997"/>
          </a:xfrm>
          <a:prstGeom prst="rect">
            <a:avLst/>
          </a:prstGeom>
          <a:noFill/>
        </p:spPr>
        <p:txBody>
          <a:bodyPr wrap="none" rtlCol="0">
            <a:spAutoFit/>
          </a:bodyPr>
          <a:lstStyle/>
          <a:p>
            <a:pPr defTabSz="1219170"/>
            <a:r>
              <a:rPr lang="en-US" sz="2400" dirty="0">
                <a:solidFill>
                  <a:prstClr val="black"/>
                </a:solidFill>
                <a:latin typeface="Calibri"/>
              </a:rPr>
              <a:t>Cumulative</a:t>
            </a:r>
          </a:p>
          <a:p>
            <a:pPr defTabSz="1219170"/>
            <a:r>
              <a:rPr lang="en-US" sz="2400" dirty="0">
                <a:solidFill>
                  <a:prstClr val="black"/>
                </a:solidFill>
                <a:latin typeface="Calibri"/>
              </a:rPr>
              <a:t>quantity</a:t>
            </a:r>
            <a:endParaRPr lang="bg-BG" sz="2400" dirty="0">
              <a:solidFill>
                <a:prstClr val="black"/>
              </a:solidFill>
              <a:latin typeface="Calibri"/>
            </a:endParaRPr>
          </a:p>
        </p:txBody>
      </p:sp>
      <p:cxnSp>
        <p:nvCxnSpPr>
          <p:cNvPr id="11" name="Straight Connector 10"/>
          <p:cNvCxnSpPr/>
          <p:nvPr/>
        </p:nvCxnSpPr>
        <p:spPr>
          <a:xfrm flipV="1">
            <a:off x="1964741" y="4452779"/>
            <a:ext cx="3352800" cy="121920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3996741" y="3345498"/>
            <a:ext cx="6096000" cy="2326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317541" y="3436779"/>
            <a:ext cx="0" cy="101600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317541" y="1577897"/>
            <a:ext cx="4775200" cy="1858883"/>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3183943" y="5133420"/>
            <a:ext cx="2133600" cy="50800"/>
          </a:xfrm>
          <a:prstGeom prst="straightConnector1">
            <a:avLst/>
          </a:prstGeom>
          <a:ln w="95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034376" y="3642878"/>
            <a:ext cx="1322670" cy="830997"/>
          </a:xfrm>
          <a:prstGeom prst="rect">
            <a:avLst/>
          </a:prstGeom>
          <a:noFill/>
        </p:spPr>
        <p:txBody>
          <a:bodyPr wrap="none" rtlCol="0">
            <a:spAutoFit/>
          </a:bodyPr>
          <a:lstStyle/>
          <a:p>
            <a:pPr defTabSz="1219170"/>
            <a:r>
              <a:rPr lang="en-US" sz="2400" dirty="0">
                <a:solidFill>
                  <a:prstClr val="black"/>
                </a:solidFill>
                <a:latin typeface="Calibri"/>
              </a:rPr>
              <a:t>10 </a:t>
            </a:r>
            <a:r>
              <a:rPr lang="en-US" sz="2400">
                <a:solidFill>
                  <a:prstClr val="black"/>
                </a:solidFill>
                <a:latin typeface="Calibri"/>
              </a:rPr>
              <a:t>items </a:t>
            </a:r>
          </a:p>
          <a:p>
            <a:pPr defTabSz="1219170"/>
            <a:r>
              <a:rPr lang="en-US" sz="2400" dirty="0">
                <a:solidFill>
                  <a:prstClr val="black"/>
                </a:solidFill>
                <a:latin typeface="Calibri"/>
              </a:rPr>
              <a:t>arrive</a:t>
            </a:r>
            <a:endParaRPr lang="bg-BG" sz="2400" dirty="0">
              <a:solidFill>
                <a:prstClr val="black"/>
              </a:solidFill>
              <a:latin typeface="Calibri"/>
            </a:endParaRPr>
          </a:p>
        </p:txBody>
      </p:sp>
      <p:sp>
        <p:nvSpPr>
          <p:cNvPr id="23" name="TextBox 22"/>
          <p:cNvSpPr txBox="1"/>
          <p:nvPr/>
        </p:nvSpPr>
        <p:spPr>
          <a:xfrm>
            <a:off x="3717606" y="5768894"/>
            <a:ext cx="495649" cy="461665"/>
          </a:xfrm>
          <a:prstGeom prst="rect">
            <a:avLst/>
          </a:prstGeom>
          <a:noFill/>
        </p:spPr>
        <p:txBody>
          <a:bodyPr wrap="none" rtlCol="0">
            <a:spAutoFit/>
          </a:bodyPr>
          <a:lstStyle/>
          <a:p>
            <a:pPr defTabSz="1219170"/>
            <a:r>
              <a:rPr lang="en-US" sz="2400">
                <a:solidFill>
                  <a:prstClr val="black"/>
                </a:solidFill>
                <a:latin typeface="Calibri"/>
              </a:rPr>
              <a:t>11</a:t>
            </a:r>
            <a:endParaRPr lang="bg-BG" sz="2400" dirty="0">
              <a:solidFill>
                <a:prstClr val="black"/>
              </a:solidFill>
              <a:latin typeface="Calibri"/>
            </a:endParaRPr>
          </a:p>
        </p:txBody>
      </p:sp>
      <p:sp>
        <p:nvSpPr>
          <p:cNvPr id="24" name="TextBox 23"/>
          <p:cNvSpPr txBox="1"/>
          <p:nvPr/>
        </p:nvSpPr>
        <p:spPr>
          <a:xfrm>
            <a:off x="5038406" y="5768894"/>
            <a:ext cx="495649" cy="461665"/>
          </a:xfrm>
          <a:prstGeom prst="rect">
            <a:avLst/>
          </a:prstGeom>
          <a:noFill/>
        </p:spPr>
        <p:txBody>
          <a:bodyPr wrap="none" rtlCol="0">
            <a:spAutoFit/>
          </a:bodyPr>
          <a:lstStyle/>
          <a:p>
            <a:pPr defTabSz="1219170"/>
            <a:r>
              <a:rPr lang="en-US" sz="2400">
                <a:solidFill>
                  <a:prstClr val="black"/>
                </a:solidFill>
                <a:latin typeface="Calibri"/>
              </a:rPr>
              <a:t>21</a:t>
            </a:r>
            <a:endParaRPr lang="bg-BG" sz="2400" dirty="0">
              <a:solidFill>
                <a:prstClr val="black"/>
              </a:solidFill>
              <a:latin typeface="Calibri"/>
            </a:endParaRPr>
          </a:p>
        </p:txBody>
      </p:sp>
      <p:sp>
        <p:nvSpPr>
          <p:cNvPr id="26" name="TextBox 25"/>
          <p:cNvSpPr txBox="1"/>
          <p:nvPr/>
        </p:nvSpPr>
        <p:spPr>
          <a:xfrm>
            <a:off x="3032069" y="5768894"/>
            <a:ext cx="340158" cy="461665"/>
          </a:xfrm>
          <a:prstGeom prst="rect">
            <a:avLst/>
          </a:prstGeom>
          <a:noFill/>
        </p:spPr>
        <p:txBody>
          <a:bodyPr wrap="none" rtlCol="0">
            <a:spAutoFit/>
          </a:bodyPr>
          <a:lstStyle/>
          <a:p>
            <a:pPr defTabSz="1219170"/>
            <a:r>
              <a:rPr lang="en-US" sz="2400" dirty="0">
                <a:solidFill>
                  <a:prstClr val="black"/>
                </a:solidFill>
                <a:latin typeface="Calibri"/>
              </a:rPr>
              <a:t>6</a:t>
            </a:r>
            <a:endParaRPr lang="bg-BG" sz="2400" dirty="0">
              <a:solidFill>
                <a:prstClr val="black"/>
              </a:solidFill>
              <a:latin typeface="Calibri"/>
            </a:endParaRPr>
          </a:p>
        </p:txBody>
      </p:sp>
      <p:sp>
        <p:nvSpPr>
          <p:cNvPr id="27" name="TextBox 26"/>
          <p:cNvSpPr txBox="1"/>
          <p:nvPr/>
        </p:nvSpPr>
        <p:spPr>
          <a:xfrm>
            <a:off x="1761541" y="5768894"/>
            <a:ext cx="340158" cy="461665"/>
          </a:xfrm>
          <a:prstGeom prst="rect">
            <a:avLst/>
          </a:prstGeom>
          <a:noFill/>
        </p:spPr>
        <p:txBody>
          <a:bodyPr wrap="none" rtlCol="0">
            <a:spAutoFit/>
          </a:bodyPr>
          <a:lstStyle/>
          <a:p>
            <a:pPr defTabSz="1219170"/>
            <a:r>
              <a:rPr lang="en-US" sz="2400" dirty="0">
                <a:solidFill>
                  <a:prstClr val="black"/>
                </a:solidFill>
                <a:latin typeface="Calibri"/>
              </a:rPr>
              <a:t>1</a:t>
            </a:r>
            <a:endParaRPr lang="bg-BG" sz="2400" dirty="0">
              <a:solidFill>
                <a:prstClr val="black"/>
              </a:solidFill>
              <a:latin typeface="Calibri"/>
            </a:endParaRPr>
          </a:p>
        </p:txBody>
      </p:sp>
      <p:sp>
        <p:nvSpPr>
          <p:cNvPr id="28" name="TextBox 27"/>
          <p:cNvSpPr txBox="1"/>
          <p:nvPr/>
        </p:nvSpPr>
        <p:spPr>
          <a:xfrm>
            <a:off x="4275878" y="4714557"/>
            <a:ext cx="1045351" cy="461665"/>
          </a:xfrm>
          <a:prstGeom prst="rect">
            <a:avLst/>
          </a:prstGeom>
          <a:noFill/>
        </p:spPr>
        <p:txBody>
          <a:bodyPr wrap="none" rtlCol="0">
            <a:spAutoFit/>
          </a:bodyPr>
          <a:lstStyle/>
          <a:p>
            <a:pPr defTabSz="1219170"/>
            <a:r>
              <a:rPr lang="en-US" sz="2400">
                <a:solidFill>
                  <a:prstClr val="black"/>
                </a:solidFill>
                <a:latin typeface="Calibri"/>
              </a:rPr>
              <a:t>LT = 15</a:t>
            </a:r>
            <a:endParaRPr lang="bg-BG" sz="2400" dirty="0">
              <a:solidFill>
                <a:prstClr val="black"/>
              </a:solidFill>
              <a:latin typeface="Calibri"/>
            </a:endParaRPr>
          </a:p>
        </p:txBody>
      </p:sp>
      <p:cxnSp>
        <p:nvCxnSpPr>
          <p:cNvPr id="29" name="Straight Arrow Connector 28"/>
          <p:cNvCxnSpPr/>
          <p:nvPr/>
        </p:nvCxnSpPr>
        <p:spPr>
          <a:xfrm flipV="1">
            <a:off x="5350075" y="3474643"/>
            <a:ext cx="4424351" cy="25400"/>
          </a:xfrm>
          <a:prstGeom prst="straightConnector1">
            <a:avLst/>
          </a:prstGeom>
          <a:ln w="95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552742" y="2928780"/>
            <a:ext cx="1045351" cy="461665"/>
          </a:xfrm>
          <a:prstGeom prst="rect">
            <a:avLst/>
          </a:prstGeom>
          <a:noFill/>
        </p:spPr>
        <p:txBody>
          <a:bodyPr wrap="none" rtlCol="0">
            <a:spAutoFit/>
          </a:bodyPr>
          <a:lstStyle/>
          <a:p>
            <a:pPr defTabSz="1219170"/>
            <a:r>
              <a:rPr lang="en-US" sz="2400" dirty="0">
                <a:solidFill>
                  <a:prstClr val="black"/>
                </a:solidFill>
                <a:latin typeface="Calibri"/>
              </a:rPr>
              <a:t>LT = 30</a:t>
            </a:r>
            <a:endParaRPr lang="bg-BG" sz="2400" dirty="0">
              <a:solidFill>
                <a:prstClr val="black"/>
              </a:solidFill>
              <a:latin typeface="Calibri"/>
            </a:endParaRPr>
          </a:p>
        </p:txBody>
      </p:sp>
      <p:cxnSp>
        <p:nvCxnSpPr>
          <p:cNvPr id="31" name="Straight Arrow Connector 30"/>
          <p:cNvCxnSpPr/>
          <p:nvPr/>
        </p:nvCxnSpPr>
        <p:spPr>
          <a:xfrm flipV="1">
            <a:off x="5350075" y="3843179"/>
            <a:ext cx="3523467" cy="78821"/>
          </a:xfrm>
          <a:prstGeom prst="straightConnector1">
            <a:avLst/>
          </a:prstGeom>
          <a:ln w="95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848410" y="3452337"/>
            <a:ext cx="1045351" cy="461665"/>
          </a:xfrm>
          <a:prstGeom prst="rect">
            <a:avLst/>
          </a:prstGeom>
          <a:noFill/>
        </p:spPr>
        <p:txBody>
          <a:bodyPr wrap="none" rtlCol="0">
            <a:spAutoFit/>
          </a:bodyPr>
          <a:lstStyle/>
          <a:p>
            <a:pPr defTabSz="1219170"/>
            <a:r>
              <a:rPr lang="en-US" sz="2400" dirty="0">
                <a:solidFill>
                  <a:prstClr val="black"/>
                </a:solidFill>
                <a:latin typeface="Calibri"/>
              </a:rPr>
              <a:t>LT = 25</a:t>
            </a:r>
            <a:endParaRPr lang="bg-BG" sz="2400" dirty="0">
              <a:solidFill>
                <a:prstClr val="black"/>
              </a:solidFill>
              <a:latin typeface="Calibri"/>
            </a:endParaRPr>
          </a:p>
        </p:txBody>
      </p:sp>
      <p:cxnSp>
        <p:nvCxnSpPr>
          <p:cNvPr id="33" name="Straight Arrow Connector 32"/>
          <p:cNvCxnSpPr/>
          <p:nvPr/>
        </p:nvCxnSpPr>
        <p:spPr>
          <a:xfrm flipV="1">
            <a:off x="5317541" y="4363643"/>
            <a:ext cx="2133600" cy="50800"/>
          </a:xfrm>
          <a:prstGeom prst="straightConnector1">
            <a:avLst/>
          </a:prstGeom>
          <a:ln w="95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409477" y="3944780"/>
            <a:ext cx="1045351" cy="461665"/>
          </a:xfrm>
          <a:prstGeom prst="rect">
            <a:avLst/>
          </a:prstGeom>
          <a:noFill/>
        </p:spPr>
        <p:txBody>
          <a:bodyPr wrap="none" rtlCol="0">
            <a:spAutoFit/>
          </a:bodyPr>
          <a:lstStyle/>
          <a:p>
            <a:pPr defTabSz="1219170"/>
            <a:r>
              <a:rPr lang="en-US" sz="2400">
                <a:solidFill>
                  <a:prstClr val="black"/>
                </a:solidFill>
                <a:latin typeface="Calibri"/>
              </a:rPr>
              <a:t>LT = 15</a:t>
            </a:r>
            <a:endParaRPr lang="bg-BG" sz="2400" dirty="0">
              <a:solidFill>
                <a:prstClr val="black"/>
              </a:solidFill>
              <a:latin typeface="Calibri"/>
            </a:endParaRPr>
          </a:p>
        </p:txBody>
      </p:sp>
      <p:sp>
        <p:nvSpPr>
          <p:cNvPr id="37" name="TextBox 36"/>
          <p:cNvSpPr txBox="1"/>
          <p:nvPr/>
        </p:nvSpPr>
        <p:spPr>
          <a:xfrm>
            <a:off x="7111809" y="5768894"/>
            <a:ext cx="495649" cy="461665"/>
          </a:xfrm>
          <a:prstGeom prst="rect">
            <a:avLst/>
          </a:prstGeom>
          <a:noFill/>
        </p:spPr>
        <p:txBody>
          <a:bodyPr wrap="none" rtlCol="0">
            <a:spAutoFit/>
          </a:bodyPr>
          <a:lstStyle/>
          <a:p>
            <a:pPr defTabSz="1219170"/>
            <a:r>
              <a:rPr lang="en-US" sz="2400">
                <a:solidFill>
                  <a:prstClr val="black"/>
                </a:solidFill>
                <a:latin typeface="Calibri"/>
              </a:rPr>
              <a:t>36</a:t>
            </a:r>
            <a:endParaRPr lang="bg-BG" sz="2400" dirty="0">
              <a:solidFill>
                <a:prstClr val="black"/>
              </a:solidFill>
              <a:latin typeface="Calibri"/>
            </a:endParaRPr>
          </a:p>
        </p:txBody>
      </p:sp>
      <p:sp>
        <p:nvSpPr>
          <p:cNvPr id="38" name="TextBox 37"/>
          <p:cNvSpPr txBox="1"/>
          <p:nvPr/>
        </p:nvSpPr>
        <p:spPr>
          <a:xfrm>
            <a:off x="8499842" y="5768894"/>
            <a:ext cx="495649" cy="461665"/>
          </a:xfrm>
          <a:prstGeom prst="rect">
            <a:avLst/>
          </a:prstGeom>
          <a:noFill/>
        </p:spPr>
        <p:txBody>
          <a:bodyPr wrap="none" rtlCol="0">
            <a:spAutoFit/>
          </a:bodyPr>
          <a:lstStyle/>
          <a:p>
            <a:pPr defTabSz="1219170"/>
            <a:r>
              <a:rPr lang="en-US" sz="2400" dirty="0">
                <a:solidFill>
                  <a:prstClr val="black"/>
                </a:solidFill>
                <a:latin typeface="Calibri"/>
              </a:rPr>
              <a:t>46</a:t>
            </a:r>
            <a:endParaRPr lang="bg-BG" sz="2400" dirty="0">
              <a:solidFill>
                <a:prstClr val="black"/>
              </a:solidFill>
              <a:latin typeface="Calibri"/>
            </a:endParaRPr>
          </a:p>
        </p:txBody>
      </p:sp>
      <p:sp>
        <p:nvSpPr>
          <p:cNvPr id="39" name="TextBox 38"/>
          <p:cNvSpPr txBox="1"/>
          <p:nvPr/>
        </p:nvSpPr>
        <p:spPr>
          <a:xfrm>
            <a:off x="9398529" y="5768894"/>
            <a:ext cx="495649" cy="461665"/>
          </a:xfrm>
          <a:prstGeom prst="rect">
            <a:avLst/>
          </a:prstGeom>
          <a:noFill/>
        </p:spPr>
        <p:txBody>
          <a:bodyPr wrap="none" rtlCol="0">
            <a:spAutoFit/>
          </a:bodyPr>
          <a:lstStyle/>
          <a:p>
            <a:pPr defTabSz="1219170"/>
            <a:r>
              <a:rPr lang="en-US" sz="2400" dirty="0">
                <a:solidFill>
                  <a:prstClr val="black"/>
                </a:solidFill>
                <a:latin typeface="Calibri"/>
              </a:rPr>
              <a:t>51</a:t>
            </a:r>
            <a:endParaRPr lang="bg-BG" sz="2400" dirty="0">
              <a:solidFill>
                <a:prstClr val="black"/>
              </a:solidFill>
              <a:latin typeface="Calibri"/>
            </a:endParaRPr>
          </a:p>
        </p:txBody>
      </p:sp>
      <p:cxnSp>
        <p:nvCxnSpPr>
          <p:cNvPr id="42" name="Straight Arrow Connector 41"/>
          <p:cNvCxnSpPr/>
          <p:nvPr/>
        </p:nvCxnSpPr>
        <p:spPr>
          <a:xfrm>
            <a:off x="3285541" y="5184221"/>
            <a:ext cx="0" cy="487759"/>
          </a:xfrm>
          <a:prstGeom prst="straightConnector1">
            <a:avLst/>
          </a:prstGeom>
          <a:ln w="9525">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5825541" y="3233579"/>
            <a:ext cx="0" cy="1706959"/>
          </a:xfrm>
          <a:prstGeom prst="straightConnector1">
            <a:avLst/>
          </a:prstGeom>
          <a:ln w="9525">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705241" y="1861040"/>
            <a:ext cx="1568699" cy="461665"/>
          </a:xfrm>
          <a:prstGeom prst="rect">
            <a:avLst/>
          </a:prstGeom>
          <a:noFill/>
        </p:spPr>
        <p:txBody>
          <a:bodyPr wrap="none" rtlCol="0">
            <a:spAutoFit/>
          </a:bodyPr>
          <a:lstStyle/>
          <a:p>
            <a:pPr defTabSz="1219170"/>
            <a:r>
              <a:rPr lang="en-US" sz="2400">
                <a:solidFill>
                  <a:prstClr val="black"/>
                </a:solidFill>
                <a:latin typeface="Calibri"/>
              </a:rPr>
              <a:t>Arrival rate</a:t>
            </a:r>
            <a:endParaRPr lang="bg-BG" sz="2400" dirty="0">
              <a:solidFill>
                <a:prstClr val="black"/>
              </a:solidFill>
              <a:latin typeface="Calibri"/>
            </a:endParaRPr>
          </a:p>
        </p:txBody>
      </p:sp>
      <p:sp>
        <p:nvSpPr>
          <p:cNvPr id="49" name="TextBox 48"/>
          <p:cNvSpPr txBox="1"/>
          <p:nvPr/>
        </p:nvSpPr>
        <p:spPr>
          <a:xfrm>
            <a:off x="9977610" y="2490742"/>
            <a:ext cx="1535164" cy="830997"/>
          </a:xfrm>
          <a:prstGeom prst="rect">
            <a:avLst/>
          </a:prstGeom>
          <a:noFill/>
        </p:spPr>
        <p:txBody>
          <a:bodyPr wrap="none" rtlCol="0">
            <a:spAutoFit/>
          </a:bodyPr>
          <a:lstStyle/>
          <a:p>
            <a:pPr defTabSz="1219170"/>
            <a:r>
              <a:rPr lang="en-US" sz="2400" dirty="0">
                <a:solidFill>
                  <a:prstClr val="black"/>
                </a:solidFill>
                <a:latin typeface="Calibri"/>
              </a:rPr>
              <a:t>Departure </a:t>
            </a:r>
          </a:p>
          <a:p>
            <a:pPr defTabSz="1219170"/>
            <a:r>
              <a:rPr lang="en-US" sz="2400" dirty="0">
                <a:solidFill>
                  <a:prstClr val="black"/>
                </a:solidFill>
                <a:latin typeface="Calibri"/>
              </a:rPr>
              <a:t>Rate (TH)</a:t>
            </a:r>
            <a:endParaRPr lang="bg-BG" sz="2400" dirty="0">
              <a:solidFill>
                <a:prstClr val="black"/>
              </a:solidFill>
              <a:latin typeface="Calibri"/>
            </a:endParaRPr>
          </a:p>
        </p:txBody>
      </p:sp>
      <p:sp>
        <p:nvSpPr>
          <p:cNvPr id="50" name="TextBox 49"/>
          <p:cNvSpPr txBox="1"/>
          <p:nvPr/>
        </p:nvSpPr>
        <p:spPr>
          <a:xfrm>
            <a:off x="2235201" y="4241801"/>
            <a:ext cx="1408847" cy="830997"/>
          </a:xfrm>
          <a:prstGeom prst="rect">
            <a:avLst/>
          </a:prstGeom>
          <a:noFill/>
        </p:spPr>
        <p:txBody>
          <a:bodyPr wrap="none" rtlCol="0">
            <a:spAutoFit/>
          </a:bodyPr>
          <a:lstStyle/>
          <a:p>
            <a:pPr defTabSz="1219170"/>
            <a:r>
              <a:rPr lang="en-US" sz="2400" dirty="0">
                <a:solidFill>
                  <a:srgbClr val="C0504D"/>
                </a:solidFill>
                <a:latin typeface="Calibri"/>
              </a:rPr>
              <a:t>Queue</a:t>
            </a:r>
          </a:p>
          <a:p>
            <a:pPr defTabSz="1219170"/>
            <a:r>
              <a:rPr lang="en-US" sz="2400" dirty="0">
                <a:solidFill>
                  <a:srgbClr val="C0504D"/>
                </a:solidFill>
                <a:latin typeface="Calibri"/>
              </a:rPr>
              <a:t>size (WIP)</a:t>
            </a:r>
            <a:endParaRPr lang="bg-BG" sz="2400" dirty="0">
              <a:solidFill>
                <a:srgbClr val="C0504D"/>
              </a:solidFill>
              <a:latin typeface="Calibri"/>
            </a:endParaRPr>
          </a:p>
        </p:txBody>
      </p:sp>
      <p:sp>
        <p:nvSpPr>
          <p:cNvPr id="51" name="TextBox 50"/>
          <p:cNvSpPr txBox="1"/>
          <p:nvPr/>
        </p:nvSpPr>
        <p:spPr>
          <a:xfrm>
            <a:off x="4978401" y="2209801"/>
            <a:ext cx="1429687" cy="830997"/>
          </a:xfrm>
          <a:prstGeom prst="rect">
            <a:avLst/>
          </a:prstGeom>
          <a:noFill/>
        </p:spPr>
        <p:txBody>
          <a:bodyPr wrap="none" rtlCol="0">
            <a:spAutoFit/>
          </a:bodyPr>
          <a:lstStyle/>
          <a:p>
            <a:pPr defTabSz="1219170"/>
            <a:r>
              <a:rPr lang="en-US" sz="2400" dirty="0">
                <a:solidFill>
                  <a:srgbClr val="C0504D"/>
                </a:solidFill>
                <a:latin typeface="Calibri"/>
              </a:rPr>
              <a:t>Queue</a:t>
            </a:r>
          </a:p>
          <a:p>
            <a:pPr defTabSz="1219170"/>
            <a:r>
              <a:rPr lang="en-US" sz="2400" dirty="0">
                <a:solidFill>
                  <a:srgbClr val="C0504D"/>
                </a:solidFill>
                <a:latin typeface="Calibri"/>
              </a:rPr>
              <a:t>Size (WIP)</a:t>
            </a:r>
            <a:endParaRPr lang="bg-BG" sz="2400" dirty="0">
              <a:solidFill>
                <a:srgbClr val="C0504D"/>
              </a:solidFill>
              <a:latin typeface="Calibri"/>
            </a:endParaRPr>
          </a:p>
        </p:txBody>
      </p:sp>
      <p:sp>
        <p:nvSpPr>
          <p:cNvPr id="53" name="TextBox 52"/>
          <p:cNvSpPr txBox="1"/>
          <p:nvPr/>
        </p:nvSpPr>
        <p:spPr>
          <a:xfrm>
            <a:off x="1300880" y="4208146"/>
            <a:ext cx="495649" cy="461665"/>
          </a:xfrm>
          <a:prstGeom prst="rect">
            <a:avLst/>
          </a:prstGeom>
          <a:noFill/>
        </p:spPr>
        <p:txBody>
          <a:bodyPr wrap="none" rtlCol="0">
            <a:spAutoFit/>
          </a:bodyPr>
          <a:lstStyle/>
          <a:p>
            <a:pPr defTabSz="1219170"/>
            <a:r>
              <a:rPr lang="en-US" sz="2400">
                <a:solidFill>
                  <a:prstClr val="black"/>
                </a:solidFill>
                <a:latin typeface="Calibri"/>
              </a:rPr>
              <a:t>10</a:t>
            </a:r>
            <a:endParaRPr lang="bg-BG" sz="2400" dirty="0">
              <a:solidFill>
                <a:prstClr val="black"/>
              </a:solidFill>
              <a:latin typeface="Calibri"/>
            </a:endParaRPr>
          </a:p>
        </p:txBody>
      </p:sp>
      <p:sp>
        <p:nvSpPr>
          <p:cNvPr id="54" name="TextBox 53"/>
          <p:cNvSpPr txBox="1"/>
          <p:nvPr/>
        </p:nvSpPr>
        <p:spPr>
          <a:xfrm>
            <a:off x="1300880" y="3007601"/>
            <a:ext cx="495649" cy="461665"/>
          </a:xfrm>
          <a:prstGeom prst="rect">
            <a:avLst/>
          </a:prstGeom>
          <a:noFill/>
        </p:spPr>
        <p:txBody>
          <a:bodyPr wrap="none" rtlCol="0">
            <a:spAutoFit/>
          </a:bodyPr>
          <a:lstStyle/>
          <a:p>
            <a:pPr defTabSz="1219170"/>
            <a:r>
              <a:rPr lang="en-US" sz="2400">
                <a:solidFill>
                  <a:prstClr val="black"/>
                </a:solidFill>
                <a:latin typeface="Calibri"/>
              </a:rPr>
              <a:t>20</a:t>
            </a:r>
            <a:endParaRPr lang="bg-BG" sz="2400" dirty="0">
              <a:solidFill>
                <a:prstClr val="black"/>
              </a:solidFill>
              <a:latin typeface="Calibri"/>
            </a:endParaRPr>
          </a:p>
        </p:txBody>
      </p:sp>
    </p:spTree>
    <p:extLst>
      <p:ext uri="{BB962C8B-B14F-4D97-AF65-F5344CB8AC3E}">
        <p14:creationId xmlns:p14="http://schemas.microsoft.com/office/powerpoint/2010/main" val="2171240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 for Kanban Systems – Summary</a:t>
            </a:r>
          </a:p>
        </p:txBody>
      </p:sp>
      <p:sp>
        <p:nvSpPr>
          <p:cNvPr id="4" name="Content Placeholder 3"/>
          <p:cNvSpPr>
            <a:spLocks noGrp="1"/>
          </p:cNvSpPr>
          <p:nvPr>
            <p:ph idx="1"/>
          </p:nvPr>
        </p:nvSpPr>
        <p:spPr/>
        <p:txBody>
          <a:bodyPr/>
          <a:lstStyle/>
          <a:p>
            <a:pPr>
              <a:spcBef>
                <a:spcPts val="0"/>
              </a:spcBef>
            </a:pPr>
            <a:r>
              <a:rPr lang="en-US" dirty="0">
                <a:solidFill>
                  <a:prstClr val="black"/>
                </a:solidFill>
              </a:rPr>
              <a:t>Cumulative flow diagram integrates demand, WIP, approximate average lead time and delivery rate capabilities.</a:t>
            </a:r>
          </a:p>
          <a:p>
            <a:pPr marL="457189" indent="-457189">
              <a:spcBef>
                <a:spcPts val="0"/>
              </a:spcBef>
              <a:buFont typeface="Arial" panose="020B0604020202020204" pitchFamily="34" charset="0"/>
              <a:buChar char="•"/>
            </a:pPr>
            <a:endParaRPr lang="en-US" dirty="0">
              <a:solidFill>
                <a:prstClr val="black"/>
              </a:solidFill>
            </a:endParaRPr>
          </a:p>
          <a:p>
            <a:pPr>
              <a:spcBef>
                <a:spcPts val="0"/>
              </a:spcBef>
            </a:pPr>
            <a:r>
              <a:rPr lang="en-US" dirty="0">
                <a:solidFill>
                  <a:prstClr val="black"/>
                </a:solidFill>
              </a:rPr>
              <a:t>Lead time histograms show us actual lead time capability.</a:t>
            </a:r>
          </a:p>
          <a:p>
            <a:pPr marL="457189" indent="-457189">
              <a:spcBef>
                <a:spcPts val="0"/>
              </a:spcBef>
              <a:buFont typeface="Arial" panose="020B0604020202020204" pitchFamily="34" charset="0"/>
              <a:buChar char="•"/>
            </a:pPr>
            <a:endParaRPr lang="en-US" dirty="0">
              <a:solidFill>
                <a:prstClr val="black"/>
              </a:solidFill>
            </a:endParaRPr>
          </a:p>
          <a:p>
            <a:pPr>
              <a:spcBef>
                <a:spcPts val="0"/>
              </a:spcBef>
            </a:pPr>
            <a:r>
              <a:rPr lang="en-US" dirty="0">
                <a:solidFill>
                  <a:prstClr val="black"/>
                </a:solidFill>
              </a:rPr>
              <a:t>Throughput is important for the supplier, but Lead Time is what the customers care about! </a:t>
            </a:r>
          </a:p>
        </p:txBody>
      </p:sp>
    </p:spTree>
    <p:extLst>
      <p:ext uri="{BB962C8B-B14F-4D97-AF65-F5344CB8AC3E}">
        <p14:creationId xmlns:p14="http://schemas.microsoft.com/office/powerpoint/2010/main" val="545663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Forecasting how big a project is</a:t>
            </a:r>
          </a:p>
        </p:txBody>
      </p:sp>
      <p:sp>
        <p:nvSpPr>
          <p:cNvPr id="4" name="Text Placeholder 3">
            <a:extLst>
              <a:ext uri="{FF2B5EF4-FFF2-40B4-BE49-F238E27FC236}">
                <a16:creationId xmlns:a16="http://schemas.microsoft.com/office/drawing/2014/main" id="{696FC9DC-51BA-A04E-9573-FE3A1C7FAC23}"/>
              </a:ext>
            </a:extLst>
          </p:cNvPr>
          <p:cNvSpPr>
            <a:spLocks noGrp="1"/>
          </p:cNvSpPr>
          <p:nvPr>
            <p:ph type="body" idx="1"/>
          </p:nvPr>
        </p:nvSpPr>
        <p:spPr/>
        <p:txBody>
          <a:bodyPr/>
          <a:lstStyle/>
          <a:p>
            <a:r>
              <a:rPr lang="en-US" dirty="0"/>
              <a:t>Forecasting</a:t>
            </a:r>
          </a:p>
        </p:txBody>
      </p:sp>
    </p:spTree>
    <p:extLst>
      <p:ext uri="{BB962C8B-B14F-4D97-AF65-F5344CB8AC3E}">
        <p14:creationId xmlns:p14="http://schemas.microsoft.com/office/powerpoint/2010/main" val="36540233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How big is our project?</a:t>
            </a:r>
          </a:p>
        </p:txBody>
      </p:sp>
      <p:pic>
        <p:nvPicPr>
          <p:cNvPr id="2050" name="Picture 2" descr="Measurement In-Home - Fast Service - Pearl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274" y="2451748"/>
            <a:ext cx="7288973" cy="329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534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497248"/>
            <a:ext cx="8515291" cy="692497"/>
          </a:xfrm>
        </p:spPr>
        <p:txBody>
          <a:bodyPr/>
          <a:lstStyle/>
          <a:p>
            <a:pPr marL="0" indent="0">
              <a:buNone/>
            </a:pPr>
            <a:r>
              <a:rPr lang="en-US" dirty="0"/>
              <a:t>Agile sizing techniques</a:t>
            </a:r>
            <a:endParaRPr lang="bg-BG" dirty="0"/>
          </a:p>
        </p:txBody>
      </p:sp>
      <p:sp>
        <p:nvSpPr>
          <p:cNvPr id="3" name="Text Placeholder 2"/>
          <p:cNvSpPr>
            <a:spLocks noGrp="1"/>
          </p:cNvSpPr>
          <p:nvPr>
            <p:ph type="body" idx="10"/>
          </p:nvPr>
        </p:nvSpPr>
        <p:spPr>
          <a:xfrm>
            <a:off x="1878388" y="2400314"/>
            <a:ext cx="4011875" cy="892809"/>
          </a:xfrm>
        </p:spPr>
        <p:txBody>
          <a:bodyPr/>
          <a:lstStyle/>
          <a:p>
            <a:pPr marL="0" indent="0">
              <a:buNone/>
            </a:pPr>
            <a:r>
              <a:rPr lang="en-US" dirty="0"/>
              <a:t>T-Shirt sizes (Small, Medium, Large and so on)</a:t>
            </a:r>
          </a:p>
        </p:txBody>
      </p:sp>
      <p:pic>
        <p:nvPicPr>
          <p:cNvPr id="2050" name="Picture 2" descr="http://www.mountaingoatsoftware.com/uploads/blog/tshir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8869" y="2057261"/>
            <a:ext cx="2823483" cy="19662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29824" y="4423255"/>
            <a:ext cx="4680521" cy="883960"/>
          </a:xfrm>
          <a:prstGeom prst="rect">
            <a:avLst/>
          </a:prstGeom>
          <a:noFill/>
        </p:spPr>
        <p:txBody>
          <a:bodyPr wrap="square" rtlCol="0">
            <a:spAutoFit/>
          </a:bodyPr>
          <a:lstStyle/>
          <a:p>
            <a:r>
              <a:rPr lang="en-US" sz="2572" dirty="0"/>
              <a:t>Story points (Fibonacci numbers or Exponential scale)</a:t>
            </a:r>
            <a:endParaRPr lang="bg-BG" sz="2572" dirty="0"/>
          </a:p>
        </p:txBody>
      </p:sp>
      <p:sp>
        <p:nvSpPr>
          <p:cNvPr id="5" name="Rectangle 4"/>
          <p:cNvSpPr/>
          <p:nvPr/>
        </p:nvSpPr>
        <p:spPr>
          <a:xfrm>
            <a:off x="5633092" y="3858975"/>
            <a:ext cx="4572000" cy="487826"/>
          </a:xfrm>
          <a:prstGeom prst="rect">
            <a:avLst/>
          </a:prstGeom>
        </p:spPr>
        <p:txBody>
          <a:bodyPr>
            <a:spAutoFit/>
          </a:bodyPr>
          <a:lstStyle/>
          <a:p>
            <a:r>
              <a:rPr lang="en-US" sz="1285" dirty="0"/>
              <a:t>http://www.mountaingoatsoftware.com/blog/estimating-with-tee-shirt-sizes</a:t>
            </a:r>
            <a:endParaRPr lang="bg-BG" sz="1285" dirty="0"/>
          </a:p>
        </p:txBody>
      </p:sp>
      <p:pic>
        <p:nvPicPr>
          <p:cNvPr id="2052" name="Picture 4" descr="http://www.mountaingoatsoftware.com/uploads/blog/points-vs-ti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211" y="4303382"/>
            <a:ext cx="2041072" cy="15512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981411" y="5854597"/>
            <a:ext cx="3504672" cy="487826"/>
          </a:xfrm>
          <a:prstGeom prst="rect">
            <a:avLst/>
          </a:prstGeom>
        </p:spPr>
        <p:txBody>
          <a:bodyPr wrap="square">
            <a:spAutoFit/>
          </a:bodyPr>
          <a:lstStyle/>
          <a:p>
            <a:r>
              <a:rPr lang="en-US" sz="1285" dirty="0"/>
              <a:t>http://www.mountaingoatsoftware.com/blog/dont-equate-story-points-to-hours</a:t>
            </a:r>
            <a:endParaRPr lang="bg-BG" sz="1285" dirty="0"/>
          </a:p>
        </p:txBody>
      </p:sp>
      <p:sp>
        <p:nvSpPr>
          <p:cNvPr id="7" name="Rectangle 6"/>
          <p:cNvSpPr/>
          <p:nvPr/>
        </p:nvSpPr>
        <p:spPr>
          <a:xfrm>
            <a:off x="4844144" y="1217325"/>
            <a:ext cx="5572337" cy="685893"/>
          </a:xfrm>
          <a:prstGeom prst="rect">
            <a:avLst/>
          </a:prstGeom>
        </p:spPr>
        <p:txBody>
          <a:bodyPr wrap="square">
            <a:spAutoFit/>
          </a:bodyPr>
          <a:lstStyle/>
          <a:p>
            <a:r>
              <a:rPr lang="en-US" sz="3857" dirty="0"/>
              <a:t>measure User Stories</a:t>
            </a:r>
          </a:p>
        </p:txBody>
      </p:sp>
    </p:spTree>
    <p:extLst>
      <p:ext uri="{BB962C8B-B14F-4D97-AF65-F5344CB8AC3E}">
        <p14:creationId xmlns:p14="http://schemas.microsoft.com/office/powerpoint/2010/main" val="511513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429036"/>
            <a:ext cx="8515291" cy="692497"/>
          </a:xfrm>
        </p:spPr>
        <p:txBody>
          <a:bodyPr/>
          <a:lstStyle/>
          <a:p>
            <a:pPr marL="0" indent="0">
              <a:buNone/>
            </a:pPr>
            <a:r>
              <a:rPr lang="en-US" dirty="0"/>
              <a:t>Kanban project sizing? Count!</a:t>
            </a:r>
            <a:endParaRPr lang="bg-BG" dirty="0"/>
          </a:p>
        </p:txBody>
      </p:sp>
      <p:sp>
        <p:nvSpPr>
          <p:cNvPr id="3" name="Text Placeholder 2"/>
          <p:cNvSpPr>
            <a:spLocks noGrp="1"/>
          </p:cNvSpPr>
          <p:nvPr>
            <p:ph type="body" idx="10"/>
          </p:nvPr>
        </p:nvSpPr>
        <p:spPr>
          <a:xfrm>
            <a:off x="2562793" y="1438666"/>
            <a:ext cx="4011875" cy="892809"/>
          </a:xfrm>
        </p:spPr>
        <p:txBody>
          <a:bodyPr/>
          <a:lstStyle/>
          <a:p>
            <a:pPr marL="0" indent="0">
              <a:buNone/>
            </a:pPr>
            <a:r>
              <a:rPr lang="en-US" dirty="0"/>
              <a:t>Number of user stories, features, use cases</a:t>
            </a:r>
          </a:p>
        </p:txBody>
      </p:sp>
      <p:sp>
        <p:nvSpPr>
          <p:cNvPr id="4" name="Rectangle 3"/>
          <p:cNvSpPr/>
          <p:nvPr/>
        </p:nvSpPr>
        <p:spPr>
          <a:xfrm>
            <a:off x="6656125" y="1454834"/>
            <a:ext cx="2680235" cy="488147"/>
          </a:xfrm>
          <a:prstGeom prst="rect">
            <a:avLst/>
          </a:prstGeom>
          <a:noFill/>
        </p:spPr>
        <p:txBody>
          <a:bodyPr wrap="square" rtlCol="0">
            <a:spAutoFit/>
          </a:bodyPr>
          <a:lstStyle/>
          <a:p>
            <a:r>
              <a:rPr lang="en-US" sz="2572" dirty="0"/>
              <a:t>Number of tasks</a:t>
            </a:r>
            <a:endParaRPr lang="bg-BG" sz="2572"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949" y="2438479"/>
            <a:ext cx="1768928" cy="215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2359831"/>
            <a:ext cx="1768928" cy="2183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859830" y="4800949"/>
            <a:ext cx="8608085" cy="1081835"/>
          </a:xfrm>
          <a:prstGeom prst="rect">
            <a:avLst/>
          </a:prstGeom>
        </p:spPr>
        <p:txBody>
          <a:bodyPr wrap="square">
            <a:spAutoFit/>
          </a:bodyPr>
          <a:lstStyle/>
          <a:p>
            <a:r>
              <a:rPr lang="en-US" sz="3215" dirty="0"/>
              <a:t>Project size is the total of "work items suitable for the development organization."</a:t>
            </a:r>
          </a:p>
        </p:txBody>
      </p:sp>
    </p:spTree>
    <p:extLst>
      <p:ext uri="{BB962C8B-B14F-4D97-AF65-F5344CB8AC3E}">
        <p14:creationId xmlns:p14="http://schemas.microsoft.com/office/powerpoint/2010/main" val="142613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2385368" y="2555609"/>
            <a:ext cx="1712321" cy="17123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26" name="Rectangle 23"/>
          <p:cNvSpPr>
            <a:spLocks noChangeArrowheads="1"/>
          </p:cNvSpPr>
          <p:nvPr/>
        </p:nvSpPr>
        <p:spPr bwMode="auto">
          <a:xfrm>
            <a:off x="-25398" y="-1"/>
            <a:ext cx="667988" cy="6858001"/>
          </a:xfrm>
          <a:prstGeom prst="rect">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7" name="Rectangle 24"/>
          <p:cNvSpPr>
            <a:spLocks noChangeArrowheads="1"/>
          </p:cNvSpPr>
          <p:nvPr/>
        </p:nvSpPr>
        <p:spPr bwMode="auto">
          <a:xfrm>
            <a:off x="642591" y="-1"/>
            <a:ext cx="672229" cy="6858001"/>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Rectangle 25"/>
          <p:cNvSpPr>
            <a:spLocks noChangeArrowheads="1"/>
          </p:cNvSpPr>
          <p:nvPr/>
        </p:nvSpPr>
        <p:spPr bwMode="auto">
          <a:xfrm>
            <a:off x="1314821" y="-1"/>
            <a:ext cx="667988" cy="6858001"/>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9" name="Freeform 26"/>
          <p:cNvSpPr>
            <a:spLocks/>
          </p:cNvSpPr>
          <p:nvPr/>
        </p:nvSpPr>
        <p:spPr bwMode="auto">
          <a:xfrm>
            <a:off x="1982809" y="-1"/>
            <a:ext cx="667988" cy="6858001"/>
          </a:xfrm>
          <a:custGeom>
            <a:avLst/>
            <a:gdLst>
              <a:gd name="T0" fmla="*/ 98 w 351"/>
              <a:gd name="T1" fmla="*/ 1796 h 3600"/>
              <a:gd name="T2" fmla="*/ 351 w 351"/>
              <a:gd name="T3" fmla="*/ 1323 h 3600"/>
              <a:gd name="T4" fmla="*/ 351 w 351"/>
              <a:gd name="T5" fmla="*/ 0 h 3600"/>
              <a:gd name="T6" fmla="*/ 0 w 351"/>
              <a:gd name="T7" fmla="*/ 0 h 3600"/>
              <a:gd name="T8" fmla="*/ 0 w 351"/>
              <a:gd name="T9" fmla="*/ 3600 h 3600"/>
              <a:gd name="T10" fmla="*/ 351 w 351"/>
              <a:gd name="T11" fmla="*/ 3600 h 3600"/>
              <a:gd name="T12" fmla="*/ 351 w 351"/>
              <a:gd name="T13" fmla="*/ 2270 h 3600"/>
              <a:gd name="T14" fmla="*/ 98 w 351"/>
              <a:gd name="T15" fmla="*/ 1796 h 3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1" h="3600">
                <a:moveTo>
                  <a:pt x="98" y="1796"/>
                </a:moveTo>
                <a:cubicBezTo>
                  <a:pt x="98" y="1599"/>
                  <a:pt x="199" y="1425"/>
                  <a:pt x="351" y="1323"/>
                </a:cubicBezTo>
                <a:cubicBezTo>
                  <a:pt x="351" y="0"/>
                  <a:pt x="351" y="0"/>
                  <a:pt x="351" y="0"/>
                </a:cubicBezTo>
                <a:cubicBezTo>
                  <a:pt x="0" y="0"/>
                  <a:pt x="0" y="0"/>
                  <a:pt x="0" y="0"/>
                </a:cubicBezTo>
                <a:cubicBezTo>
                  <a:pt x="0" y="3600"/>
                  <a:pt x="0" y="3600"/>
                  <a:pt x="0" y="3600"/>
                </a:cubicBezTo>
                <a:cubicBezTo>
                  <a:pt x="351" y="3600"/>
                  <a:pt x="351" y="3600"/>
                  <a:pt x="351" y="3600"/>
                </a:cubicBezTo>
                <a:cubicBezTo>
                  <a:pt x="351" y="2270"/>
                  <a:pt x="351" y="2270"/>
                  <a:pt x="351" y="2270"/>
                </a:cubicBezTo>
                <a:cubicBezTo>
                  <a:pt x="199" y="2168"/>
                  <a:pt x="98" y="1994"/>
                  <a:pt x="98" y="1796"/>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0" name="Freeform 27"/>
          <p:cNvSpPr>
            <a:spLocks noEditPoints="1"/>
          </p:cNvSpPr>
          <p:nvPr/>
        </p:nvSpPr>
        <p:spPr bwMode="auto">
          <a:xfrm>
            <a:off x="2650790" y="-1"/>
            <a:ext cx="670108" cy="6858001"/>
          </a:xfrm>
          <a:custGeom>
            <a:avLst/>
            <a:gdLst>
              <a:gd name="T0" fmla="*/ 0 w 351"/>
              <a:gd name="T1" fmla="*/ 2270 h 3600"/>
              <a:gd name="T2" fmla="*/ 0 w 351"/>
              <a:gd name="T3" fmla="*/ 3600 h 3600"/>
              <a:gd name="T4" fmla="*/ 351 w 351"/>
              <a:gd name="T5" fmla="*/ 3600 h 3600"/>
              <a:gd name="T6" fmla="*/ 351 w 351"/>
              <a:gd name="T7" fmla="*/ 2365 h 3600"/>
              <a:gd name="T8" fmla="*/ 317 w 351"/>
              <a:gd name="T9" fmla="*/ 2366 h 3600"/>
              <a:gd name="T10" fmla="*/ 0 w 351"/>
              <a:gd name="T11" fmla="*/ 2270 h 3600"/>
              <a:gd name="T12" fmla="*/ 0 w 351"/>
              <a:gd name="T13" fmla="*/ 0 h 3600"/>
              <a:gd name="T14" fmla="*/ 0 w 351"/>
              <a:gd name="T15" fmla="*/ 1323 h 3600"/>
              <a:gd name="T16" fmla="*/ 317 w 351"/>
              <a:gd name="T17" fmla="*/ 1227 h 3600"/>
              <a:gd name="T18" fmla="*/ 351 w 351"/>
              <a:gd name="T19" fmla="*/ 1228 h 3600"/>
              <a:gd name="T20" fmla="*/ 351 w 351"/>
              <a:gd name="T21" fmla="*/ 0 h 3600"/>
              <a:gd name="T22" fmla="*/ 0 w 351"/>
              <a:gd name="T23" fmla="*/ 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600">
                <a:moveTo>
                  <a:pt x="0" y="2270"/>
                </a:moveTo>
                <a:cubicBezTo>
                  <a:pt x="0" y="3600"/>
                  <a:pt x="0" y="3600"/>
                  <a:pt x="0" y="3600"/>
                </a:cubicBezTo>
                <a:cubicBezTo>
                  <a:pt x="351" y="3600"/>
                  <a:pt x="351" y="3600"/>
                  <a:pt x="351" y="3600"/>
                </a:cubicBezTo>
                <a:cubicBezTo>
                  <a:pt x="351" y="2365"/>
                  <a:pt x="351" y="2365"/>
                  <a:pt x="351" y="2365"/>
                </a:cubicBezTo>
                <a:cubicBezTo>
                  <a:pt x="340" y="2366"/>
                  <a:pt x="329" y="2366"/>
                  <a:pt x="317" y="2366"/>
                </a:cubicBezTo>
                <a:cubicBezTo>
                  <a:pt x="200" y="2366"/>
                  <a:pt x="91" y="2331"/>
                  <a:pt x="0" y="2270"/>
                </a:cubicBezTo>
                <a:close/>
                <a:moveTo>
                  <a:pt x="0" y="0"/>
                </a:moveTo>
                <a:cubicBezTo>
                  <a:pt x="0" y="1323"/>
                  <a:pt x="0" y="1323"/>
                  <a:pt x="0" y="1323"/>
                </a:cubicBezTo>
                <a:cubicBezTo>
                  <a:pt x="91" y="1262"/>
                  <a:pt x="200" y="1227"/>
                  <a:pt x="317" y="1227"/>
                </a:cubicBezTo>
                <a:cubicBezTo>
                  <a:pt x="329" y="1227"/>
                  <a:pt x="340" y="1227"/>
                  <a:pt x="351" y="1228"/>
                </a:cubicBezTo>
                <a:cubicBezTo>
                  <a:pt x="351" y="0"/>
                  <a:pt x="351" y="0"/>
                  <a:pt x="351" y="0"/>
                </a:cubicBezTo>
                <a:lnTo>
                  <a:pt x="0"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1" name="Freeform 28"/>
          <p:cNvSpPr>
            <a:spLocks noEditPoints="1"/>
          </p:cNvSpPr>
          <p:nvPr/>
        </p:nvSpPr>
        <p:spPr bwMode="auto">
          <a:xfrm>
            <a:off x="3320901" y="-1"/>
            <a:ext cx="670108" cy="6858001"/>
          </a:xfrm>
          <a:custGeom>
            <a:avLst/>
            <a:gdLst>
              <a:gd name="T0" fmla="*/ 0 w 352"/>
              <a:gd name="T1" fmla="*/ 0 h 3600"/>
              <a:gd name="T2" fmla="*/ 0 w 352"/>
              <a:gd name="T3" fmla="*/ 1228 h 3600"/>
              <a:gd name="T4" fmla="*/ 352 w 352"/>
              <a:gd name="T5" fmla="*/ 1377 h 3600"/>
              <a:gd name="T6" fmla="*/ 352 w 352"/>
              <a:gd name="T7" fmla="*/ 0 h 3600"/>
              <a:gd name="T8" fmla="*/ 0 w 352"/>
              <a:gd name="T9" fmla="*/ 0 h 3600"/>
              <a:gd name="T10" fmla="*/ 0 w 352"/>
              <a:gd name="T11" fmla="*/ 3600 h 3600"/>
              <a:gd name="T12" fmla="*/ 352 w 352"/>
              <a:gd name="T13" fmla="*/ 3600 h 3600"/>
              <a:gd name="T14" fmla="*/ 352 w 352"/>
              <a:gd name="T15" fmla="*/ 2216 h 3600"/>
              <a:gd name="T16" fmla="*/ 0 w 352"/>
              <a:gd name="T17" fmla="*/ 2365 h 3600"/>
              <a:gd name="T18" fmla="*/ 0 w 352"/>
              <a:gd name="T19" fmla="*/ 360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600">
                <a:moveTo>
                  <a:pt x="0" y="0"/>
                </a:moveTo>
                <a:cubicBezTo>
                  <a:pt x="0" y="1228"/>
                  <a:pt x="0" y="1228"/>
                  <a:pt x="0" y="1228"/>
                </a:cubicBezTo>
                <a:cubicBezTo>
                  <a:pt x="136" y="1236"/>
                  <a:pt x="258" y="1291"/>
                  <a:pt x="352" y="1377"/>
                </a:cubicBezTo>
                <a:cubicBezTo>
                  <a:pt x="352" y="0"/>
                  <a:pt x="352" y="0"/>
                  <a:pt x="352" y="0"/>
                </a:cubicBezTo>
                <a:lnTo>
                  <a:pt x="0" y="0"/>
                </a:lnTo>
                <a:close/>
                <a:moveTo>
                  <a:pt x="0" y="3600"/>
                </a:moveTo>
                <a:cubicBezTo>
                  <a:pt x="352" y="3600"/>
                  <a:pt x="352" y="3600"/>
                  <a:pt x="352" y="3600"/>
                </a:cubicBezTo>
                <a:cubicBezTo>
                  <a:pt x="352" y="2216"/>
                  <a:pt x="352" y="2216"/>
                  <a:pt x="352" y="2216"/>
                </a:cubicBezTo>
                <a:cubicBezTo>
                  <a:pt x="258" y="2302"/>
                  <a:pt x="136" y="2357"/>
                  <a:pt x="0" y="2365"/>
                </a:cubicBezTo>
                <a:lnTo>
                  <a:pt x="0" y="3600"/>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6"/>
          <p:cNvSpPr>
            <a:spLocks noEditPoints="1"/>
          </p:cNvSpPr>
          <p:nvPr/>
        </p:nvSpPr>
        <p:spPr bwMode="auto">
          <a:xfrm>
            <a:off x="2610926" y="3037587"/>
            <a:ext cx="1200727" cy="898471"/>
          </a:xfrm>
          <a:custGeom>
            <a:avLst/>
            <a:gdLst>
              <a:gd name="T0" fmla="*/ 250 w 429"/>
              <a:gd name="T1" fmla="*/ 58 h 321"/>
              <a:gd name="T2" fmla="*/ 248 w 429"/>
              <a:gd name="T3" fmla="*/ 84 h 321"/>
              <a:gd name="T4" fmla="*/ 218 w 429"/>
              <a:gd name="T5" fmla="*/ 65 h 321"/>
              <a:gd name="T6" fmla="*/ 174 w 429"/>
              <a:gd name="T7" fmla="*/ 63 h 321"/>
              <a:gd name="T8" fmla="*/ 120 w 429"/>
              <a:gd name="T9" fmla="*/ 5 h 321"/>
              <a:gd name="T10" fmla="*/ 5 w 429"/>
              <a:gd name="T11" fmla="*/ 112 h 321"/>
              <a:gd name="T12" fmla="*/ 49 w 429"/>
              <a:gd name="T13" fmla="*/ 178 h 321"/>
              <a:gd name="T14" fmla="*/ 67 w 429"/>
              <a:gd name="T15" fmla="*/ 178 h 321"/>
              <a:gd name="T16" fmla="*/ 90 w 429"/>
              <a:gd name="T17" fmla="*/ 184 h 321"/>
              <a:gd name="T18" fmla="*/ 94 w 429"/>
              <a:gd name="T19" fmla="*/ 151 h 321"/>
              <a:gd name="T20" fmla="*/ 160 w 429"/>
              <a:gd name="T21" fmla="*/ 87 h 321"/>
              <a:gd name="T22" fmla="*/ 179 w 429"/>
              <a:gd name="T23" fmla="*/ 89 h 321"/>
              <a:gd name="T24" fmla="*/ 199 w 429"/>
              <a:gd name="T25" fmla="*/ 83 h 321"/>
              <a:gd name="T26" fmla="*/ 197 w 429"/>
              <a:gd name="T27" fmla="*/ 101 h 321"/>
              <a:gd name="T28" fmla="*/ 203 w 429"/>
              <a:gd name="T29" fmla="*/ 189 h 321"/>
              <a:gd name="T30" fmla="*/ 222 w 429"/>
              <a:gd name="T31" fmla="*/ 136 h 321"/>
              <a:gd name="T32" fmla="*/ 265 w 429"/>
              <a:gd name="T33" fmla="*/ 148 h 321"/>
              <a:gd name="T34" fmla="*/ 320 w 429"/>
              <a:gd name="T35" fmla="*/ 204 h 321"/>
              <a:gd name="T36" fmla="*/ 324 w 429"/>
              <a:gd name="T37" fmla="*/ 217 h 321"/>
              <a:gd name="T38" fmla="*/ 314 w 429"/>
              <a:gd name="T39" fmla="*/ 210 h 321"/>
              <a:gd name="T40" fmla="*/ 283 w 429"/>
              <a:gd name="T41" fmla="*/ 199 h 321"/>
              <a:gd name="T42" fmla="*/ 294 w 429"/>
              <a:gd name="T43" fmla="*/ 229 h 321"/>
              <a:gd name="T44" fmla="*/ 298 w 429"/>
              <a:gd name="T45" fmla="*/ 243 h 321"/>
              <a:gd name="T46" fmla="*/ 260 w 429"/>
              <a:gd name="T47" fmla="*/ 224 h 321"/>
              <a:gd name="T48" fmla="*/ 260 w 429"/>
              <a:gd name="T49" fmla="*/ 249 h 321"/>
              <a:gd name="T50" fmla="*/ 270 w 429"/>
              <a:gd name="T51" fmla="*/ 268 h 321"/>
              <a:gd name="T52" fmla="*/ 254 w 429"/>
              <a:gd name="T53" fmla="*/ 259 h 321"/>
              <a:gd name="T54" fmla="*/ 237 w 429"/>
              <a:gd name="T55" fmla="*/ 261 h 321"/>
              <a:gd name="T56" fmla="*/ 238 w 429"/>
              <a:gd name="T57" fmla="*/ 282 h 321"/>
              <a:gd name="T58" fmla="*/ 243 w 429"/>
              <a:gd name="T59" fmla="*/ 293 h 321"/>
              <a:gd name="T60" fmla="*/ 226 w 429"/>
              <a:gd name="T61" fmla="*/ 284 h 321"/>
              <a:gd name="T62" fmla="*/ 205 w 429"/>
              <a:gd name="T63" fmla="*/ 299 h 321"/>
              <a:gd name="T64" fmla="*/ 242 w 429"/>
              <a:gd name="T65" fmla="*/ 321 h 321"/>
              <a:gd name="T66" fmla="*/ 247 w 429"/>
              <a:gd name="T67" fmla="*/ 320 h 321"/>
              <a:gd name="T68" fmla="*/ 272 w 429"/>
              <a:gd name="T69" fmla="*/ 296 h 321"/>
              <a:gd name="T70" fmla="*/ 290 w 429"/>
              <a:gd name="T71" fmla="*/ 284 h 321"/>
              <a:gd name="T72" fmla="*/ 298 w 429"/>
              <a:gd name="T73" fmla="*/ 268 h 321"/>
              <a:gd name="T74" fmla="*/ 329 w 429"/>
              <a:gd name="T75" fmla="*/ 243 h 321"/>
              <a:gd name="T76" fmla="*/ 353 w 429"/>
              <a:gd name="T77" fmla="*/ 218 h 321"/>
              <a:gd name="T78" fmla="*/ 340 w 429"/>
              <a:gd name="T79" fmla="*/ 188 h 321"/>
              <a:gd name="T80" fmla="*/ 343 w 429"/>
              <a:gd name="T81" fmla="*/ 158 h 321"/>
              <a:gd name="T82" fmla="*/ 378 w 429"/>
              <a:gd name="T83" fmla="*/ 178 h 321"/>
              <a:gd name="T84" fmla="*/ 309 w 429"/>
              <a:gd name="T85" fmla="*/ 0 h 321"/>
              <a:gd name="T86" fmla="*/ 32 w 429"/>
              <a:gd name="T87" fmla="*/ 122 h 321"/>
              <a:gd name="T88" fmla="*/ 142 w 429"/>
              <a:gd name="T89" fmla="*/ 65 h 321"/>
              <a:gd name="T90" fmla="*/ 142 w 429"/>
              <a:gd name="T91" fmla="*/ 169 h 321"/>
              <a:gd name="T92" fmla="*/ 94 w 429"/>
              <a:gd name="T93" fmla="*/ 195 h 321"/>
              <a:gd name="T94" fmla="*/ 114 w 429"/>
              <a:gd name="T95" fmla="*/ 216 h 321"/>
              <a:gd name="T96" fmla="*/ 142 w 429"/>
              <a:gd name="T97" fmla="*/ 169 h 321"/>
              <a:gd name="T98" fmla="*/ 149 w 429"/>
              <a:gd name="T99" fmla="*/ 194 h 321"/>
              <a:gd name="T100" fmla="*/ 121 w 429"/>
              <a:gd name="T101" fmla="*/ 241 h 321"/>
              <a:gd name="T102" fmla="*/ 169 w 429"/>
              <a:gd name="T103" fmla="*/ 215 h 321"/>
              <a:gd name="T104" fmla="*/ 194 w 429"/>
              <a:gd name="T105" fmla="*/ 223 h 321"/>
              <a:gd name="T106" fmla="*/ 146 w 429"/>
              <a:gd name="T107" fmla="*/ 249 h 321"/>
              <a:gd name="T108" fmla="*/ 166 w 429"/>
              <a:gd name="T109" fmla="*/ 269 h 321"/>
              <a:gd name="T110" fmla="*/ 194 w 429"/>
              <a:gd name="T111" fmla="*/ 223 h 321"/>
              <a:gd name="T112" fmla="*/ 201 w 429"/>
              <a:gd name="T113" fmla="*/ 248 h 321"/>
              <a:gd name="T114" fmla="*/ 173 w 429"/>
              <a:gd name="T115" fmla="*/ 294 h 321"/>
              <a:gd name="T116" fmla="*/ 221 w 429"/>
              <a:gd name="T117" fmla="*/ 26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9" h="321">
                <a:moveTo>
                  <a:pt x="309" y="0"/>
                </a:moveTo>
                <a:cubicBezTo>
                  <a:pt x="250" y="58"/>
                  <a:pt x="250" y="58"/>
                  <a:pt x="250" y="58"/>
                </a:cubicBezTo>
                <a:cubicBezTo>
                  <a:pt x="271" y="81"/>
                  <a:pt x="271" y="81"/>
                  <a:pt x="271" y="81"/>
                </a:cubicBezTo>
                <a:cubicBezTo>
                  <a:pt x="264" y="82"/>
                  <a:pt x="255" y="83"/>
                  <a:pt x="248" y="84"/>
                </a:cubicBezTo>
                <a:cubicBezTo>
                  <a:pt x="245" y="84"/>
                  <a:pt x="241" y="84"/>
                  <a:pt x="238" y="85"/>
                </a:cubicBezTo>
                <a:cubicBezTo>
                  <a:pt x="227" y="75"/>
                  <a:pt x="220" y="68"/>
                  <a:pt x="218" y="65"/>
                </a:cubicBezTo>
                <a:cubicBezTo>
                  <a:pt x="212" y="59"/>
                  <a:pt x="203" y="57"/>
                  <a:pt x="197" y="57"/>
                </a:cubicBezTo>
                <a:cubicBezTo>
                  <a:pt x="188" y="57"/>
                  <a:pt x="180" y="60"/>
                  <a:pt x="174" y="63"/>
                </a:cubicBezTo>
                <a:cubicBezTo>
                  <a:pt x="129" y="9"/>
                  <a:pt x="129" y="9"/>
                  <a:pt x="129" y="9"/>
                </a:cubicBezTo>
                <a:cubicBezTo>
                  <a:pt x="127" y="7"/>
                  <a:pt x="124" y="5"/>
                  <a:pt x="120" y="5"/>
                </a:cubicBezTo>
                <a:cubicBezTo>
                  <a:pt x="116" y="5"/>
                  <a:pt x="113" y="6"/>
                  <a:pt x="110" y="8"/>
                </a:cubicBezTo>
                <a:cubicBezTo>
                  <a:pt x="5" y="112"/>
                  <a:pt x="5" y="112"/>
                  <a:pt x="5" y="112"/>
                </a:cubicBezTo>
                <a:cubicBezTo>
                  <a:pt x="0" y="117"/>
                  <a:pt x="0" y="125"/>
                  <a:pt x="4" y="130"/>
                </a:cubicBezTo>
                <a:cubicBezTo>
                  <a:pt x="49" y="178"/>
                  <a:pt x="49" y="178"/>
                  <a:pt x="49" y="178"/>
                </a:cubicBezTo>
                <a:cubicBezTo>
                  <a:pt x="51" y="181"/>
                  <a:pt x="54" y="182"/>
                  <a:pt x="58" y="182"/>
                </a:cubicBezTo>
                <a:cubicBezTo>
                  <a:pt x="62" y="182"/>
                  <a:pt x="65" y="181"/>
                  <a:pt x="67" y="178"/>
                </a:cubicBezTo>
                <a:cubicBezTo>
                  <a:pt x="76" y="169"/>
                  <a:pt x="76" y="169"/>
                  <a:pt x="76" y="169"/>
                </a:cubicBezTo>
                <a:cubicBezTo>
                  <a:pt x="80" y="173"/>
                  <a:pt x="85" y="178"/>
                  <a:pt x="90" y="184"/>
                </a:cubicBezTo>
                <a:cubicBezTo>
                  <a:pt x="109" y="166"/>
                  <a:pt x="109" y="166"/>
                  <a:pt x="109" y="166"/>
                </a:cubicBezTo>
                <a:cubicBezTo>
                  <a:pt x="103" y="160"/>
                  <a:pt x="98" y="155"/>
                  <a:pt x="94" y="151"/>
                </a:cubicBezTo>
                <a:cubicBezTo>
                  <a:pt x="159" y="85"/>
                  <a:pt x="159" y="85"/>
                  <a:pt x="159" y="85"/>
                </a:cubicBezTo>
                <a:cubicBezTo>
                  <a:pt x="160" y="87"/>
                  <a:pt x="160" y="87"/>
                  <a:pt x="160" y="87"/>
                </a:cubicBezTo>
                <a:cubicBezTo>
                  <a:pt x="164" y="92"/>
                  <a:pt x="172" y="93"/>
                  <a:pt x="177" y="90"/>
                </a:cubicBezTo>
                <a:cubicBezTo>
                  <a:pt x="177" y="90"/>
                  <a:pt x="178" y="89"/>
                  <a:pt x="179" y="89"/>
                </a:cubicBezTo>
                <a:cubicBezTo>
                  <a:pt x="183" y="87"/>
                  <a:pt x="192" y="83"/>
                  <a:pt x="197" y="83"/>
                </a:cubicBezTo>
                <a:cubicBezTo>
                  <a:pt x="198" y="83"/>
                  <a:pt x="199" y="83"/>
                  <a:pt x="199" y="83"/>
                </a:cubicBezTo>
                <a:cubicBezTo>
                  <a:pt x="201" y="85"/>
                  <a:pt x="204" y="89"/>
                  <a:pt x="210" y="94"/>
                </a:cubicBezTo>
                <a:cubicBezTo>
                  <a:pt x="205" y="96"/>
                  <a:pt x="201" y="98"/>
                  <a:pt x="197" y="101"/>
                </a:cubicBezTo>
                <a:cubicBezTo>
                  <a:pt x="181" y="112"/>
                  <a:pt x="175" y="145"/>
                  <a:pt x="186" y="159"/>
                </a:cubicBezTo>
                <a:cubicBezTo>
                  <a:pt x="197" y="173"/>
                  <a:pt x="198" y="177"/>
                  <a:pt x="203" y="189"/>
                </a:cubicBezTo>
                <a:cubicBezTo>
                  <a:pt x="209" y="202"/>
                  <a:pt x="217" y="199"/>
                  <a:pt x="220" y="184"/>
                </a:cubicBezTo>
                <a:cubicBezTo>
                  <a:pt x="223" y="169"/>
                  <a:pt x="224" y="153"/>
                  <a:pt x="222" y="136"/>
                </a:cubicBezTo>
                <a:cubicBezTo>
                  <a:pt x="221" y="126"/>
                  <a:pt x="230" y="122"/>
                  <a:pt x="237" y="121"/>
                </a:cubicBezTo>
                <a:cubicBezTo>
                  <a:pt x="246" y="129"/>
                  <a:pt x="255" y="138"/>
                  <a:pt x="265" y="148"/>
                </a:cubicBezTo>
                <a:cubicBezTo>
                  <a:pt x="280" y="162"/>
                  <a:pt x="294" y="177"/>
                  <a:pt x="306" y="189"/>
                </a:cubicBezTo>
                <a:cubicBezTo>
                  <a:pt x="312" y="195"/>
                  <a:pt x="316" y="200"/>
                  <a:pt x="320" y="204"/>
                </a:cubicBezTo>
                <a:cubicBezTo>
                  <a:pt x="321" y="206"/>
                  <a:pt x="324" y="208"/>
                  <a:pt x="324" y="210"/>
                </a:cubicBezTo>
                <a:cubicBezTo>
                  <a:pt x="325" y="212"/>
                  <a:pt x="325" y="215"/>
                  <a:pt x="324" y="217"/>
                </a:cubicBezTo>
                <a:cubicBezTo>
                  <a:pt x="323" y="218"/>
                  <a:pt x="320" y="217"/>
                  <a:pt x="319" y="216"/>
                </a:cubicBezTo>
                <a:cubicBezTo>
                  <a:pt x="317" y="214"/>
                  <a:pt x="316" y="212"/>
                  <a:pt x="314" y="210"/>
                </a:cubicBezTo>
                <a:cubicBezTo>
                  <a:pt x="307" y="203"/>
                  <a:pt x="300" y="198"/>
                  <a:pt x="300" y="198"/>
                </a:cubicBezTo>
                <a:cubicBezTo>
                  <a:pt x="295" y="194"/>
                  <a:pt x="288" y="195"/>
                  <a:pt x="283" y="199"/>
                </a:cubicBezTo>
                <a:cubicBezTo>
                  <a:pt x="279" y="204"/>
                  <a:pt x="278" y="211"/>
                  <a:pt x="282" y="216"/>
                </a:cubicBezTo>
                <a:cubicBezTo>
                  <a:pt x="283" y="217"/>
                  <a:pt x="287" y="222"/>
                  <a:pt x="294" y="229"/>
                </a:cubicBezTo>
                <a:cubicBezTo>
                  <a:pt x="297" y="231"/>
                  <a:pt x="299" y="233"/>
                  <a:pt x="301" y="236"/>
                </a:cubicBezTo>
                <a:cubicBezTo>
                  <a:pt x="303" y="239"/>
                  <a:pt x="302" y="242"/>
                  <a:pt x="298" y="243"/>
                </a:cubicBezTo>
                <a:cubicBezTo>
                  <a:pt x="288" y="243"/>
                  <a:pt x="282" y="232"/>
                  <a:pt x="275" y="226"/>
                </a:cubicBezTo>
                <a:cubicBezTo>
                  <a:pt x="271" y="222"/>
                  <a:pt x="265" y="221"/>
                  <a:pt x="260" y="224"/>
                </a:cubicBezTo>
                <a:cubicBezTo>
                  <a:pt x="255" y="228"/>
                  <a:pt x="252" y="234"/>
                  <a:pt x="254" y="239"/>
                </a:cubicBezTo>
                <a:cubicBezTo>
                  <a:pt x="255" y="243"/>
                  <a:pt x="258" y="246"/>
                  <a:pt x="260" y="249"/>
                </a:cubicBezTo>
                <a:cubicBezTo>
                  <a:pt x="264" y="253"/>
                  <a:pt x="272" y="259"/>
                  <a:pt x="271" y="266"/>
                </a:cubicBezTo>
                <a:cubicBezTo>
                  <a:pt x="271" y="267"/>
                  <a:pt x="271" y="267"/>
                  <a:pt x="270" y="268"/>
                </a:cubicBezTo>
                <a:cubicBezTo>
                  <a:pt x="269" y="268"/>
                  <a:pt x="266" y="269"/>
                  <a:pt x="261" y="265"/>
                </a:cubicBezTo>
                <a:cubicBezTo>
                  <a:pt x="259" y="263"/>
                  <a:pt x="256" y="261"/>
                  <a:pt x="254" y="259"/>
                </a:cubicBezTo>
                <a:cubicBezTo>
                  <a:pt x="252" y="258"/>
                  <a:pt x="250" y="257"/>
                  <a:pt x="248" y="257"/>
                </a:cubicBezTo>
                <a:cubicBezTo>
                  <a:pt x="244" y="256"/>
                  <a:pt x="240" y="258"/>
                  <a:pt x="237" y="261"/>
                </a:cubicBezTo>
                <a:cubicBezTo>
                  <a:pt x="233" y="264"/>
                  <a:pt x="232" y="270"/>
                  <a:pt x="234" y="275"/>
                </a:cubicBezTo>
                <a:cubicBezTo>
                  <a:pt x="235" y="277"/>
                  <a:pt x="237" y="280"/>
                  <a:pt x="238" y="282"/>
                </a:cubicBezTo>
                <a:cubicBezTo>
                  <a:pt x="240" y="284"/>
                  <a:pt x="241" y="286"/>
                  <a:pt x="242" y="288"/>
                </a:cubicBezTo>
                <a:cubicBezTo>
                  <a:pt x="242" y="288"/>
                  <a:pt x="243" y="292"/>
                  <a:pt x="243" y="293"/>
                </a:cubicBezTo>
                <a:cubicBezTo>
                  <a:pt x="242" y="294"/>
                  <a:pt x="240" y="294"/>
                  <a:pt x="239" y="293"/>
                </a:cubicBezTo>
                <a:cubicBezTo>
                  <a:pt x="234" y="292"/>
                  <a:pt x="230" y="287"/>
                  <a:pt x="226" y="284"/>
                </a:cubicBezTo>
                <a:cubicBezTo>
                  <a:pt x="225" y="283"/>
                  <a:pt x="224" y="282"/>
                  <a:pt x="223" y="281"/>
                </a:cubicBezTo>
                <a:cubicBezTo>
                  <a:pt x="205" y="299"/>
                  <a:pt x="205" y="299"/>
                  <a:pt x="205" y="299"/>
                </a:cubicBezTo>
                <a:cubicBezTo>
                  <a:pt x="206" y="301"/>
                  <a:pt x="208" y="302"/>
                  <a:pt x="209" y="303"/>
                </a:cubicBezTo>
                <a:cubicBezTo>
                  <a:pt x="224" y="316"/>
                  <a:pt x="233" y="321"/>
                  <a:pt x="242" y="321"/>
                </a:cubicBezTo>
                <a:cubicBezTo>
                  <a:pt x="242" y="321"/>
                  <a:pt x="242" y="321"/>
                  <a:pt x="242" y="321"/>
                </a:cubicBezTo>
                <a:cubicBezTo>
                  <a:pt x="244" y="321"/>
                  <a:pt x="246" y="321"/>
                  <a:pt x="247" y="320"/>
                </a:cubicBezTo>
                <a:cubicBezTo>
                  <a:pt x="254" y="319"/>
                  <a:pt x="259" y="317"/>
                  <a:pt x="264" y="313"/>
                </a:cubicBezTo>
                <a:cubicBezTo>
                  <a:pt x="270" y="309"/>
                  <a:pt x="272" y="302"/>
                  <a:pt x="272" y="296"/>
                </a:cubicBezTo>
                <a:cubicBezTo>
                  <a:pt x="272" y="295"/>
                  <a:pt x="272" y="294"/>
                  <a:pt x="272" y="294"/>
                </a:cubicBezTo>
                <a:cubicBezTo>
                  <a:pt x="278" y="293"/>
                  <a:pt x="286" y="290"/>
                  <a:pt x="290" y="284"/>
                </a:cubicBezTo>
                <a:cubicBezTo>
                  <a:pt x="294" y="280"/>
                  <a:pt x="296" y="274"/>
                  <a:pt x="297" y="268"/>
                </a:cubicBezTo>
                <a:cubicBezTo>
                  <a:pt x="297" y="268"/>
                  <a:pt x="298" y="268"/>
                  <a:pt x="298" y="268"/>
                </a:cubicBezTo>
                <a:cubicBezTo>
                  <a:pt x="306" y="269"/>
                  <a:pt x="314" y="266"/>
                  <a:pt x="321" y="259"/>
                </a:cubicBezTo>
                <a:cubicBezTo>
                  <a:pt x="325" y="255"/>
                  <a:pt x="328" y="249"/>
                  <a:pt x="329" y="243"/>
                </a:cubicBezTo>
                <a:cubicBezTo>
                  <a:pt x="335" y="243"/>
                  <a:pt x="340" y="241"/>
                  <a:pt x="345" y="237"/>
                </a:cubicBezTo>
                <a:cubicBezTo>
                  <a:pt x="351" y="232"/>
                  <a:pt x="353" y="225"/>
                  <a:pt x="353" y="218"/>
                </a:cubicBezTo>
                <a:cubicBezTo>
                  <a:pt x="353" y="212"/>
                  <a:pt x="351" y="206"/>
                  <a:pt x="349" y="200"/>
                </a:cubicBezTo>
                <a:cubicBezTo>
                  <a:pt x="346" y="195"/>
                  <a:pt x="344" y="192"/>
                  <a:pt x="340" y="188"/>
                </a:cubicBezTo>
                <a:cubicBezTo>
                  <a:pt x="337" y="184"/>
                  <a:pt x="333" y="180"/>
                  <a:pt x="330" y="176"/>
                </a:cubicBezTo>
                <a:cubicBezTo>
                  <a:pt x="343" y="158"/>
                  <a:pt x="343" y="158"/>
                  <a:pt x="343" y="158"/>
                </a:cubicBezTo>
                <a:cubicBezTo>
                  <a:pt x="370" y="187"/>
                  <a:pt x="370" y="187"/>
                  <a:pt x="370" y="187"/>
                </a:cubicBezTo>
                <a:cubicBezTo>
                  <a:pt x="378" y="178"/>
                  <a:pt x="378" y="178"/>
                  <a:pt x="378" y="178"/>
                </a:cubicBezTo>
                <a:cubicBezTo>
                  <a:pt x="429" y="127"/>
                  <a:pt x="429" y="127"/>
                  <a:pt x="429" y="127"/>
                </a:cubicBezTo>
                <a:lnTo>
                  <a:pt x="309" y="0"/>
                </a:lnTo>
                <a:close/>
                <a:moveTo>
                  <a:pt x="58" y="150"/>
                </a:moveTo>
                <a:cubicBezTo>
                  <a:pt x="32" y="122"/>
                  <a:pt x="32" y="122"/>
                  <a:pt x="32" y="122"/>
                </a:cubicBezTo>
                <a:cubicBezTo>
                  <a:pt x="118" y="37"/>
                  <a:pt x="118" y="37"/>
                  <a:pt x="118" y="37"/>
                </a:cubicBezTo>
                <a:cubicBezTo>
                  <a:pt x="142" y="65"/>
                  <a:pt x="142" y="65"/>
                  <a:pt x="142" y="65"/>
                </a:cubicBezTo>
                <a:lnTo>
                  <a:pt x="58" y="150"/>
                </a:lnTo>
                <a:close/>
                <a:moveTo>
                  <a:pt x="142" y="169"/>
                </a:moveTo>
                <a:cubicBezTo>
                  <a:pt x="136" y="164"/>
                  <a:pt x="128" y="163"/>
                  <a:pt x="123" y="167"/>
                </a:cubicBezTo>
                <a:cubicBezTo>
                  <a:pt x="94" y="195"/>
                  <a:pt x="94" y="195"/>
                  <a:pt x="94" y="195"/>
                </a:cubicBezTo>
                <a:cubicBezTo>
                  <a:pt x="89" y="200"/>
                  <a:pt x="90" y="208"/>
                  <a:pt x="95" y="214"/>
                </a:cubicBezTo>
                <a:cubicBezTo>
                  <a:pt x="101" y="219"/>
                  <a:pt x="109" y="220"/>
                  <a:pt x="114" y="216"/>
                </a:cubicBezTo>
                <a:cubicBezTo>
                  <a:pt x="143" y="188"/>
                  <a:pt x="143" y="188"/>
                  <a:pt x="143" y="188"/>
                </a:cubicBezTo>
                <a:cubicBezTo>
                  <a:pt x="148" y="183"/>
                  <a:pt x="147" y="175"/>
                  <a:pt x="142" y="169"/>
                </a:cubicBezTo>
                <a:close/>
                <a:moveTo>
                  <a:pt x="168" y="196"/>
                </a:moveTo>
                <a:cubicBezTo>
                  <a:pt x="162" y="191"/>
                  <a:pt x="154" y="190"/>
                  <a:pt x="149" y="194"/>
                </a:cubicBezTo>
                <a:cubicBezTo>
                  <a:pt x="120" y="222"/>
                  <a:pt x="120" y="222"/>
                  <a:pt x="120" y="222"/>
                </a:cubicBezTo>
                <a:cubicBezTo>
                  <a:pt x="115" y="227"/>
                  <a:pt x="116" y="235"/>
                  <a:pt x="121" y="241"/>
                </a:cubicBezTo>
                <a:cubicBezTo>
                  <a:pt x="127" y="246"/>
                  <a:pt x="135" y="247"/>
                  <a:pt x="140" y="242"/>
                </a:cubicBezTo>
                <a:cubicBezTo>
                  <a:pt x="169" y="215"/>
                  <a:pt x="169" y="215"/>
                  <a:pt x="169" y="215"/>
                </a:cubicBezTo>
                <a:cubicBezTo>
                  <a:pt x="174" y="210"/>
                  <a:pt x="173" y="202"/>
                  <a:pt x="168" y="196"/>
                </a:cubicBezTo>
                <a:close/>
                <a:moveTo>
                  <a:pt x="194" y="223"/>
                </a:moveTo>
                <a:cubicBezTo>
                  <a:pt x="188" y="217"/>
                  <a:pt x="180" y="217"/>
                  <a:pt x="175" y="221"/>
                </a:cubicBezTo>
                <a:cubicBezTo>
                  <a:pt x="146" y="249"/>
                  <a:pt x="146" y="249"/>
                  <a:pt x="146" y="249"/>
                </a:cubicBezTo>
                <a:cubicBezTo>
                  <a:pt x="141" y="253"/>
                  <a:pt x="142" y="262"/>
                  <a:pt x="147" y="267"/>
                </a:cubicBezTo>
                <a:cubicBezTo>
                  <a:pt x="153" y="273"/>
                  <a:pt x="161" y="274"/>
                  <a:pt x="166" y="269"/>
                </a:cubicBezTo>
                <a:cubicBezTo>
                  <a:pt x="195" y="242"/>
                  <a:pt x="195" y="242"/>
                  <a:pt x="195" y="242"/>
                </a:cubicBezTo>
                <a:cubicBezTo>
                  <a:pt x="199" y="237"/>
                  <a:pt x="199" y="229"/>
                  <a:pt x="194" y="223"/>
                </a:cubicBezTo>
                <a:close/>
                <a:moveTo>
                  <a:pt x="219" y="250"/>
                </a:moveTo>
                <a:cubicBezTo>
                  <a:pt x="214" y="244"/>
                  <a:pt x="206" y="243"/>
                  <a:pt x="201" y="248"/>
                </a:cubicBezTo>
                <a:cubicBezTo>
                  <a:pt x="172" y="276"/>
                  <a:pt x="172" y="276"/>
                  <a:pt x="172" y="276"/>
                </a:cubicBezTo>
                <a:cubicBezTo>
                  <a:pt x="167" y="280"/>
                  <a:pt x="168" y="289"/>
                  <a:pt x="173" y="294"/>
                </a:cubicBezTo>
                <a:cubicBezTo>
                  <a:pt x="179" y="300"/>
                  <a:pt x="187" y="301"/>
                  <a:pt x="192" y="296"/>
                </a:cubicBezTo>
                <a:cubicBezTo>
                  <a:pt x="221" y="269"/>
                  <a:pt x="221" y="269"/>
                  <a:pt x="221" y="269"/>
                </a:cubicBezTo>
                <a:cubicBezTo>
                  <a:pt x="225" y="264"/>
                  <a:pt x="225" y="256"/>
                  <a:pt x="219" y="25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4696058" y="3668137"/>
            <a:ext cx="6256425" cy="63993"/>
            <a:chOff x="628649" y="0"/>
            <a:chExt cx="7778916" cy="3638550"/>
          </a:xfrm>
        </p:grpSpPr>
        <p:sp>
          <p:nvSpPr>
            <p:cNvPr id="25" name="Rectangle 24"/>
            <p:cNvSpPr/>
            <p:nvPr/>
          </p:nvSpPr>
          <p:spPr>
            <a:xfrm>
              <a:off x="628649" y="0"/>
              <a:ext cx="1560650" cy="3638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2" name="Rectangle 31"/>
            <p:cNvSpPr/>
            <p:nvPr/>
          </p:nvSpPr>
          <p:spPr>
            <a:xfrm>
              <a:off x="2180753" y="0"/>
              <a:ext cx="1560650" cy="3638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4" name="Rectangle 33"/>
            <p:cNvSpPr/>
            <p:nvPr/>
          </p:nvSpPr>
          <p:spPr>
            <a:xfrm>
              <a:off x="3731775" y="0"/>
              <a:ext cx="1560650" cy="3638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6" name="Rectangle 35"/>
            <p:cNvSpPr/>
            <p:nvPr/>
          </p:nvSpPr>
          <p:spPr>
            <a:xfrm>
              <a:off x="5283879" y="0"/>
              <a:ext cx="1560650" cy="3638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7" name="Rectangle 36"/>
            <p:cNvSpPr/>
            <p:nvPr/>
          </p:nvSpPr>
          <p:spPr>
            <a:xfrm>
              <a:off x="6846915" y="0"/>
              <a:ext cx="1560650" cy="3638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1" name="Group 20"/>
          <p:cNvGrpSpPr/>
          <p:nvPr/>
        </p:nvGrpSpPr>
        <p:grpSpPr>
          <a:xfrm>
            <a:off x="4616718" y="2698724"/>
            <a:ext cx="6762487" cy="947678"/>
            <a:chOff x="3462535" y="2084070"/>
            <a:chExt cx="5071865" cy="710758"/>
          </a:xfrm>
        </p:grpSpPr>
        <p:sp>
          <p:nvSpPr>
            <p:cNvPr id="33" name="Rectangle 22"/>
            <p:cNvSpPr>
              <a:spLocks noChangeArrowheads="1"/>
            </p:cNvSpPr>
            <p:nvPr/>
          </p:nvSpPr>
          <p:spPr bwMode="auto">
            <a:xfrm>
              <a:off x="3519683" y="2084070"/>
              <a:ext cx="2516602" cy="475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lnSpc>
                  <a:spcPct val="85000"/>
                </a:lnSpc>
                <a:spcBef>
                  <a:spcPct val="0"/>
                </a:spcBef>
                <a:spcAft>
                  <a:spcPct val="0"/>
                </a:spcAft>
              </a:pPr>
              <a:r>
                <a:rPr lang="en-US" sz="4800" dirty="0">
                  <a:solidFill>
                    <a:srgbClr val="FF931A"/>
                  </a:solidFill>
                  <a:latin typeface="Lato Black" pitchFamily="34" charset="0"/>
                  <a:cs typeface="Arial" pitchFamily="34" charset="0"/>
                </a:rPr>
                <a:t>Introductions</a:t>
              </a:r>
              <a:endParaRPr lang="en-US" sz="1867" dirty="0">
                <a:solidFill>
                  <a:srgbClr val="FF931A"/>
                </a:solidFill>
                <a:latin typeface="Lato Black" pitchFamily="34" charset="0"/>
                <a:cs typeface="Arial" pitchFamily="34" charset="0"/>
              </a:endParaRPr>
            </a:p>
          </p:txBody>
        </p:sp>
        <p:sp>
          <p:nvSpPr>
            <p:cNvPr id="35" name="TextBox 34"/>
            <p:cNvSpPr txBox="1"/>
            <p:nvPr/>
          </p:nvSpPr>
          <p:spPr>
            <a:xfrm>
              <a:off x="3462535" y="2449830"/>
              <a:ext cx="5071865" cy="344998"/>
            </a:xfrm>
            <a:prstGeom prst="rect">
              <a:avLst/>
            </a:prstGeom>
            <a:noFill/>
          </p:spPr>
          <p:txBody>
            <a:bodyPr wrap="square" rtlCol="0">
              <a:spAutoFit/>
            </a:bodyPr>
            <a:lstStyle/>
            <a:p>
              <a:pPr>
                <a:lnSpc>
                  <a:spcPct val="120000"/>
                </a:lnSpc>
              </a:pPr>
              <a:r>
                <a:rPr lang="en-US" sz="2133" i="1" dirty="0">
                  <a:solidFill>
                    <a:srgbClr val="95A5A6"/>
                  </a:solidFill>
                  <a:latin typeface="Lato Black" pitchFamily="34" charset="0"/>
                </a:rPr>
                <a:t>Who we are and why we’re here</a:t>
              </a:r>
              <a:r>
                <a:rPr lang="en-US" sz="1333" i="1" dirty="0">
                  <a:solidFill>
                    <a:srgbClr val="95A5A6"/>
                  </a:solidFill>
                  <a:latin typeface="Lato Black" pitchFamily="34" charset="0"/>
                </a:rPr>
                <a:t>.</a:t>
              </a:r>
            </a:p>
          </p:txBody>
        </p:sp>
      </p:grpSp>
    </p:spTree>
    <p:extLst>
      <p:ext uri="{BB962C8B-B14F-4D97-AF65-F5344CB8AC3E}">
        <p14:creationId xmlns:p14="http://schemas.microsoft.com/office/powerpoint/2010/main" val="397931178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Example sizing in tasks</a:t>
            </a:r>
          </a:p>
        </p:txBody>
      </p:sp>
      <p:sp>
        <p:nvSpPr>
          <p:cNvPr id="3" name="Text Placeholder 2"/>
          <p:cNvSpPr>
            <a:spLocks noGrp="1"/>
          </p:cNvSpPr>
          <p:nvPr>
            <p:ph idx="1"/>
          </p:nvPr>
        </p:nvSpPr>
        <p:spPr/>
        <p:txBody>
          <a:bodyPr/>
          <a:lstStyle/>
          <a:p>
            <a:pPr marL="408194" indent="-408194">
              <a:buFont typeface="Arial" panose="020B0604020202020204" pitchFamily="34" charset="0"/>
              <a:buChar char="•"/>
            </a:pPr>
            <a:r>
              <a:rPr lang="en-US" dirty="0"/>
              <a:t>We have identified 16 epics in our project</a:t>
            </a:r>
          </a:p>
          <a:p>
            <a:pPr marL="408194" indent="-408194">
              <a:buFont typeface="Arial" panose="020B0604020202020204" pitchFamily="34" charset="0"/>
              <a:buChar char="•"/>
            </a:pPr>
            <a:r>
              <a:rPr lang="en-US" dirty="0"/>
              <a:t>We have identified that those 16 epics contain 102 </a:t>
            </a:r>
            <a:r>
              <a:rPr lang="en-US" b="1" dirty="0"/>
              <a:t>user stories</a:t>
            </a:r>
            <a:r>
              <a:rPr lang="en-US" dirty="0"/>
              <a:t> in total</a:t>
            </a:r>
          </a:p>
          <a:p>
            <a:pPr marL="408194" indent="-408194">
              <a:buFont typeface="Arial" panose="020B0604020202020204" pitchFamily="34" charset="0"/>
              <a:buChar char="•"/>
            </a:pPr>
            <a:r>
              <a:rPr lang="en-US" dirty="0"/>
              <a:t>We have analyzed and sized every single one of those 102 user stories and arrived at a total number of 396 </a:t>
            </a:r>
            <a:r>
              <a:rPr lang="en-US" b="1" dirty="0"/>
              <a:t>tasks</a:t>
            </a:r>
            <a:r>
              <a:rPr lang="en-US" dirty="0"/>
              <a:t> for our project</a:t>
            </a:r>
          </a:p>
        </p:txBody>
      </p:sp>
      <p:sp>
        <p:nvSpPr>
          <p:cNvPr id="4" name="Rectangle 3"/>
          <p:cNvSpPr/>
          <p:nvPr/>
        </p:nvSpPr>
        <p:spPr>
          <a:xfrm>
            <a:off x="2540001" y="5035780"/>
            <a:ext cx="7560841" cy="1059649"/>
          </a:xfrm>
          <a:prstGeom prst="rect">
            <a:avLst/>
          </a:prstGeom>
        </p:spPr>
        <p:txBody>
          <a:bodyPr wrap="square">
            <a:spAutoFit/>
          </a:bodyPr>
          <a:lstStyle/>
          <a:p>
            <a:pPr algn="ctr"/>
            <a:r>
              <a:rPr lang="en-US" sz="3143" dirty="0"/>
              <a:t>This practice is time consuming and probably great part of this effort will be a pure waste!</a:t>
            </a:r>
            <a:endParaRPr lang="bg-BG" sz="3143" dirty="0"/>
          </a:p>
        </p:txBody>
      </p:sp>
    </p:spTree>
    <p:extLst>
      <p:ext uri="{BB962C8B-B14F-4D97-AF65-F5344CB8AC3E}">
        <p14:creationId xmlns:p14="http://schemas.microsoft.com/office/powerpoint/2010/main" val="1324694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chor="ctr"/>
          <a:lstStyle/>
          <a:p>
            <a:pPr algn="ctr"/>
            <a:r>
              <a:rPr lang="en-US" dirty="0"/>
              <a:t>How can we estimate the total number of stories, story points or tasks for a project without </a:t>
            </a:r>
            <a:r>
              <a:rPr lang="en-US" kern="1200" dirty="0">
                <a:solidFill>
                  <a:schemeClr val="tx1"/>
                </a:solidFill>
              </a:rPr>
              <a:t>prior identification, analysis and sizing of every single user story?</a:t>
            </a:r>
            <a:endParaRPr lang="bg-BG" dirty="0"/>
          </a:p>
        </p:txBody>
      </p:sp>
    </p:spTree>
    <p:extLst>
      <p:ext uri="{BB962C8B-B14F-4D97-AF65-F5344CB8AC3E}">
        <p14:creationId xmlns:p14="http://schemas.microsoft.com/office/powerpoint/2010/main" val="3235798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42144"/>
            <a:ext cx="9144000" cy="3764745"/>
          </a:xfrm>
          <a:prstGeom prst="rect">
            <a:avLst/>
          </a:prstGeom>
        </p:spPr>
      </p:pic>
    </p:spTree>
    <p:extLst>
      <p:ext uri="{BB962C8B-B14F-4D97-AF65-F5344CB8AC3E}">
        <p14:creationId xmlns:p14="http://schemas.microsoft.com/office/powerpoint/2010/main" val="3526110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vert="horz" wrap="square" lIns="91440" tIns="45720" rIns="91440" bIns="45720" rtlCol="0" anchor="ctr">
            <a:normAutofit fontScale="92500" lnSpcReduction="10000"/>
          </a:bodyPr>
          <a:lstStyle/>
          <a:p>
            <a:pPr algn="ctr">
              <a:spcBef>
                <a:spcPct val="0"/>
              </a:spcBef>
              <a:buNone/>
            </a:pPr>
            <a:r>
              <a:rPr lang="en-US" sz="4400" dirty="0">
                <a:latin typeface="+mj-lt"/>
                <a:ea typeface="+mj-ea"/>
                <a:cs typeface="+mj-cs"/>
              </a:rPr>
              <a:t>Randomized Branch Sampling</a:t>
            </a:r>
            <a:endParaRPr lang="bg-BG" sz="4400" dirty="0">
              <a:latin typeface="+mj-lt"/>
              <a:ea typeface="+mj-ea"/>
              <a:cs typeface="+mj-cs"/>
            </a:endParaRPr>
          </a:p>
        </p:txBody>
      </p:sp>
      <p:sp>
        <p:nvSpPr>
          <p:cNvPr id="3" name="Text Placeholder 2"/>
          <p:cNvSpPr>
            <a:spLocks noGrp="1"/>
          </p:cNvSpPr>
          <p:nvPr>
            <p:ph type="body" idx="10"/>
          </p:nvPr>
        </p:nvSpPr>
        <p:spPr>
          <a:xfrm>
            <a:off x="4957763" y="1885979"/>
            <a:ext cx="6898882" cy="3206825"/>
          </a:xfrm>
        </p:spPr>
        <p:txBody>
          <a:bodyPr/>
          <a:lstStyle/>
          <a:p>
            <a:pPr marL="0" indent="0">
              <a:buNone/>
            </a:pPr>
            <a:r>
              <a:rPr lang="en-US" kern="1200" dirty="0">
                <a:solidFill>
                  <a:schemeClr val="tx1"/>
                </a:solidFill>
              </a:rPr>
              <a:t>The technique was designed to efficiently estimate the total number of fruit found in the canopy of a tree while only having to count the fruit on select branches. </a:t>
            </a:r>
            <a:r>
              <a:rPr lang="en-US" kern="1200" dirty="0" err="1">
                <a:solidFill>
                  <a:schemeClr val="tx1"/>
                </a:solidFill>
              </a:rPr>
              <a:t>RBS</a:t>
            </a:r>
            <a:r>
              <a:rPr lang="en-US" kern="1200" dirty="0">
                <a:solidFill>
                  <a:schemeClr val="tx1"/>
                </a:solidFill>
              </a:rPr>
              <a:t> is a method for sampling tree branches which does not require prior identification of all branches, and provides the sampler with unbiased tree level estimates.</a:t>
            </a:r>
            <a:endParaRPr lang="en-US" dirty="0"/>
          </a:p>
        </p:txBody>
      </p:sp>
      <p:pic>
        <p:nvPicPr>
          <p:cNvPr id="2050" name="Picture 2" descr="C:\Users\Dimitarbak\Google Диск\kanban\presentations\Probabilistic Project Scope management\images\Raymond Jess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626" y="1818018"/>
            <a:ext cx="2279197" cy="327478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84053" y="5247107"/>
            <a:ext cx="1862342" cy="619942"/>
          </a:xfrm>
          <a:prstGeom prst="rect">
            <a:avLst/>
          </a:prstGeom>
        </p:spPr>
        <p:txBody>
          <a:bodyPr wrap="none" lIns="65306" tIns="32653" rIns="65306" bIns="32653">
            <a:spAutoFit/>
          </a:bodyPr>
          <a:lstStyle/>
          <a:p>
            <a:pPr algn="ctr"/>
            <a:r>
              <a:rPr lang="en-US" dirty="0"/>
              <a:t>Raymond J. </a:t>
            </a:r>
            <a:r>
              <a:rPr lang="en-US" dirty="0" err="1"/>
              <a:t>Jessen</a:t>
            </a:r>
            <a:br>
              <a:rPr lang="en-US" dirty="0"/>
            </a:br>
            <a:r>
              <a:rPr lang="en-US" dirty="0"/>
              <a:t>1910–2003</a:t>
            </a:r>
            <a:endParaRPr lang="bg-BG" dirty="0"/>
          </a:p>
        </p:txBody>
      </p:sp>
    </p:spTree>
    <p:extLst>
      <p:ext uri="{BB962C8B-B14F-4D97-AF65-F5344CB8AC3E}">
        <p14:creationId xmlns:p14="http://schemas.microsoft.com/office/powerpoint/2010/main" val="35417934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DD888-2224-9B40-A079-CE791FFFE715}"/>
              </a:ext>
            </a:extLst>
          </p:cNvPr>
          <p:cNvSpPr>
            <a:spLocks noGrp="1"/>
          </p:cNvSpPr>
          <p:nvPr>
            <p:ph type="title"/>
          </p:nvPr>
        </p:nvSpPr>
        <p:spPr/>
        <p:txBody>
          <a:bodyPr/>
          <a:lstStyle/>
          <a:p>
            <a:r>
              <a:rPr lang="en-US" dirty="0"/>
              <a:t>Randomized branch sampling (RBS)</a:t>
            </a:r>
          </a:p>
        </p:txBody>
      </p:sp>
      <p:sp>
        <p:nvSpPr>
          <p:cNvPr id="3" name="Text Placeholder 2"/>
          <p:cNvSpPr>
            <a:spLocks noGrp="1"/>
          </p:cNvSpPr>
          <p:nvPr>
            <p:ph idx="1"/>
          </p:nvPr>
        </p:nvSpPr>
        <p:spPr/>
        <p:txBody>
          <a:bodyPr>
            <a:normAutofit fontScale="92500"/>
          </a:bodyPr>
          <a:lstStyle/>
          <a:p>
            <a:pPr marL="408165" indent="-408165">
              <a:buFont typeface="Arial" panose="020B0604020202020204" pitchFamily="34" charset="0"/>
              <a:buChar char="•"/>
            </a:pPr>
            <a:r>
              <a:rPr lang="en-US" dirty="0"/>
              <a:t>A multi-stage unequal probability sampling method which doesn’t require prior identification of all branches in the crown, and provides the sampler with unbiased tree level estimates</a:t>
            </a:r>
          </a:p>
          <a:p>
            <a:pPr marL="408165" indent="-408165">
              <a:buFont typeface="Arial" panose="020B0604020202020204" pitchFamily="34" charset="0"/>
              <a:buChar char="•"/>
            </a:pPr>
            <a:r>
              <a:rPr lang="en-US" dirty="0"/>
              <a:t>Designed to efficiently estimate the total number of fruit found in the canopy of a tree while only having to count the fruit on select branches</a:t>
            </a:r>
          </a:p>
          <a:p>
            <a:pPr marL="408165" indent="-408165">
              <a:buFont typeface="Arial" panose="020B0604020202020204" pitchFamily="34" charset="0"/>
              <a:buChar char="•"/>
            </a:pPr>
            <a:r>
              <a:rPr lang="en-US" dirty="0"/>
              <a:t>A tree level estimate is derived by combining the number of fruit from the terminal branch and the associated probability with which that particular branch was selected</a:t>
            </a:r>
            <a:endParaRPr lang="bg-BG" dirty="0"/>
          </a:p>
        </p:txBody>
      </p:sp>
    </p:spTree>
    <p:extLst>
      <p:ext uri="{BB962C8B-B14F-4D97-AF65-F5344CB8AC3E}">
        <p14:creationId xmlns:p14="http://schemas.microsoft.com/office/powerpoint/2010/main" val="2176961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AC38D1-FACD-D24C-A493-99F3EE45F6E8}"/>
              </a:ext>
            </a:extLst>
          </p:cNvPr>
          <p:cNvSpPr>
            <a:spLocks noGrp="1"/>
          </p:cNvSpPr>
          <p:nvPr>
            <p:ph type="title"/>
          </p:nvPr>
        </p:nvSpPr>
        <p:spPr/>
        <p:txBody>
          <a:bodyPr/>
          <a:lstStyle/>
          <a:p>
            <a:r>
              <a:rPr lang="en-US" dirty="0"/>
              <a:t>Product backlog as a branching system</a:t>
            </a:r>
          </a:p>
        </p:txBody>
      </p:sp>
      <p:sp>
        <p:nvSpPr>
          <p:cNvPr id="4" name="Rounded Rectangle 3"/>
          <p:cNvSpPr/>
          <p:nvPr/>
        </p:nvSpPr>
        <p:spPr>
          <a:xfrm>
            <a:off x="4861578" y="2143144"/>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Product Backlog</a:t>
            </a:r>
            <a:endParaRPr lang="bg-BG" dirty="0"/>
          </a:p>
        </p:txBody>
      </p:sp>
      <p:sp>
        <p:nvSpPr>
          <p:cNvPr id="5" name="Rounded Rectangle 4"/>
          <p:cNvSpPr/>
          <p:nvPr/>
        </p:nvSpPr>
        <p:spPr>
          <a:xfrm>
            <a:off x="4295800" y="5486371"/>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3</a:t>
            </a:r>
            <a:endParaRPr lang="bg-BG" sz="1400" dirty="0"/>
          </a:p>
        </p:txBody>
      </p:sp>
      <p:sp>
        <p:nvSpPr>
          <p:cNvPr id="6" name="Rounded Rectangle 5"/>
          <p:cNvSpPr/>
          <p:nvPr/>
        </p:nvSpPr>
        <p:spPr>
          <a:xfrm>
            <a:off x="2907075" y="3531870"/>
            <a:ext cx="1285857" cy="514343"/>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A</a:t>
            </a:r>
            <a:endParaRPr lang="bg-BG" dirty="0"/>
          </a:p>
        </p:txBody>
      </p:sp>
      <p:sp>
        <p:nvSpPr>
          <p:cNvPr id="7" name="Rounded Rectangle 6"/>
          <p:cNvSpPr/>
          <p:nvPr/>
        </p:nvSpPr>
        <p:spPr>
          <a:xfrm>
            <a:off x="4861578" y="3531869"/>
            <a:ext cx="1285857" cy="514342"/>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B</a:t>
            </a:r>
            <a:endParaRPr lang="bg-BG" dirty="0"/>
          </a:p>
        </p:txBody>
      </p:sp>
      <p:sp>
        <p:nvSpPr>
          <p:cNvPr id="8" name="Rounded Rectangle 7"/>
          <p:cNvSpPr/>
          <p:nvPr/>
        </p:nvSpPr>
        <p:spPr>
          <a:xfrm>
            <a:off x="5581658" y="5486371"/>
            <a:ext cx="1182989"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4</a:t>
            </a:r>
            <a:endParaRPr lang="bg-BG" sz="1400" dirty="0"/>
          </a:p>
        </p:txBody>
      </p:sp>
      <p:cxnSp>
        <p:nvCxnSpPr>
          <p:cNvPr id="19" name="Elbow Connector 18"/>
          <p:cNvCxnSpPr>
            <a:stCxn id="7" idx="2"/>
            <a:endCxn id="8" idx="0"/>
          </p:cNvCxnSpPr>
          <p:nvPr/>
        </p:nvCxnSpPr>
        <p:spPr>
          <a:xfrm rot="16200000" flipH="1">
            <a:off x="5118750" y="4431968"/>
            <a:ext cx="1440161" cy="668646"/>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4462963" y="4444827"/>
            <a:ext cx="1440161" cy="642929"/>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5400000">
            <a:off x="5260194" y="2953234"/>
            <a:ext cx="822949" cy="334323"/>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282942" y="1975981"/>
            <a:ext cx="822949" cy="2288826"/>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7646990" y="3531870"/>
            <a:ext cx="1309737" cy="514343"/>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C</a:t>
            </a:r>
            <a:endParaRPr lang="bg-BG" dirty="0"/>
          </a:p>
        </p:txBody>
      </p:sp>
      <p:cxnSp>
        <p:nvCxnSpPr>
          <p:cNvPr id="31" name="Elbow Connector 30"/>
          <p:cNvCxnSpPr>
            <a:stCxn id="4" idx="2"/>
            <a:endCxn id="30" idx="0"/>
          </p:cNvCxnSpPr>
          <p:nvPr/>
        </p:nvCxnSpPr>
        <p:spPr>
          <a:xfrm rot="16200000" flipH="1">
            <a:off x="6658869" y="1888881"/>
            <a:ext cx="822949" cy="2463029"/>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7741897" y="4869160"/>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6</a:t>
            </a:r>
            <a:endParaRPr lang="bg-BG" sz="1400" dirty="0"/>
          </a:p>
        </p:txBody>
      </p:sp>
      <p:sp>
        <p:nvSpPr>
          <p:cNvPr id="49" name="Rounded Rectangle 48"/>
          <p:cNvSpPr/>
          <p:nvPr/>
        </p:nvSpPr>
        <p:spPr>
          <a:xfrm>
            <a:off x="9027755" y="4869160"/>
            <a:ext cx="1182989"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7</a:t>
            </a:r>
            <a:endParaRPr lang="bg-BG" sz="1400" dirty="0"/>
          </a:p>
        </p:txBody>
      </p:sp>
      <p:cxnSp>
        <p:nvCxnSpPr>
          <p:cNvPr id="50" name="Elbow Connector 49"/>
          <p:cNvCxnSpPr>
            <a:stCxn id="30" idx="2"/>
            <a:endCxn id="49" idx="0"/>
          </p:cNvCxnSpPr>
          <p:nvPr/>
        </p:nvCxnSpPr>
        <p:spPr>
          <a:xfrm rot="16200000" flipH="1">
            <a:off x="8549079" y="3798991"/>
            <a:ext cx="822949" cy="1317391"/>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30" idx="2"/>
            <a:endCxn id="48" idx="0"/>
          </p:cNvCxnSpPr>
          <p:nvPr/>
        </p:nvCxnSpPr>
        <p:spPr>
          <a:xfrm rot="16200000" flipH="1">
            <a:off x="7893292" y="4454778"/>
            <a:ext cx="822949" cy="5817"/>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2135560" y="4869160"/>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1</a:t>
            </a:r>
            <a:endParaRPr lang="bg-BG" sz="1400" dirty="0"/>
          </a:p>
        </p:txBody>
      </p:sp>
      <p:sp>
        <p:nvSpPr>
          <p:cNvPr id="57" name="Rounded Rectangle 56"/>
          <p:cNvSpPr/>
          <p:nvPr/>
        </p:nvSpPr>
        <p:spPr>
          <a:xfrm>
            <a:off x="3472852" y="4869160"/>
            <a:ext cx="1182989"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2</a:t>
            </a:r>
            <a:endParaRPr lang="bg-BG" sz="1400" dirty="0"/>
          </a:p>
        </p:txBody>
      </p:sp>
      <p:cxnSp>
        <p:nvCxnSpPr>
          <p:cNvPr id="58" name="Elbow Connector 57"/>
          <p:cNvCxnSpPr>
            <a:stCxn id="6" idx="2"/>
            <a:endCxn id="57" idx="0"/>
          </p:cNvCxnSpPr>
          <p:nvPr/>
        </p:nvCxnSpPr>
        <p:spPr>
          <a:xfrm rot="16200000" flipH="1">
            <a:off x="3395701" y="4200515"/>
            <a:ext cx="822949" cy="514343"/>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 idx="2"/>
            <a:endCxn id="56" idx="0"/>
          </p:cNvCxnSpPr>
          <p:nvPr/>
        </p:nvCxnSpPr>
        <p:spPr>
          <a:xfrm rot="5400000">
            <a:off x="2714197" y="4033353"/>
            <a:ext cx="822949" cy="848666"/>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6353172" y="4869160"/>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5</a:t>
            </a:r>
            <a:endParaRPr lang="bg-BG" sz="1400" dirty="0"/>
          </a:p>
        </p:txBody>
      </p:sp>
      <p:cxnSp>
        <p:nvCxnSpPr>
          <p:cNvPr id="68" name="Elbow Connector 67"/>
          <p:cNvCxnSpPr>
            <a:stCxn id="30" idx="2"/>
            <a:endCxn id="67" idx="0"/>
          </p:cNvCxnSpPr>
          <p:nvPr/>
        </p:nvCxnSpPr>
        <p:spPr>
          <a:xfrm rot="5400000">
            <a:off x="7198929" y="3766232"/>
            <a:ext cx="822949" cy="1382909"/>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55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17724" y="639708"/>
            <a:ext cx="6725264" cy="743052"/>
          </a:xfrm>
          <a:prstGeom prst="rect">
            <a:avLst/>
          </a:prstGeom>
        </p:spPr>
        <p:txBody>
          <a:bodyPr vert="horz" lIns="91440" tIns="45720" rIns="91440" bIns="45720" rtlCol="0" anchor="ctr">
            <a:normAutofit lnSpcReduction="10000"/>
          </a:bodyPr>
          <a:lstStyle/>
          <a:p>
            <a:pPr algn="ctr">
              <a:spcBef>
                <a:spcPct val="0"/>
              </a:spcBef>
            </a:pPr>
            <a:endParaRPr lang="en-US" sz="4400" dirty="0">
              <a:latin typeface="+mj-lt"/>
              <a:ea typeface="+mj-ea"/>
              <a:cs typeface="+mj-cs"/>
            </a:endParaRPr>
          </a:p>
        </p:txBody>
      </p:sp>
      <p:sp>
        <p:nvSpPr>
          <p:cNvPr id="6" name="Rectangle 5"/>
          <p:cNvSpPr/>
          <p:nvPr/>
        </p:nvSpPr>
        <p:spPr>
          <a:xfrm>
            <a:off x="3009943" y="3559726"/>
            <a:ext cx="6558262" cy="542997"/>
          </a:xfrm>
          <a:prstGeom prst="rect">
            <a:avLst/>
          </a:prstGeom>
        </p:spPr>
        <p:txBody>
          <a:bodyPr wrap="none" lIns="65306" tIns="32653" rIns="65306" bIns="32653">
            <a:spAutoFit/>
          </a:bodyPr>
          <a:lstStyle/>
          <a:p>
            <a:r>
              <a:rPr lang="en-US" sz="3100" dirty="0"/>
              <a:t>Unconditional selection probability (    )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351" y="1783104"/>
            <a:ext cx="1815419" cy="13799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5730" y="4449627"/>
            <a:ext cx="8769804" cy="1315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511" y="3714183"/>
            <a:ext cx="326571" cy="3617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2">
            <a:extLst>
              <a:ext uri="{FF2B5EF4-FFF2-40B4-BE49-F238E27FC236}">
                <a16:creationId xmlns:a16="http://schemas.microsoft.com/office/drawing/2014/main" id="{6C7F5DBC-9691-CD4F-B326-62F617B8E76C}"/>
              </a:ext>
            </a:extLst>
          </p:cNvPr>
          <p:cNvSpPr>
            <a:spLocks noGrp="1"/>
          </p:cNvSpPr>
          <p:nvPr>
            <p:ph type="title"/>
          </p:nvPr>
        </p:nvSpPr>
        <p:spPr/>
        <p:txBody>
          <a:bodyPr/>
          <a:lstStyle/>
          <a:p>
            <a:r>
              <a:rPr lang="en-US" dirty="0"/>
              <a:t>Horvitz-Thompson estimator</a:t>
            </a:r>
          </a:p>
        </p:txBody>
      </p:sp>
    </p:spTree>
    <p:extLst>
      <p:ext uri="{BB962C8B-B14F-4D97-AF65-F5344CB8AC3E}">
        <p14:creationId xmlns:p14="http://schemas.microsoft.com/office/powerpoint/2010/main" val="10698485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89863" y="1135612"/>
            <a:ext cx="2674583" cy="4645347"/>
            <a:chOff x="5176664" y="1632248"/>
            <a:chExt cx="3024336" cy="6265764"/>
          </a:xfrm>
        </p:grpSpPr>
        <p:sp>
          <p:nvSpPr>
            <p:cNvPr id="2" name="Rectangle 1"/>
            <p:cNvSpPr/>
            <p:nvPr/>
          </p:nvSpPr>
          <p:spPr>
            <a:xfrm>
              <a:off x="5176664" y="1632248"/>
              <a:ext cx="3024336" cy="54726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285"/>
            </a:p>
          </p:txBody>
        </p:sp>
        <p:sp>
          <p:nvSpPr>
            <p:cNvPr id="3" name="Rectangle 2"/>
            <p:cNvSpPr/>
            <p:nvPr/>
          </p:nvSpPr>
          <p:spPr>
            <a:xfrm>
              <a:off x="5176664" y="5448672"/>
              <a:ext cx="3024336" cy="165618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a:solidFill>
                    <a:schemeClr val="tx1"/>
                  </a:solidFill>
                </a:rPr>
                <a:t>Product</a:t>
              </a:r>
              <a:endParaRPr lang="bg-BG" sz="1285" dirty="0">
                <a:solidFill>
                  <a:schemeClr val="tx1"/>
                </a:solidFill>
              </a:endParaRPr>
            </a:p>
          </p:txBody>
        </p:sp>
        <p:sp>
          <p:nvSpPr>
            <p:cNvPr id="4" name="Rectangle 3"/>
            <p:cNvSpPr/>
            <p:nvPr/>
          </p:nvSpPr>
          <p:spPr>
            <a:xfrm>
              <a:off x="5176664" y="3432448"/>
              <a:ext cx="1656184" cy="20162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dirty="0">
                  <a:solidFill>
                    <a:schemeClr val="tx1"/>
                  </a:solidFill>
                </a:rPr>
                <a:t>Epic</a:t>
              </a:r>
              <a:endParaRPr lang="bg-BG" sz="1285" dirty="0">
                <a:solidFill>
                  <a:schemeClr val="tx1"/>
                </a:solidFill>
              </a:endParaRPr>
            </a:p>
          </p:txBody>
        </p:sp>
        <p:sp>
          <p:nvSpPr>
            <p:cNvPr id="5" name="Rectangle 4"/>
            <p:cNvSpPr/>
            <p:nvPr/>
          </p:nvSpPr>
          <p:spPr>
            <a:xfrm>
              <a:off x="5176664" y="1632248"/>
              <a:ext cx="828092" cy="1800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dirty="0">
                  <a:solidFill>
                    <a:schemeClr val="tx1"/>
                  </a:solidFill>
                </a:rPr>
                <a:t>User Story</a:t>
              </a:r>
              <a:endParaRPr lang="bg-BG" sz="1285" dirty="0">
                <a:solidFill>
                  <a:schemeClr val="tx1"/>
                </a:solidFill>
              </a:endParaRPr>
            </a:p>
          </p:txBody>
        </p:sp>
        <p:cxnSp>
          <p:nvCxnSpPr>
            <p:cNvPr id="7" name="Straight Arrow Connector 6"/>
            <p:cNvCxnSpPr/>
            <p:nvPr/>
          </p:nvCxnSpPr>
          <p:spPr>
            <a:xfrm>
              <a:off x="5176664" y="7320880"/>
              <a:ext cx="3024336" cy="0"/>
            </a:xfrm>
            <a:prstGeom prst="straightConnector1">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6664" y="7506746"/>
              <a:ext cx="3024334" cy="391266"/>
            </a:xfrm>
            <a:prstGeom prst="rect">
              <a:avLst/>
            </a:prstGeom>
            <a:noFill/>
          </p:spPr>
          <p:txBody>
            <a:bodyPr wrap="square" rtlCol="0">
              <a:spAutoFit/>
            </a:bodyPr>
            <a:lstStyle/>
            <a:p>
              <a:pPr algn="ctr"/>
              <a:r>
                <a:rPr lang="en-US" sz="1285" dirty="0"/>
                <a:t>Total size </a:t>
              </a:r>
              <a:r>
                <a:rPr lang="en-US" sz="1285"/>
                <a:t>per section </a:t>
              </a:r>
              <a:r>
                <a:rPr lang="en-US" sz="1285" dirty="0"/>
                <a:t>level</a:t>
              </a:r>
              <a:endParaRPr lang="bg-BG" sz="1285" dirty="0"/>
            </a:p>
          </p:txBody>
        </p:sp>
        <p:cxnSp>
          <p:nvCxnSpPr>
            <p:cNvPr id="10" name="Straight Arrow Connector 9"/>
            <p:cNvCxnSpPr>
              <a:endCxn id="2" idx="3"/>
            </p:cNvCxnSpPr>
            <p:nvPr/>
          </p:nvCxnSpPr>
          <p:spPr>
            <a:xfrm>
              <a:off x="6832848" y="4368552"/>
              <a:ext cx="136815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a:off x="6004756" y="2532348"/>
              <a:ext cx="219624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5375921" y="1097444"/>
            <a:ext cx="5010865" cy="4664867"/>
          </a:xfrm>
          <a:prstGeom prst="rect">
            <a:avLst/>
          </a:prstGeom>
        </p:spPr>
        <p:txBody>
          <a:bodyPr wrap="square">
            <a:spAutoFit/>
          </a:bodyPr>
          <a:lstStyle/>
          <a:p>
            <a:r>
              <a:rPr lang="en-US" sz="1857" dirty="0"/>
              <a:t>The user story rectangle represents the estimated size of a randomly sampled user story.  The size of that user story is expanded to an estimated total project size by dividing that size by its selection probabilities which is indicated here by the arrows. The selection probabilities assigned to epics and user stories are arbitrary.  Unless the probabilities do not sum to one they will not affect the unbiasedness of the resultant estimate, but they will affect its precision. When applying </a:t>
            </a:r>
            <a:r>
              <a:rPr lang="en-US" sz="1857" dirty="0" err="1"/>
              <a:t>RBS</a:t>
            </a:r>
            <a:r>
              <a:rPr lang="en-US" sz="1857" dirty="0"/>
              <a:t> for sizing a project today we will use the method “probabilities proportional to number” where the total number of epics in the product backlog and the total number of user stories per epic are used to calculate conditional selection probabilities.</a:t>
            </a:r>
            <a:endParaRPr lang="bg-BG" sz="1857" dirty="0"/>
          </a:p>
        </p:txBody>
      </p:sp>
      <p:sp>
        <p:nvSpPr>
          <p:cNvPr id="12" name="Text Placeholder 1"/>
          <p:cNvSpPr txBox="1">
            <a:spLocks/>
          </p:cNvSpPr>
          <p:nvPr/>
        </p:nvSpPr>
        <p:spPr>
          <a:xfrm>
            <a:off x="1981257" y="342944"/>
            <a:ext cx="8515291" cy="685893"/>
          </a:xfrm>
          <a:prstGeom prst="rect">
            <a:avLst/>
          </a:prstGeom>
        </p:spPr>
        <p:txBody>
          <a:bodyPr wrap="square">
            <a:spAutoFit/>
          </a:bodyPr>
          <a:lstStyle>
            <a:defPPr marR="0" algn="l" rtl="0">
              <a:lnSpc>
                <a:spcPct val="100000"/>
              </a:lnSpc>
              <a:spcBef>
                <a:spcPts val="0"/>
              </a:spcBef>
              <a:spcAft>
                <a:spcPts val="0"/>
              </a:spcAft>
            </a:defPPr>
            <a:lvl1pPr>
              <a:defRPr sz="5400"/>
            </a:lvl1pPr>
          </a:lstStyle>
          <a:p>
            <a:r>
              <a:rPr lang="en-US" sz="3857" dirty="0"/>
              <a:t>Applications of RBS to project sizing</a:t>
            </a:r>
            <a:endParaRPr lang="bg-BG" sz="3857" dirty="0"/>
          </a:p>
        </p:txBody>
      </p:sp>
    </p:spTree>
    <p:extLst>
      <p:ext uri="{BB962C8B-B14F-4D97-AF65-F5344CB8AC3E}">
        <p14:creationId xmlns:p14="http://schemas.microsoft.com/office/powerpoint/2010/main" val="38512552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ctr"/>
            <a:r>
              <a:rPr lang="en-US" dirty="0"/>
              <a:t>Is </a:t>
            </a:r>
            <a:r>
              <a:rPr lang="en-US" dirty="0" err="1"/>
              <a:t>RBS</a:t>
            </a:r>
            <a:r>
              <a:rPr lang="en-US" dirty="0"/>
              <a:t> applicable to software development?</a:t>
            </a:r>
          </a:p>
        </p:txBody>
      </p:sp>
    </p:spTree>
    <p:extLst>
      <p:ext uri="{BB962C8B-B14F-4D97-AF65-F5344CB8AC3E}">
        <p14:creationId xmlns:p14="http://schemas.microsoft.com/office/powerpoint/2010/main" val="2893568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method of analysis used to break down requirements and itemize them for development has its own degree of variability. ~David J. Anderson, Kanban, p.221</a:t>
            </a:r>
          </a:p>
        </p:txBody>
      </p:sp>
    </p:spTree>
    <p:extLst>
      <p:ext uri="{BB962C8B-B14F-4D97-AF65-F5344CB8AC3E}">
        <p14:creationId xmlns:p14="http://schemas.microsoft.com/office/powerpoint/2010/main" val="3556074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860800" y="370444"/>
            <a:ext cx="8026400" cy="4769767"/>
          </a:xfrm>
          <a:prstGeom prst="rect">
            <a:avLst/>
          </a:prstGeom>
        </p:spPr>
        <p:txBody>
          <a:bodyPr wrap="square">
            <a:spAutoFit/>
          </a:bodyPr>
          <a:lstStyle/>
          <a:p>
            <a:r>
              <a:rPr lang="en-US" sz="2533" dirty="0" err="1"/>
              <a:t>Dimitar</a:t>
            </a:r>
            <a:r>
              <a:rPr lang="en-US" sz="2533" dirty="0"/>
              <a:t> </a:t>
            </a:r>
            <a:r>
              <a:rPr lang="en-US" sz="2533" dirty="0" err="1"/>
              <a:t>Bakardzhiev</a:t>
            </a:r>
            <a:r>
              <a:rPr lang="en-US" sz="2533" dirty="0"/>
              <a:t> is an expert in managing successful and cost-effective technology development. With his blend of technical, managerial and operational expertise, he effectively combines the theory and practice of Agile and Kanban Method to deliver business results.</a:t>
            </a:r>
          </a:p>
          <a:p>
            <a:endParaRPr lang="en-US" sz="2533" dirty="0"/>
          </a:p>
          <a:p>
            <a:pPr marL="457200" indent="-457200">
              <a:buFont typeface="Arial" charset="0"/>
              <a:buChar char="•"/>
            </a:pPr>
            <a:r>
              <a:rPr lang="en-US" sz="2533" dirty="0"/>
              <a:t>Accredited  Kanban Consultant (AKC),</a:t>
            </a:r>
          </a:p>
          <a:p>
            <a:pPr marL="457200" indent="-457200">
              <a:buFont typeface="Arial" charset="0"/>
              <a:buChar char="•"/>
            </a:pPr>
            <a:r>
              <a:rPr lang="en-US" sz="2533" dirty="0"/>
              <a:t>Expert Kanban practitioner,  </a:t>
            </a:r>
          </a:p>
          <a:p>
            <a:pPr marL="457200" indent="-457200">
              <a:buFont typeface="Arial" charset="0"/>
              <a:buChar char="•"/>
            </a:pPr>
            <a:r>
              <a:rPr lang="en-US" sz="2533" dirty="0"/>
              <a:t>Brickell Key Award 2015 Finalist, </a:t>
            </a:r>
          </a:p>
          <a:p>
            <a:pPr marL="457200" indent="-457200">
              <a:buFont typeface="Arial" charset="0"/>
              <a:buChar char="•"/>
            </a:pPr>
            <a:r>
              <a:rPr lang="en-US" sz="2533" dirty="0"/>
              <a:t>Published in Bulgarian - David Anderson’s Kanban book as well as books on Lean, Theory of Constraints and Deming's Theory of Management. </a:t>
            </a:r>
            <a:endParaRPr lang="bg-BG" sz="2533" dirty="0"/>
          </a:p>
        </p:txBody>
      </p:sp>
      <p:sp>
        <p:nvSpPr>
          <p:cNvPr id="21" name="Rectangle 20"/>
          <p:cNvSpPr/>
          <p:nvPr/>
        </p:nvSpPr>
        <p:spPr>
          <a:xfrm>
            <a:off x="711200" y="5416976"/>
            <a:ext cx="2641600" cy="584775"/>
          </a:xfrm>
          <a:prstGeom prst="rect">
            <a:avLst/>
          </a:prstGeom>
        </p:spPr>
        <p:txBody>
          <a:bodyPr wrap="square">
            <a:spAutoFit/>
          </a:bodyPr>
          <a:lstStyle/>
          <a:p>
            <a:r>
              <a:rPr lang="en-US" sz="3200" dirty="0"/>
              <a:t>@</a:t>
            </a:r>
            <a:r>
              <a:rPr lang="en-US" sz="3200" dirty="0" err="1"/>
              <a:t>dimiterbak</a:t>
            </a:r>
            <a:endParaRPr lang="bg-BG" sz="32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1" y="281709"/>
            <a:ext cx="3422673" cy="5135264"/>
          </a:xfrm>
          <a:prstGeom prst="rect">
            <a:avLst/>
          </a:prstGeom>
        </p:spPr>
      </p:pic>
    </p:spTree>
    <p:extLst>
      <p:ext uri="{BB962C8B-B14F-4D97-AF65-F5344CB8AC3E}">
        <p14:creationId xmlns:p14="http://schemas.microsoft.com/office/powerpoint/2010/main" val="33908806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9C87BC-B08F-0B44-814A-EADDA20F8D75}"/>
              </a:ext>
            </a:extLst>
          </p:cNvPr>
          <p:cNvSpPr>
            <a:spLocks noGrp="1"/>
          </p:cNvSpPr>
          <p:nvPr>
            <p:ph type="title"/>
          </p:nvPr>
        </p:nvSpPr>
        <p:spPr/>
        <p:txBody>
          <a:bodyPr/>
          <a:lstStyle/>
          <a:p>
            <a:r>
              <a:rPr lang="en-US" dirty="0"/>
              <a:t>Why RBS works?</a:t>
            </a:r>
          </a:p>
        </p:txBody>
      </p:sp>
      <p:sp>
        <p:nvSpPr>
          <p:cNvPr id="3" name="Text Placeholder 2"/>
          <p:cNvSpPr>
            <a:spLocks noGrp="1"/>
          </p:cNvSpPr>
          <p:nvPr>
            <p:ph idx="1"/>
          </p:nvPr>
        </p:nvSpPr>
        <p:spPr/>
        <p:txBody>
          <a:bodyPr>
            <a:normAutofit lnSpcReduction="10000"/>
          </a:bodyPr>
          <a:lstStyle/>
          <a:p>
            <a:pPr marL="408165" indent="-408165">
              <a:buFont typeface="Arial" panose="020B0604020202020204" pitchFamily="34" charset="0"/>
              <a:buChar char="•"/>
            </a:pPr>
            <a:r>
              <a:rPr lang="en-US" kern="1200" dirty="0">
                <a:solidFill>
                  <a:schemeClr val="tx1"/>
                </a:solidFill>
              </a:rPr>
              <a:t>The assumption behind using </a:t>
            </a:r>
            <a:r>
              <a:rPr lang="en-US" kern="1200" dirty="0" err="1">
                <a:solidFill>
                  <a:schemeClr val="tx1"/>
                </a:solidFill>
              </a:rPr>
              <a:t>RBS</a:t>
            </a:r>
            <a:r>
              <a:rPr lang="en-US" kern="1200" dirty="0">
                <a:solidFill>
                  <a:schemeClr val="tx1"/>
                </a:solidFill>
              </a:rPr>
              <a:t> for software development is that project size depends on the context – the customer, the people developing the product and the methodology they use for managing the requirements.</a:t>
            </a:r>
            <a:endParaRPr lang="en-US" dirty="0"/>
          </a:p>
          <a:p>
            <a:pPr marL="408165" indent="-408165">
              <a:buFont typeface="Arial" panose="020B0604020202020204" pitchFamily="34" charset="0"/>
              <a:buChar char="•"/>
            </a:pPr>
            <a:r>
              <a:rPr lang="en-US" dirty="0" err="1"/>
              <a:t>RBS</a:t>
            </a:r>
            <a:r>
              <a:rPr lang="en-US" dirty="0"/>
              <a:t> estimates the original scope. Then there is a relationship between the original and eventual (emergent, expanded) scope which we only identify when the results of the execution of our plans meet the customer. The scope expansion is referred to as “dark matter”.</a:t>
            </a:r>
          </a:p>
        </p:txBody>
      </p:sp>
    </p:spTree>
    <p:extLst>
      <p:ext uri="{BB962C8B-B14F-4D97-AF65-F5344CB8AC3E}">
        <p14:creationId xmlns:p14="http://schemas.microsoft.com/office/powerpoint/2010/main" val="16832870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RBS compared to the actual results of 13 real </a:t>
            </a:r>
            <a:r>
              <a:rPr lang="en-US" dirty="0" err="1"/>
              <a:t>ScrumDo.com</a:t>
            </a:r>
            <a:r>
              <a:rPr lang="en-US" dirty="0"/>
              <a:t> projects</a:t>
            </a:r>
          </a:p>
        </p:txBody>
      </p:sp>
      <p:sp>
        <p:nvSpPr>
          <p:cNvPr id="3" name="Text Placeholder 2"/>
          <p:cNvSpPr>
            <a:spLocks noGrp="1"/>
          </p:cNvSpPr>
          <p:nvPr>
            <p:ph idx="1"/>
          </p:nvPr>
        </p:nvSpPr>
        <p:spPr/>
        <p:txBody>
          <a:bodyPr/>
          <a:lstStyle/>
          <a:p>
            <a:pPr marL="408194" indent="-408194">
              <a:buFont typeface="Arial" panose="020B0604020202020204" pitchFamily="34" charset="0"/>
              <a:buChar char="•"/>
            </a:pPr>
            <a:r>
              <a:rPr lang="en-US" kern="1200" dirty="0">
                <a:solidFill>
                  <a:schemeClr val="tx1"/>
                </a:solidFill>
              </a:rPr>
              <a:t>Epic-Story-Task breakdowns </a:t>
            </a:r>
          </a:p>
          <a:p>
            <a:pPr marL="408194" indent="-408194">
              <a:buFont typeface="Arial" panose="020B0604020202020204" pitchFamily="34" charset="0"/>
              <a:buChar char="•"/>
            </a:pPr>
            <a:r>
              <a:rPr lang="en-US" kern="1200" dirty="0">
                <a:solidFill>
                  <a:schemeClr val="tx1"/>
                </a:solidFill>
              </a:rPr>
              <a:t>Successful release history</a:t>
            </a:r>
          </a:p>
          <a:p>
            <a:pPr marL="408194" indent="-408194">
              <a:buFont typeface="Arial" panose="020B0604020202020204" pitchFamily="34" charset="0"/>
              <a:buChar char="•"/>
            </a:pPr>
            <a:r>
              <a:rPr lang="en-US" kern="1200" dirty="0">
                <a:solidFill>
                  <a:schemeClr val="tx1"/>
                </a:solidFill>
              </a:rPr>
              <a:t>Stable teams (systems)</a:t>
            </a:r>
          </a:p>
          <a:p>
            <a:pPr marL="408194" indent="-408194">
              <a:buFont typeface="Arial" panose="020B0604020202020204" pitchFamily="34" charset="0"/>
              <a:buChar char="•"/>
            </a:pPr>
            <a:r>
              <a:rPr lang="en-US" kern="1200" dirty="0">
                <a:solidFill>
                  <a:schemeClr val="tx1"/>
                </a:solidFill>
              </a:rPr>
              <a:t>Have an active </a:t>
            </a:r>
            <a:r>
              <a:rPr lang="en-US" kern="1200" dirty="0" err="1">
                <a:solidFill>
                  <a:schemeClr val="tx1"/>
                </a:solidFill>
              </a:rPr>
              <a:t>ScrumDo</a:t>
            </a:r>
            <a:r>
              <a:rPr lang="en-US" kern="1200" dirty="0">
                <a:solidFill>
                  <a:schemeClr val="tx1"/>
                </a:solidFill>
              </a:rPr>
              <a:t> coach or scrum master</a:t>
            </a:r>
          </a:p>
          <a:p>
            <a:pPr marL="408194" indent="-408194">
              <a:buFont typeface="Arial" panose="020B0604020202020204" pitchFamily="34" charset="0"/>
              <a:buChar char="•"/>
            </a:pPr>
            <a:r>
              <a:rPr lang="en-US" kern="1200" dirty="0">
                <a:solidFill>
                  <a:schemeClr val="tx1"/>
                </a:solidFill>
              </a:rPr>
              <a:t>Commercial projects </a:t>
            </a:r>
          </a:p>
          <a:p>
            <a:pPr marL="408194" indent="-408194">
              <a:buFont typeface="Arial" panose="020B0604020202020204" pitchFamily="34" charset="0"/>
              <a:buChar char="•"/>
            </a:pPr>
            <a:r>
              <a:rPr lang="en-US" kern="1200" dirty="0">
                <a:solidFill>
                  <a:schemeClr val="tx1"/>
                </a:solidFill>
              </a:rPr>
              <a:t>Have a minimum size of 12 epics/features.</a:t>
            </a:r>
          </a:p>
          <a:p>
            <a:endParaRPr lang="en-US" dirty="0"/>
          </a:p>
        </p:txBody>
      </p:sp>
    </p:spTree>
    <p:extLst>
      <p:ext uri="{BB962C8B-B14F-4D97-AF65-F5344CB8AC3E}">
        <p14:creationId xmlns:p14="http://schemas.microsoft.com/office/powerpoint/2010/main" val="2957769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RBS estimated number of stories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2313" y="1476995"/>
            <a:ext cx="7669825" cy="4390405"/>
          </a:xfrm>
          <a:prstGeom prst="rect">
            <a:avLst/>
          </a:prstGeom>
        </p:spPr>
      </p:pic>
    </p:spTree>
    <p:extLst>
      <p:ext uri="{BB962C8B-B14F-4D97-AF65-F5344CB8AC3E}">
        <p14:creationId xmlns:p14="http://schemas.microsoft.com/office/powerpoint/2010/main" val="7530306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084126" y="1444053"/>
            <a:ext cx="8126617" cy="4423348"/>
          </a:xfrm>
          <a:prstGeom prst="rect">
            <a:avLst/>
          </a:prstGeom>
          <a:noFill/>
        </p:spPr>
      </p:pic>
      <p:sp>
        <p:nvSpPr>
          <p:cNvPr id="3" name="Title 2"/>
          <p:cNvSpPr>
            <a:spLocks noGrp="1"/>
          </p:cNvSpPr>
          <p:nvPr>
            <p:ph type="title"/>
          </p:nvPr>
        </p:nvSpPr>
        <p:spPr/>
        <p:txBody>
          <a:bodyPr>
            <a:normAutofit/>
          </a:bodyPr>
          <a:lstStyle/>
          <a:p>
            <a:r>
              <a:rPr lang="en-US" dirty="0"/>
              <a:t>RBS estimated total story points</a:t>
            </a:r>
          </a:p>
        </p:txBody>
      </p:sp>
    </p:spTree>
    <p:extLst>
      <p:ext uri="{BB962C8B-B14F-4D97-AF65-F5344CB8AC3E}">
        <p14:creationId xmlns:p14="http://schemas.microsoft.com/office/powerpoint/2010/main" val="1843806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1" y="1515405"/>
            <a:ext cx="6314263" cy="4555195"/>
          </a:xfrm>
          <a:prstGeom prst="rect">
            <a:avLst/>
          </a:prstGeom>
        </p:spPr>
      </p:pic>
      <p:sp>
        <p:nvSpPr>
          <p:cNvPr id="4" name="Title 3"/>
          <p:cNvSpPr>
            <a:spLocks noGrp="1"/>
          </p:cNvSpPr>
          <p:nvPr>
            <p:ph type="title"/>
          </p:nvPr>
        </p:nvSpPr>
        <p:spPr/>
        <p:txBody>
          <a:bodyPr>
            <a:normAutofit/>
          </a:bodyPr>
          <a:lstStyle/>
          <a:p>
            <a:r>
              <a:rPr lang="en-US" sz="4800" dirty="0"/>
              <a:t>RBS estimated number of tasks per story</a:t>
            </a:r>
            <a:endParaRPr lang="en-US" dirty="0"/>
          </a:p>
        </p:txBody>
      </p:sp>
    </p:spTree>
    <p:extLst>
      <p:ext uri="{BB962C8B-B14F-4D97-AF65-F5344CB8AC3E}">
        <p14:creationId xmlns:p14="http://schemas.microsoft.com/office/powerpoint/2010/main" val="3859719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Conclusions from </a:t>
            </a:r>
            <a:r>
              <a:rPr lang="en-US" dirty="0" err="1"/>
              <a:t>Scrumdo.com</a:t>
            </a:r>
            <a:r>
              <a:rPr lang="en-US" dirty="0"/>
              <a:t> data </a:t>
            </a:r>
          </a:p>
        </p:txBody>
      </p:sp>
      <p:sp>
        <p:nvSpPr>
          <p:cNvPr id="3" name="Text Placeholder 2"/>
          <p:cNvSpPr>
            <a:spLocks noGrp="1"/>
          </p:cNvSpPr>
          <p:nvPr>
            <p:ph idx="1"/>
          </p:nvPr>
        </p:nvSpPr>
        <p:spPr/>
        <p:txBody>
          <a:bodyPr/>
          <a:lstStyle/>
          <a:p>
            <a:pPr marL="408194" indent="-408194">
              <a:buFont typeface="Arial" panose="020B0604020202020204" pitchFamily="34" charset="0"/>
              <a:buChar char="•"/>
            </a:pPr>
            <a:r>
              <a:rPr lang="en-US" kern="1200" dirty="0">
                <a:solidFill>
                  <a:schemeClr val="tx1"/>
                </a:solidFill>
              </a:rPr>
              <a:t>During project execution a</a:t>
            </a:r>
            <a:r>
              <a:rPr lang="en-US" dirty="0"/>
              <a:t>ll project teams consistently applied a methodology for </a:t>
            </a:r>
            <a:r>
              <a:rPr lang="en-US" kern="1200" dirty="0">
                <a:solidFill>
                  <a:schemeClr val="tx1"/>
                </a:solidFill>
              </a:rPr>
              <a:t>slicing the requirements into user stories and sizing them using story points</a:t>
            </a:r>
          </a:p>
          <a:p>
            <a:pPr marL="408194" indent="-408194">
              <a:buFont typeface="Arial" panose="020B0604020202020204" pitchFamily="34" charset="0"/>
              <a:buChar char="•"/>
            </a:pPr>
            <a:r>
              <a:rPr lang="en-US" kern="1200" dirty="0">
                <a:solidFill>
                  <a:schemeClr val="tx1"/>
                </a:solidFill>
              </a:rPr>
              <a:t>During project execution a</a:t>
            </a:r>
            <a:r>
              <a:rPr lang="en-US" dirty="0"/>
              <a:t>ll project teams maturely managed the emergent and high-change-risk requirements </a:t>
            </a:r>
          </a:p>
          <a:p>
            <a:pPr marL="408194" indent="-408194">
              <a:buFont typeface="Arial" panose="020B0604020202020204" pitchFamily="34" charset="0"/>
              <a:buChar char="•"/>
            </a:pPr>
            <a:r>
              <a:rPr lang="en-US" dirty="0"/>
              <a:t>Execution is more important than planning!!!</a:t>
            </a:r>
          </a:p>
        </p:txBody>
      </p:sp>
    </p:spTree>
    <p:extLst>
      <p:ext uri="{BB962C8B-B14F-4D97-AF65-F5344CB8AC3E}">
        <p14:creationId xmlns:p14="http://schemas.microsoft.com/office/powerpoint/2010/main" val="2630354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35CE-DCBE-3E4A-AB79-91DB093F3DF7}"/>
              </a:ext>
            </a:extLst>
          </p:cNvPr>
          <p:cNvSpPr>
            <a:spLocks noGrp="1"/>
          </p:cNvSpPr>
          <p:nvPr>
            <p:ph type="title"/>
          </p:nvPr>
        </p:nvSpPr>
        <p:spPr/>
        <p:txBody>
          <a:bodyPr/>
          <a:lstStyle/>
          <a:p>
            <a:r>
              <a:rPr lang="en-US" dirty="0"/>
              <a:t>Execution is more important than planning!!!</a:t>
            </a:r>
          </a:p>
        </p:txBody>
      </p:sp>
    </p:spTree>
    <p:extLst>
      <p:ext uri="{BB962C8B-B14F-4D97-AF65-F5344CB8AC3E}">
        <p14:creationId xmlns:p14="http://schemas.microsoft.com/office/powerpoint/2010/main" val="36765402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Applications of RBS</a:t>
            </a:r>
          </a:p>
        </p:txBody>
      </p:sp>
      <p:sp>
        <p:nvSpPr>
          <p:cNvPr id="3" name="Text Placeholder 2"/>
          <p:cNvSpPr>
            <a:spLocks noGrp="1"/>
          </p:cNvSpPr>
          <p:nvPr>
            <p:ph idx="1"/>
          </p:nvPr>
        </p:nvSpPr>
        <p:spPr/>
        <p:txBody>
          <a:bodyPr/>
          <a:lstStyle/>
          <a:p>
            <a:pPr marL="530651" indent="-530651">
              <a:buFont typeface="+mj-lt"/>
              <a:buAutoNum type="arabicPeriod"/>
            </a:pPr>
            <a:r>
              <a:rPr lang="en-US" dirty="0"/>
              <a:t>Applying </a:t>
            </a:r>
            <a:r>
              <a:rPr lang="en-US" dirty="0" err="1"/>
              <a:t>RBS</a:t>
            </a:r>
            <a:r>
              <a:rPr lang="en-US" dirty="0"/>
              <a:t> for estimating total number of user stories in a project</a:t>
            </a:r>
          </a:p>
          <a:p>
            <a:pPr marL="530651" indent="-530651">
              <a:buFont typeface="+mj-lt"/>
              <a:buAutoNum type="arabicPeriod"/>
            </a:pPr>
            <a:r>
              <a:rPr lang="en-US" dirty="0"/>
              <a:t>Applying </a:t>
            </a:r>
            <a:r>
              <a:rPr lang="en-US" dirty="0" err="1"/>
              <a:t>RBS</a:t>
            </a:r>
            <a:r>
              <a:rPr lang="en-US" dirty="0"/>
              <a:t> for estimating total Story points in a project</a:t>
            </a:r>
          </a:p>
          <a:p>
            <a:pPr marL="530651" indent="-530651">
              <a:buFont typeface="+mj-lt"/>
              <a:buAutoNum type="arabicPeriod"/>
            </a:pPr>
            <a:r>
              <a:rPr lang="en-US" dirty="0"/>
              <a:t>Applying RBS for estimating total number of tasks in a project</a:t>
            </a:r>
          </a:p>
        </p:txBody>
      </p:sp>
    </p:spTree>
    <p:extLst>
      <p:ext uri="{BB962C8B-B14F-4D97-AF65-F5344CB8AC3E}">
        <p14:creationId xmlns:p14="http://schemas.microsoft.com/office/powerpoint/2010/main" val="16010051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Applying RBS for estimating total number of user stories in a project</a:t>
            </a:r>
          </a:p>
        </p:txBody>
      </p:sp>
      <p:sp>
        <p:nvSpPr>
          <p:cNvPr id="4" name="Text Placeholder 3"/>
          <p:cNvSpPr>
            <a:spLocks noGrp="1"/>
          </p:cNvSpPr>
          <p:nvPr>
            <p:ph type="body" idx="1"/>
          </p:nvPr>
        </p:nvSpPr>
        <p:spPr/>
        <p:txBody>
          <a:bodyPr/>
          <a:lstStyle/>
          <a:p>
            <a:r>
              <a:rPr lang="en-US" dirty="0"/>
              <a:t>Forecasting how big a project is</a:t>
            </a:r>
          </a:p>
        </p:txBody>
      </p:sp>
    </p:spTree>
    <p:extLst>
      <p:ext uri="{BB962C8B-B14F-4D97-AF65-F5344CB8AC3E}">
        <p14:creationId xmlns:p14="http://schemas.microsoft.com/office/powerpoint/2010/main" val="14065899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6A2B0-4EBA-0743-810D-E1BC30B32A44}"/>
              </a:ext>
            </a:extLst>
          </p:cNvPr>
          <p:cNvSpPr>
            <a:spLocks noGrp="1"/>
          </p:cNvSpPr>
          <p:nvPr>
            <p:ph type="title"/>
          </p:nvPr>
        </p:nvSpPr>
        <p:spPr/>
        <p:txBody>
          <a:bodyPr/>
          <a:lstStyle/>
          <a:p>
            <a:r>
              <a:rPr lang="en-US" dirty="0"/>
              <a:t>Stories based sizing model</a:t>
            </a:r>
          </a:p>
        </p:txBody>
      </p:sp>
      <p:sp>
        <p:nvSpPr>
          <p:cNvPr id="4" name="Rounded Rectangle 3"/>
          <p:cNvSpPr/>
          <p:nvPr/>
        </p:nvSpPr>
        <p:spPr>
          <a:xfrm>
            <a:off x="4630124" y="2040275"/>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Product</a:t>
            </a:r>
            <a:endParaRPr lang="bg-BG" dirty="0"/>
          </a:p>
        </p:txBody>
      </p:sp>
      <p:sp>
        <p:nvSpPr>
          <p:cNvPr id="5" name="Rounded Rectangle 4"/>
          <p:cNvSpPr/>
          <p:nvPr/>
        </p:nvSpPr>
        <p:spPr>
          <a:xfrm>
            <a:off x="5118750" y="4457687"/>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1</a:t>
            </a:r>
            <a:endParaRPr lang="bg-BG" dirty="0"/>
          </a:p>
        </p:txBody>
      </p:sp>
      <p:sp>
        <p:nvSpPr>
          <p:cNvPr id="6" name="Rounded Rectangle 5"/>
          <p:cNvSpPr/>
          <p:nvPr/>
        </p:nvSpPr>
        <p:spPr>
          <a:xfrm>
            <a:off x="3267115" y="3223264"/>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1</a:t>
            </a:r>
            <a:endParaRPr lang="bg-BG" dirty="0"/>
          </a:p>
        </p:txBody>
      </p:sp>
      <p:sp>
        <p:nvSpPr>
          <p:cNvPr id="7" name="Rounded Rectangle 6"/>
          <p:cNvSpPr/>
          <p:nvPr/>
        </p:nvSpPr>
        <p:spPr>
          <a:xfrm>
            <a:off x="6096001" y="3223264"/>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N</a:t>
            </a:r>
            <a:endParaRPr lang="bg-BG" dirty="0"/>
          </a:p>
        </p:txBody>
      </p:sp>
      <p:sp>
        <p:nvSpPr>
          <p:cNvPr id="8" name="Rounded Rectangle 7"/>
          <p:cNvSpPr/>
          <p:nvPr/>
        </p:nvSpPr>
        <p:spPr>
          <a:xfrm>
            <a:off x="7793332" y="4457687"/>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N</a:t>
            </a:r>
            <a:endParaRPr lang="bg-BG" dirty="0"/>
          </a:p>
        </p:txBody>
      </p:sp>
      <p:cxnSp>
        <p:nvCxnSpPr>
          <p:cNvPr id="19" name="Elbow Connector 18"/>
          <p:cNvCxnSpPr>
            <a:stCxn id="7" idx="2"/>
            <a:endCxn id="8" idx="0"/>
          </p:cNvCxnSpPr>
          <p:nvPr/>
        </p:nvCxnSpPr>
        <p:spPr>
          <a:xfrm rot="16200000" flipH="1">
            <a:off x="7587594" y="3274698"/>
            <a:ext cx="668646" cy="169733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6250303" y="3634738"/>
            <a:ext cx="668646" cy="9772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16200000" flipH="1">
            <a:off x="6031708" y="2181720"/>
            <a:ext cx="617211" cy="146587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617266" y="2233154"/>
            <a:ext cx="617211" cy="136300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73251" y="4149080"/>
            <a:ext cx="720080" cy="791426"/>
          </a:xfrm>
          <a:prstGeom prst="rect">
            <a:avLst/>
          </a:prstGeom>
          <a:noFill/>
        </p:spPr>
        <p:txBody>
          <a:bodyPr wrap="square" lIns="65306" tIns="32653" rIns="65306" bIns="32653" rtlCol="0">
            <a:spAutoFit/>
          </a:bodyPr>
          <a:lstStyle/>
          <a:p>
            <a:r>
              <a:rPr lang="en-US" sz="4700" b="1" dirty="0"/>
              <a:t>…</a:t>
            </a:r>
            <a:endParaRPr lang="bg-BG" sz="4700" b="1" dirty="0"/>
          </a:p>
        </p:txBody>
      </p:sp>
      <p:sp>
        <p:nvSpPr>
          <p:cNvPr id="18" name="TextBox 17"/>
          <p:cNvSpPr txBox="1"/>
          <p:nvPr/>
        </p:nvSpPr>
        <p:spPr>
          <a:xfrm>
            <a:off x="5324486" y="2863223"/>
            <a:ext cx="720080" cy="791426"/>
          </a:xfrm>
          <a:prstGeom prst="rect">
            <a:avLst/>
          </a:prstGeom>
          <a:noFill/>
        </p:spPr>
        <p:txBody>
          <a:bodyPr wrap="square" lIns="65306" tIns="32653" rIns="65306" bIns="32653" rtlCol="0">
            <a:spAutoFit/>
          </a:bodyPr>
          <a:lstStyle/>
          <a:p>
            <a:r>
              <a:rPr lang="en-US" sz="4700" b="1" dirty="0"/>
              <a:t>…</a:t>
            </a:r>
            <a:endParaRPr lang="bg-BG" sz="4700" b="1" dirty="0"/>
          </a:p>
        </p:txBody>
      </p:sp>
    </p:spTree>
    <p:extLst>
      <p:ext uri="{BB962C8B-B14F-4D97-AF65-F5344CB8AC3E}">
        <p14:creationId xmlns:p14="http://schemas.microsoft.com/office/powerpoint/2010/main" val="288092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981201" y="274638"/>
            <a:ext cx="5212619"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000000"/>
                </a:solidFill>
              </a:rPr>
              <a:t>More on the topic at</a:t>
            </a:r>
          </a:p>
        </p:txBody>
      </p:sp>
      <p:sp>
        <p:nvSpPr>
          <p:cNvPr id="3" name="Content Placeholder 6"/>
          <p:cNvSpPr txBox="1">
            <a:spLocks/>
          </p:cNvSpPr>
          <p:nvPr/>
        </p:nvSpPr>
        <p:spPr>
          <a:xfrm>
            <a:off x="2143501" y="1822096"/>
            <a:ext cx="8064896" cy="395007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000000"/>
                </a:solidFill>
                <a:hlinkClick r:id="rId2"/>
              </a:rPr>
              <a:t>http://www.infoq.com/author/Dimitar-Bakardzhiev</a:t>
            </a:r>
            <a:endParaRPr lang="en-US" dirty="0">
              <a:solidFill>
                <a:srgbClr val="000000"/>
              </a:solidFill>
            </a:endParaRPr>
          </a:p>
          <a:p>
            <a:pPr marL="0" indent="0">
              <a:buNone/>
            </a:pPr>
            <a:r>
              <a:rPr lang="en-US" dirty="0">
                <a:solidFill>
                  <a:srgbClr val="000000"/>
                </a:solidFill>
                <a:hlinkClick r:id="rId3"/>
              </a:rPr>
              <a:t>#NoEstimates Project Planning Using Monte Carlo Simulation</a:t>
            </a:r>
            <a:endParaRPr lang="en-US" dirty="0">
              <a:solidFill>
                <a:srgbClr val="000000"/>
              </a:solidFill>
            </a:endParaRPr>
          </a:p>
          <a:p>
            <a:pPr marL="0" indent="0">
              <a:buNone/>
            </a:pPr>
            <a:r>
              <a:rPr lang="en-US" dirty="0">
                <a:solidFill>
                  <a:srgbClr val="000000"/>
                </a:solidFill>
                <a:hlinkClick r:id="rId4"/>
              </a:rPr>
              <a:t>Probabilistic Project Sizing Using Randomized Branch Sampling (RBS)</a:t>
            </a:r>
            <a:endParaRPr lang="en-US" dirty="0">
              <a:solidFill>
                <a:srgbClr val="000000"/>
              </a:solidFill>
            </a:endParaRPr>
          </a:p>
          <a:p>
            <a:pPr marL="0" indent="0">
              <a:buNone/>
            </a:pPr>
            <a:r>
              <a:rPr lang="en-US" dirty="0">
                <a:solidFill>
                  <a:srgbClr val="000000"/>
                </a:solidFill>
                <a:hlinkClick r:id="rId5"/>
              </a:rPr>
              <a:t>Probabilistic Project Planning Using Little’s Law</a:t>
            </a:r>
            <a:endParaRPr lang="en-US" dirty="0">
              <a:solidFill>
                <a:srgbClr val="000000"/>
              </a:solidFill>
            </a:endParaRPr>
          </a:p>
        </p:txBody>
      </p:sp>
      <p:pic>
        <p:nvPicPr>
          <p:cNvPr id="4" name="Picture 3" descr="logo_bigg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3138" y="274638"/>
            <a:ext cx="3281335" cy="1006276"/>
          </a:xfrm>
          <a:prstGeom prst="rect">
            <a:avLst/>
          </a:prstGeom>
        </p:spPr>
      </p:pic>
    </p:spTree>
    <p:extLst>
      <p:ext uri="{BB962C8B-B14F-4D97-AF65-F5344CB8AC3E}">
        <p14:creationId xmlns:p14="http://schemas.microsoft.com/office/powerpoint/2010/main" val="33542371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Dimitarbak\Google Диск\kanban\presentations\Probabilistic Project Scope management\images\small apple t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046" y="908721"/>
            <a:ext cx="8986972" cy="47833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ounded Rectangle 1"/>
          <p:cNvSpPr/>
          <p:nvPr/>
        </p:nvSpPr>
        <p:spPr>
          <a:xfrm>
            <a:off x="3009944" y="512633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Product</a:t>
            </a:r>
            <a:endParaRPr lang="bg-BG" dirty="0"/>
          </a:p>
        </p:txBody>
      </p:sp>
      <p:sp>
        <p:nvSpPr>
          <p:cNvPr id="3" name="Rounded Rectangle 2"/>
          <p:cNvSpPr/>
          <p:nvPr/>
        </p:nvSpPr>
        <p:spPr>
          <a:xfrm>
            <a:off x="3344267" y="260605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1</a:t>
            </a:r>
            <a:endParaRPr lang="bg-BG" dirty="0"/>
          </a:p>
        </p:txBody>
      </p:sp>
      <p:sp>
        <p:nvSpPr>
          <p:cNvPr id="4" name="Rounded Rectangle 3"/>
          <p:cNvSpPr/>
          <p:nvPr/>
        </p:nvSpPr>
        <p:spPr>
          <a:xfrm>
            <a:off x="1724087" y="382427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1</a:t>
            </a:r>
            <a:endParaRPr lang="bg-BG" dirty="0"/>
          </a:p>
        </p:txBody>
      </p:sp>
      <p:sp>
        <p:nvSpPr>
          <p:cNvPr id="5" name="Rounded Rectangle 4"/>
          <p:cNvSpPr/>
          <p:nvPr/>
        </p:nvSpPr>
        <p:spPr>
          <a:xfrm>
            <a:off x="4810144" y="382427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N</a:t>
            </a:r>
            <a:endParaRPr lang="bg-BG" dirty="0"/>
          </a:p>
        </p:txBody>
      </p:sp>
      <p:sp>
        <p:nvSpPr>
          <p:cNvPr id="6" name="Rounded Rectangle 5"/>
          <p:cNvSpPr/>
          <p:nvPr/>
        </p:nvSpPr>
        <p:spPr>
          <a:xfrm>
            <a:off x="6661778" y="262111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N</a:t>
            </a:r>
            <a:endParaRPr lang="bg-BG" dirty="0"/>
          </a:p>
        </p:txBody>
      </p:sp>
      <p:cxnSp>
        <p:nvCxnSpPr>
          <p:cNvPr id="9" name="Elbow Connector 8"/>
          <p:cNvCxnSpPr>
            <a:stCxn id="5" idx="0"/>
            <a:endCxn id="6" idx="2"/>
          </p:cNvCxnSpPr>
          <p:nvPr/>
        </p:nvCxnSpPr>
        <p:spPr>
          <a:xfrm rot="5400000" flipH="1" flipV="1">
            <a:off x="6394521" y="2579763"/>
            <a:ext cx="637383" cy="1851634"/>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0"/>
            <a:endCxn id="3" idx="2"/>
          </p:cNvCxnSpPr>
          <p:nvPr/>
        </p:nvCxnSpPr>
        <p:spPr>
          <a:xfrm rot="16200000" flipV="1">
            <a:off x="4728235" y="2765113"/>
            <a:ext cx="652443" cy="1465877"/>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 idx="0"/>
            <a:endCxn id="5" idx="2"/>
          </p:cNvCxnSpPr>
          <p:nvPr/>
        </p:nvCxnSpPr>
        <p:spPr>
          <a:xfrm rot="5400000" flipH="1" flipV="1">
            <a:off x="4519154" y="3858090"/>
            <a:ext cx="736283" cy="1800200"/>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2" idx="0"/>
            <a:endCxn id="4" idx="2"/>
          </p:cNvCxnSpPr>
          <p:nvPr/>
        </p:nvCxnSpPr>
        <p:spPr>
          <a:xfrm rot="16200000" flipV="1">
            <a:off x="2976125" y="4115263"/>
            <a:ext cx="736283" cy="1285857"/>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735960" y="2348880"/>
            <a:ext cx="720080" cy="791426"/>
          </a:xfrm>
          <a:prstGeom prst="rect">
            <a:avLst/>
          </a:prstGeom>
          <a:noFill/>
        </p:spPr>
        <p:txBody>
          <a:bodyPr wrap="square" lIns="65306" tIns="32653" rIns="65306" bIns="32653" rtlCol="0">
            <a:spAutoFit/>
          </a:bodyPr>
          <a:lstStyle/>
          <a:p>
            <a:r>
              <a:rPr lang="en-US" sz="4700" b="1" dirty="0">
                <a:solidFill>
                  <a:schemeClr val="accent1"/>
                </a:solidFill>
              </a:rPr>
              <a:t>…</a:t>
            </a:r>
            <a:endParaRPr lang="bg-BG" sz="4700" b="1" dirty="0">
              <a:solidFill>
                <a:schemeClr val="accent1"/>
              </a:solidFill>
            </a:endParaRPr>
          </a:p>
        </p:txBody>
      </p:sp>
      <p:sp>
        <p:nvSpPr>
          <p:cNvPr id="19" name="TextBox 18"/>
          <p:cNvSpPr txBox="1"/>
          <p:nvPr/>
        </p:nvSpPr>
        <p:spPr>
          <a:xfrm>
            <a:off x="3884326" y="3511957"/>
            <a:ext cx="720080" cy="791426"/>
          </a:xfrm>
          <a:prstGeom prst="rect">
            <a:avLst/>
          </a:prstGeom>
          <a:noFill/>
        </p:spPr>
        <p:txBody>
          <a:bodyPr wrap="square" lIns="65306" tIns="32653" rIns="65306" bIns="32653" rtlCol="0">
            <a:spAutoFit/>
          </a:bodyPr>
          <a:lstStyle/>
          <a:p>
            <a:r>
              <a:rPr lang="en-US" sz="4700" b="1" dirty="0">
                <a:solidFill>
                  <a:srgbClr val="4F81BD"/>
                </a:solidFill>
              </a:rPr>
              <a:t>…</a:t>
            </a:r>
            <a:endParaRPr lang="bg-BG" sz="4700" b="1" dirty="0">
              <a:solidFill>
                <a:srgbClr val="4F81BD"/>
              </a:solidFill>
            </a:endParaRPr>
          </a:p>
        </p:txBody>
      </p:sp>
    </p:spTree>
    <p:extLst>
      <p:ext uri="{BB962C8B-B14F-4D97-AF65-F5344CB8AC3E}">
        <p14:creationId xmlns:p14="http://schemas.microsoft.com/office/powerpoint/2010/main" val="21686329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960156"/>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Mapping</a:t>
            </a:r>
          </a:p>
        </p:txBody>
      </p:sp>
      <p:graphicFrame>
        <p:nvGraphicFramePr>
          <p:cNvPr id="4" name="Table 3"/>
          <p:cNvGraphicFramePr>
            <a:graphicFrameLocks noGrp="1"/>
          </p:cNvGraphicFramePr>
          <p:nvPr>
            <p:extLst>
              <p:ext uri="{D42A27DB-BD31-4B8C-83A1-F6EECF244321}">
                <p14:modId xmlns:p14="http://schemas.microsoft.com/office/powerpoint/2010/main" val="2696121261"/>
              </p:ext>
            </p:extLst>
          </p:nvPr>
        </p:nvGraphicFramePr>
        <p:xfrm>
          <a:off x="2341297" y="2503184"/>
          <a:ext cx="7457972" cy="1763487"/>
        </p:xfrm>
        <a:graphic>
          <a:graphicData uri="http://schemas.openxmlformats.org/drawingml/2006/table">
            <a:tbl>
              <a:tblPr firstRow="1" bandRow="1"/>
              <a:tblGrid>
                <a:gridCol w="3728986">
                  <a:extLst>
                    <a:ext uri="{9D8B030D-6E8A-4147-A177-3AD203B41FA5}">
                      <a16:colId xmlns:a16="http://schemas.microsoft.com/office/drawing/2014/main" val="20000"/>
                    </a:ext>
                  </a:extLst>
                </a:gridCol>
                <a:gridCol w="3728986">
                  <a:extLst>
                    <a:ext uri="{9D8B030D-6E8A-4147-A177-3AD203B41FA5}">
                      <a16:colId xmlns:a16="http://schemas.microsoft.com/office/drawing/2014/main" val="20001"/>
                    </a:ext>
                  </a:extLst>
                </a:gridCol>
              </a:tblGrid>
              <a:tr h="587829">
                <a:tc>
                  <a:txBody>
                    <a:bodyPr/>
                    <a:lstStyle/>
                    <a:p>
                      <a:r>
                        <a:rPr lang="en-US" sz="3400" dirty="0"/>
                        <a:t>Product</a:t>
                      </a:r>
                      <a:endParaRPr lang="bg-BG" sz="3400" dirty="0"/>
                    </a:p>
                  </a:txBody>
                  <a:tcPr marL="65314" marR="65314" marT="32657" marB="32657"/>
                </a:tc>
                <a:tc>
                  <a:txBody>
                    <a:bodyPr/>
                    <a:lstStyle/>
                    <a:p>
                      <a:r>
                        <a:rPr lang="en-US" sz="3400" dirty="0"/>
                        <a:t>Trunk</a:t>
                      </a:r>
                      <a:endParaRPr lang="bg-BG" sz="3400" dirty="0"/>
                    </a:p>
                  </a:txBody>
                  <a:tcPr marL="65314" marR="65314" marT="32657" marB="32657"/>
                </a:tc>
                <a:extLst>
                  <a:ext uri="{0D108BD9-81ED-4DB2-BD59-A6C34878D82A}">
                    <a16:rowId xmlns:a16="http://schemas.microsoft.com/office/drawing/2014/main" val="10000"/>
                  </a:ext>
                </a:extLst>
              </a:tr>
              <a:tr h="587829">
                <a:tc>
                  <a:txBody>
                    <a:bodyPr/>
                    <a:lstStyle/>
                    <a:p>
                      <a:r>
                        <a:rPr lang="en-US" sz="3400" dirty="0"/>
                        <a:t>Epic</a:t>
                      </a:r>
                      <a:endParaRPr lang="bg-BG" sz="3400" dirty="0"/>
                    </a:p>
                  </a:txBody>
                  <a:tcPr marL="65314" marR="65314" marT="32657" marB="32657"/>
                </a:tc>
                <a:tc>
                  <a:txBody>
                    <a:bodyPr/>
                    <a:lstStyle/>
                    <a:p>
                      <a:r>
                        <a:rPr lang="en-US" sz="3400" dirty="0"/>
                        <a:t>Branch</a:t>
                      </a:r>
                      <a:endParaRPr lang="bg-BG" sz="3400" dirty="0"/>
                    </a:p>
                  </a:txBody>
                  <a:tcPr marL="65314" marR="65314" marT="32657" marB="32657"/>
                </a:tc>
                <a:extLst>
                  <a:ext uri="{0D108BD9-81ED-4DB2-BD59-A6C34878D82A}">
                    <a16:rowId xmlns:a16="http://schemas.microsoft.com/office/drawing/2014/main" val="10001"/>
                  </a:ext>
                </a:extLst>
              </a:tr>
              <a:tr h="587829">
                <a:tc>
                  <a:txBody>
                    <a:bodyPr/>
                    <a:lstStyle/>
                    <a:p>
                      <a:r>
                        <a:rPr lang="en-US" sz="3400" dirty="0"/>
                        <a:t>User Story</a:t>
                      </a:r>
                      <a:endParaRPr lang="bg-BG" sz="3400" dirty="0"/>
                    </a:p>
                  </a:txBody>
                  <a:tcPr marL="65314" marR="65314" marT="32657" marB="32657"/>
                </a:tc>
                <a:tc>
                  <a:txBody>
                    <a:bodyPr/>
                    <a:lstStyle/>
                    <a:p>
                      <a:r>
                        <a:rPr lang="en-US" sz="3400" dirty="0"/>
                        <a:t>Terminal Shoot</a:t>
                      </a:r>
                      <a:endParaRPr lang="bg-BG" sz="3400" dirty="0"/>
                    </a:p>
                  </a:txBody>
                  <a:tcPr marL="65314" marR="65314" marT="32657" marB="3265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783682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223954"/>
            <a:ext cx="8515291" cy="1446550"/>
          </a:xfrm>
        </p:spPr>
        <p:txBody>
          <a:bodyPr vert="horz" wrap="square" lIns="91440" tIns="45720" rIns="91440" bIns="45720" rtlCol="0" anchor="ctr">
            <a:normAutofit/>
          </a:bodyPr>
          <a:lstStyle/>
          <a:p>
            <a:pPr algn="ctr">
              <a:spcBef>
                <a:spcPct val="0"/>
              </a:spcBef>
              <a:buNone/>
            </a:pPr>
            <a:r>
              <a:rPr lang="en-US" sz="4400" dirty="0" err="1">
                <a:latin typeface="+mj-lt"/>
                <a:ea typeface="+mj-ea"/>
                <a:cs typeface="+mj-cs"/>
              </a:rPr>
              <a:t>RBS</a:t>
            </a:r>
            <a:r>
              <a:rPr lang="en-US" sz="4400" dirty="0">
                <a:latin typeface="+mj-lt"/>
                <a:ea typeface="+mj-ea"/>
                <a:cs typeface="+mj-cs"/>
              </a:rPr>
              <a:t> estimate of the of total number of user stories for a project</a:t>
            </a:r>
            <a:endParaRPr lang="bg-BG" sz="4400" dirty="0">
              <a:latin typeface="+mj-lt"/>
              <a:ea typeface="+mj-ea"/>
              <a:cs typeface="+mj-cs"/>
            </a:endParaRPr>
          </a:p>
        </p:txBody>
      </p:sp>
      <p:sp>
        <p:nvSpPr>
          <p:cNvPr id="3" name="Text Placeholder 2"/>
          <p:cNvSpPr>
            <a:spLocks noGrp="1"/>
          </p:cNvSpPr>
          <p:nvPr>
            <p:ph type="body" idx="10"/>
          </p:nvPr>
        </p:nvSpPr>
        <p:spPr>
          <a:xfrm>
            <a:off x="1826956" y="4675122"/>
            <a:ext cx="8538091" cy="752770"/>
          </a:xfrm>
        </p:spPr>
        <p:txBody>
          <a:bodyPr/>
          <a:lstStyle/>
          <a:p>
            <a:pPr marL="0" indent="0">
              <a:buNone/>
            </a:pPr>
            <a:r>
              <a:rPr lang="en-US" dirty="0"/>
              <a:t>Where:</a:t>
            </a:r>
          </a:p>
          <a:p>
            <a:pPr marL="0" indent="0">
              <a:buNone/>
            </a:pPr>
            <a:r>
              <a:rPr lang="en-US" dirty="0"/>
              <a:t>      is an estimate of the total number of user stories for the project.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921" y="2216125"/>
            <a:ext cx="5639026" cy="22599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104" y="5196052"/>
            <a:ext cx="278946" cy="352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61386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463219"/>
            <a:ext cx="8515291" cy="1446550"/>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Total number of user stories for the project</a:t>
            </a:r>
            <a:endParaRPr lang="bg-BG" sz="4400" dirty="0">
              <a:latin typeface="+mj-lt"/>
              <a:ea typeface="+mj-ea"/>
              <a:cs typeface="+mj-cs"/>
            </a:endParaRPr>
          </a:p>
        </p:txBody>
      </p:sp>
      <p:sp>
        <p:nvSpPr>
          <p:cNvPr id="4" name="Text Placeholder 2"/>
          <p:cNvSpPr txBox="1">
            <a:spLocks/>
          </p:cNvSpPr>
          <p:nvPr/>
        </p:nvSpPr>
        <p:spPr>
          <a:xfrm>
            <a:off x="1826956" y="4012186"/>
            <a:ext cx="8538091" cy="1932837"/>
          </a:xfrm>
          <a:prstGeom prst="rect">
            <a:avLst/>
          </a:prstGeom>
          <a:noFill/>
        </p:spPr>
        <p:txBody>
          <a:bodyPr vert="horz" wrap="square" lIns="91440" tIns="45720" rIns="91440" bIns="45720" rtlCol="0">
            <a:spAutoFit/>
          </a:bodyPr>
          <a:lstStyle>
            <a:lvl1pPr indent="0">
              <a:spcBef>
                <a:spcPct val="20000"/>
              </a:spcBef>
              <a:buFont typeface="Arial"/>
              <a:buNone/>
              <a:defRPr sz="2600"/>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     is an unbiased estimator of the number of user stories</a:t>
            </a:r>
          </a:p>
          <a:p>
            <a:r>
              <a:rPr lang="en-US" dirty="0"/>
              <a:t>     is the number of user stories in the m-</a:t>
            </a:r>
            <a:r>
              <a:rPr lang="en-US" dirty="0" err="1"/>
              <a:t>th</a:t>
            </a:r>
            <a:r>
              <a:rPr lang="en-US" dirty="0"/>
              <a:t> epic</a:t>
            </a:r>
          </a:p>
          <a:p>
            <a:r>
              <a:rPr lang="en-US" i="1" dirty="0"/>
              <a:t>m</a:t>
            </a:r>
            <a:r>
              <a:rPr lang="en-US" dirty="0"/>
              <a:t> is the number of estimates done</a:t>
            </a:r>
          </a:p>
          <a:p>
            <a:r>
              <a:rPr lang="en-US" i="1" dirty="0"/>
              <a:t>n</a:t>
            </a:r>
            <a:r>
              <a:rPr lang="en-US" dirty="0"/>
              <a:t> is the number of epics in the project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838" y="1954814"/>
            <a:ext cx="8539616" cy="18687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843" y="4012185"/>
            <a:ext cx="522981" cy="5869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596" y="4464850"/>
            <a:ext cx="441104" cy="5897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36729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F2BD5A-CD5F-6F40-BC8F-9422C84B7F94}"/>
              </a:ext>
            </a:extLst>
          </p:cNvPr>
          <p:cNvSpPr>
            <a:spLocks noGrp="1"/>
          </p:cNvSpPr>
          <p:nvPr>
            <p:ph type="title"/>
          </p:nvPr>
        </p:nvSpPr>
        <p:spPr/>
        <p:txBody>
          <a:bodyPr/>
          <a:lstStyle/>
          <a:p>
            <a:r>
              <a:rPr lang="en-US" dirty="0"/>
              <a:t>Algorithm</a:t>
            </a:r>
          </a:p>
        </p:txBody>
      </p:sp>
      <p:sp>
        <p:nvSpPr>
          <p:cNvPr id="3" name="Text Placeholder 2"/>
          <p:cNvSpPr>
            <a:spLocks noGrp="1"/>
          </p:cNvSpPr>
          <p:nvPr>
            <p:ph idx="1"/>
          </p:nvPr>
        </p:nvSpPr>
        <p:spPr/>
        <p:txBody>
          <a:bodyPr>
            <a:normAutofit fontScale="92500" lnSpcReduction="10000"/>
          </a:bodyPr>
          <a:lstStyle/>
          <a:p>
            <a:pPr marL="530615" indent="-530615">
              <a:buFont typeface="+mj-lt"/>
              <a:buAutoNum type="arabicPeriod"/>
            </a:pPr>
            <a:r>
              <a:rPr lang="en-US" dirty="0"/>
              <a:t>Divide the project scope into epics.</a:t>
            </a:r>
          </a:p>
          <a:p>
            <a:pPr marL="530615" indent="-530615">
              <a:buFont typeface="+mj-lt"/>
              <a:buAutoNum type="arabicPeriod"/>
            </a:pPr>
            <a:r>
              <a:rPr lang="en-US" dirty="0"/>
              <a:t>Randomly sample one of the epics</a:t>
            </a:r>
          </a:p>
          <a:p>
            <a:pPr marL="530615" indent="-530615">
              <a:buFont typeface="+mj-lt"/>
              <a:buAutoNum type="arabicPeriod"/>
            </a:pPr>
            <a:r>
              <a:rPr lang="en-US" dirty="0"/>
              <a:t>Analyze how many stories are in the sampled epic. Write down the number of stories.</a:t>
            </a:r>
          </a:p>
          <a:p>
            <a:pPr marL="530615" indent="-530615">
              <a:buFont typeface="+mj-lt"/>
              <a:buAutoNum type="arabicPeriod"/>
            </a:pPr>
            <a:r>
              <a:rPr lang="en-US" dirty="0"/>
              <a:t>Using formula (1) calculate one estimate of the total number of stories for the project.</a:t>
            </a:r>
          </a:p>
          <a:p>
            <a:pPr marL="530615" indent="-530615">
              <a:buFont typeface="+mj-lt"/>
              <a:buAutoNum type="arabicPeriod"/>
            </a:pPr>
            <a:r>
              <a:rPr lang="en-US" dirty="0"/>
              <a:t>Repeat steps 2 - 4 between 7 and 11 times.</a:t>
            </a:r>
          </a:p>
          <a:p>
            <a:pPr marL="530615" indent="-530615">
              <a:buFont typeface="+mj-lt"/>
              <a:buAutoNum type="arabicPeriod"/>
            </a:pPr>
            <a:r>
              <a:rPr lang="en-US" dirty="0"/>
              <a:t>Using formula (2) calculate the total number of stories for the project.</a:t>
            </a:r>
          </a:p>
        </p:txBody>
      </p:sp>
    </p:spTree>
    <p:extLst>
      <p:ext uri="{BB962C8B-B14F-4D97-AF65-F5344CB8AC3E}">
        <p14:creationId xmlns:p14="http://schemas.microsoft.com/office/powerpoint/2010/main" val="3212996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Applying RBS for estimating total Story points in a project</a:t>
            </a:r>
          </a:p>
        </p:txBody>
      </p:sp>
      <p:sp>
        <p:nvSpPr>
          <p:cNvPr id="4" name="Text Placeholder 3"/>
          <p:cNvSpPr>
            <a:spLocks noGrp="1"/>
          </p:cNvSpPr>
          <p:nvPr>
            <p:ph type="body" idx="1"/>
          </p:nvPr>
        </p:nvSpPr>
        <p:spPr/>
        <p:txBody>
          <a:bodyPr/>
          <a:lstStyle/>
          <a:p>
            <a:r>
              <a:rPr lang="en-US" dirty="0"/>
              <a:t>Forecasting how big a project is</a:t>
            </a:r>
          </a:p>
        </p:txBody>
      </p:sp>
    </p:spTree>
    <p:extLst>
      <p:ext uri="{BB962C8B-B14F-4D97-AF65-F5344CB8AC3E}">
        <p14:creationId xmlns:p14="http://schemas.microsoft.com/office/powerpoint/2010/main" val="27758219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Story points based sizing model</a:t>
            </a:r>
          </a:p>
        </p:txBody>
      </p:sp>
      <p:sp>
        <p:nvSpPr>
          <p:cNvPr id="4" name="Rounded Rectangle 3"/>
          <p:cNvSpPr/>
          <p:nvPr/>
        </p:nvSpPr>
        <p:spPr>
          <a:xfrm>
            <a:off x="4784426" y="1474498"/>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Project</a:t>
            </a:r>
            <a:endParaRPr lang="bg-BG" dirty="0"/>
          </a:p>
        </p:txBody>
      </p:sp>
      <p:sp>
        <p:nvSpPr>
          <p:cNvPr id="5" name="Rounded Rectangle 4"/>
          <p:cNvSpPr/>
          <p:nvPr/>
        </p:nvSpPr>
        <p:spPr>
          <a:xfrm>
            <a:off x="4090063" y="38919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User Story</a:t>
            </a:r>
            <a:endParaRPr lang="bg-BG" dirty="0"/>
          </a:p>
        </p:txBody>
      </p:sp>
      <p:sp>
        <p:nvSpPr>
          <p:cNvPr id="6" name="Rounded Rectangle 5"/>
          <p:cNvSpPr/>
          <p:nvPr/>
        </p:nvSpPr>
        <p:spPr>
          <a:xfrm>
            <a:off x="2752773" y="265748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a:t>
            </a:r>
            <a:endParaRPr lang="bg-BG" dirty="0"/>
          </a:p>
        </p:txBody>
      </p:sp>
      <p:sp>
        <p:nvSpPr>
          <p:cNvPr id="7" name="Rounded Rectangle 6"/>
          <p:cNvSpPr/>
          <p:nvPr/>
        </p:nvSpPr>
        <p:spPr>
          <a:xfrm>
            <a:off x="5581658" y="265748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a:t>
            </a:r>
            <a:endParaRPr lang="bg-BG" dirty="0"/>
          </a:p>
        </p:txBody>
      </p:sp>
      <p:sp>
        <p:nvSpPr>
          <p:cNvPr id="8" name="Rounded Rectangle 7"/>
          <p:cNvSpPr/>
          <p:nvPr/>
        </p:nvSpPr>
        <p:spPr>
          <a:xfrm>
            <a:off x="7021818" y="38919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User Story</a:t>
            </a:r>
            <a:endParaRPr lang="bg-BG" dirty="0"/>
          </a:p>
        </p:txBody>
      </p:sp>
      <p:sp>
        <p:nvSpPr>
          <p:cNvPr id="9" name="Rounded Rectangle 8"/>
          <p:cNvSpPr/>
          <p:nvPr/>
        </p:nvSpPr>
        <p:spPr>
          <a:xfrm>
            <a:off x="4090063" y="52292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Story points</a:t>
            </a:r>
            <a:endParaRPr lang="bg-BG" dirty="0"/>
          </a:p>
        </p:txBody>
      </p:sp>
      <p:sp>
        <p:nvSpPr>
          <p:cNvPr id="10" name="Rounded Rectangle 9"/>
          <p:cNvSpPr/>
          <p:nvPr/>
        </p:nvSpPr>
        <p:spPr>
          <a:xfrm>
            <a:off x="7021818" y="52292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Story points</a:t>
            </a:r>
            <a:endParaRPr lang="bg-BG" dirty="0"/>
          </a:p>
        </p:txBody>
      </p:sp>
      <p:cxnSp>
        <p:nvCxnSpPr>
          <p:cNvPr id="19" name="Elbow Connector 18"/>
          <p:cNvCxnSpPr>
            <a:stCxn id="7" idx="2"/>
            <a:endCxn id="8" idx="0"/>
          </p:cNvCxnSpPr>
          <p:nvPr/>
        </p:nvCxnSpPr>
        <p:spPr>
          <a:xfrm rot="16200000" flipH="1">
            <a:off x="6944666" y="2837505"/>
            <a:ext cx="668645" cy="1440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5478790" y="2811788"/>
            <a:ext cx="668645" cy="149159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16200000" flipH="1">
            <a:off x="5851687" y="1950264"/>
            <a:ext cx="617212" cy="7972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437245" y="1333054"/>
            <a:ext cx="617212" cy="20316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47435" y="3583303"/>
            <a:ext cx="720080" cy="817916"/>
          </a:xfrm>
          <a:prstGeom prst="rect">
            <a:avLst/>
          </a:prstGeom>
          <a:noFill/>
        </p:spPr>
        <p:txBody>
          <a:bodyPr wrap="square" rtlCol="0">
            <a:spAutoFit/>
          </a:bodyPr>
          <a:lstStyle/>
          <a:p>
            <a:r>
              <a:rPr lang="en-US" sz="4715" b="1" dirty="0"/>
              <a:t>…</a:t>
            </a:r>
            <a:endParaRPr lang="bg-BG" sz="4715" b="1" dirty="0"/>
          </a:p>
        </p:txBody>
      </p:sp>
      <p:sp>
        <p:nvSpPr>
          <p:cNvPr id="18" name="TextBox 17"/>
          <p:cNvSpPr txBox="1"/>
          <p:nvPr/>
        </p:nvSpPr>
        <p:spPr>
          <a:xfrm>
            <a:off x="4810143" y="2297445"/>
            <a:ext cx="720080" cy="817916"/>
          </a:xfrm>
          <a:prstGeom prst="rect">
            <a:avLst/>
          </a:prstGeom>
          <a:noFill/>
        </p:spPr>
        <p:txBody>
          <a:bodyPr wrap="square" rtlCol="0">
            <a:spAutoFit/>
          </a:bodyPr>
          <a:lstStyle/>
          <a:p>
            <a:r>
              <a:rPr lang="en-US" sz="4715" b="1" dirty="0"/>
              <a:t>…</a:t>
            </a:r>
            <a:endParaRPr lang="bg-BG" sz="4715" b="1" dirty="0"/>
          </a:p>
        </p:txBody>
      </p:sp>
      <p:cxnSp>
        <p:nvCxnSpPr>
          <p:cNvPr id="13" name="Straight Connector 12"/>
          <p:cNvCxnSpPr>
            <a:stCxn id="5" idx="2"/>
            <a:endCxn id="9" idx="0"/>
          </p:cNvCxnSpPr>
          <p:nvPr/>
        </p:nvCxnSpPr>
        <p:spPr>
          <a:xfrm>
            <a:off x="5067315" y="4457685"/>
            <a:ext cx="0" cy="771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2"/>
            <a:endCxn id="10" idx="0"/>
          </p:cNvCxnSpPr>
          <p:nvPr/>
        </p:nvCxnSpPr>
        <p:spPr>
          <a:xfrm>
            <a:off x="7999068" y="4457685"/>
            <a:ext cx="0" cy="7715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0792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Dimitarbak\Google Диск\kanban\presentations\Probabilistic Project Scope management\images\small apple t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783" y="702983"/>
            <a:ext cx="8986972" cy="478338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009943" y="486916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Product</a:t>
            </a:r>
            <a:endParaRPr lang="bg-BG" dirty="0"/>
          </a:p>
        </p:txBody>
      </p:sp>
      <p:sp>
        <p:nvSpPr>
          <p:cNvPr id="3" name="Rounded Rectangle 2"/>
          <p:cNvSpPr/>
          <p:nvPr/>
        </p:nvSpPr>
        <p:spPr>
          <a:xfrm>
            <a:off x="3009943" y="228486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1</a:t>
            </a:r>
            <a:endParaRPr lang="bg-BG" dirty="0"/>
          </a:p>
        </p:txBody>
      </p:sp>
      <p:sp>
        <p:nvSpPr>
          <p:cNvPr id="4" name="Rounded Rectangle 3"/>
          <p:cNvSpPr/>
          <p:nvPr/>
        </p:nvSpPr>
        <p:spPr>
          <a:xfrm>
            <a:off x="1724086" y="35671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1</a:t>
            </a:r>
            <a:endParaRPr lang="bg-BG" dirty="0"/>
          </a:p>
        </p:txBody>
      </p:sp>
      <p:sp>
        <p:nvSpPr>
          <p:cNvPr id="5" name="Rounded Rectangle 4"/>
          <p:cNvSpPr/>
          <p:nvPr/>
        </p:nvSpPr>
        <p:spPr>
          <a:xfrm>
            <a:off x="4604406" y="35671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N</a:t>
            </a:r>
            <a:endParaRPr lang="bg-BG" dirty="0"/>
          </a:p>
        </p:txBody>
      </p:sp>
      <p:sp>
        <p:nvSpPr>
          <p:cNvPr id="6" name="Rounded Rectangle 5"/>
          <p:cNvSpPr/>
          <p:nvPr/>
        </p:nvSpPr>
        <p:spPr>
          <a:xfrm>
            <a:off x="6353173" y="233902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N</a:t>
            </a:r>
            <a:endParaRPr lang="bg-BG" dirty="0"/>
          </a:p>
        </p:txBody>
      </p:sp>
      <p:sp>
        <p:nvSpPr>
          <p:cNvPr id="7" name="Rounded Rectangle 6"/>
          <p:cNvSpPr/>
          <p:nvPr/>
        </p:nvSpPr>
        <p:spPr>
          <a:xfrm>
            <a:off x="3035661" y="121732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X </a:t>
            </a:r>
            <a:r>
              <a:rPr lang="en-US"/>
              <a:t>Story points</a:t>
            </a:r>
            <a:endParaRPr lang="bg-BG" dirty="0"/>
          </a:p>
        </p:txBody>
      </p:sp>
      <p:sp>
        <p:nvSpPr>
          <p:cNvPr id="8" name="Rounded Rectangle 7"/>
          <p:cNvSpPr/>
          <p:nvPr/>
        </p:nvSpPr>
        <p:spPr>
          <a:xfrm>
            <a:off x="6334470" y="126876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Y </a:t>
            </a:r>
            <a:r>
              <a:rPr lang="en-US"/>
              <a:t>Story points</a:t>
            </a:r>
            <a:endParaRPr lang="bg-BG" dirty="0"/>
          </a:p>
        </p:txBody>
      </p:sp>
      <p:cxnSp>
        <p:nvCxnSpPr>
          <p:cNvPr id="9" name="Elbow Connector 8"/>
          <p:cNvCxnSpPr>
            <a:stCxn id="5" idx="0"/>
            <a:endCxn id="6" idx="2"/>
          </p:cNvCxnSpPr>
          <p:nvPr/>
        </p:nvCxnSpPr>
        <p:spPr>
          <a:xfrm rot="5400000" flipH="1" flipV="1">
            <a:off x="6124890" y="2361566"/>
            <a:ext cx="662303" cy="1748765"/>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0"/>
            <a:endCxn id="3" idx="2"/>
          </p:cNvCxnSpPr>
          <p:nvPr/>
        </p:nvCxnSpPr>
        <p:spPr>
          <a:xfrm rot="16200000" flipV="1">
            <a:off x="4426198" y="2411641"/>
            <a:ext cx="716457" cy="1594463"/>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 idx="0"/>
            <a:endCxn id="5" idx="2"/>
          </p:cNvCxnSpPr>
          <p:nvPr/>
        </p:nvCxnSpPr>
        <p:spPr>
          <a:xfrm rot="5400000" flipH="1" flipV="1">
            <a:off x="4416284" y="3703787"/>
            <a:ext cx="736283" cy="1594463"/>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2" idx="0"/>
            <a:endCxn id="4" idx="2"/>
          </p:cNvCxnSpPr>
          <p:nvPr/>
        </p:nvCxnSpPr>
        <p:spPr>
          <a:xfrm rot="16200000" flipV="1">
            <a:off x="2976124" y="3858090"/>
            <a:ext cx="736283" cy="1285857"/>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2"/>
            <a:endCxn id="3" idx="0"/>
          </p:cNvCxnSpPr>
          <p:nvPr/>
        </p:nvCxnSpPr>
        <p:spPr>
          <a:xfrm flipH="1">
            <a:off x="3987195" y="1783103"/>
            <a:ext cx="25717" cy="501763"/>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6" idx="0"/>
          </p:cNvCxnSpPr>
          <p:nvPr/>
        </p:nvCxnSpPr>
        <p:spPr>
          <a:xfrm>
            <a:off x="7311721" y="1834537"/>
            <a:ext cx="18703" cy="504483"/>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24485" y="2091708"/>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
        <p:nvSpPr>
          <p:cNvPr id="22" name="TextBox 21"/>
          <p:cNvSpPr txBox="1"/>
          <p:nvPr/>
        </p:nvSpPr>
        <p:spPr>
          <a:xfrm>
            <a:off x="3832892" y="3306220"/>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Tree>
    <p:extLst>
      <p:ext uri="{BB962C8B-B14F-4D97-AF65-F5344CB8AC3E}">
        <p14:creationId xmlns:p14="http://schemas.microsoft.com/office/powerpoint/2010/main" val="39527602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lgn="ctr">
              <a:buNone/>
            </a:pPr>
            <a:r>
              <a:rPr lang="en-US" dirty="0"/>
              <a:t>Mapping</a:t>
            </a:r>
          </a:p>
        </p:txBody>
      </p:sp>
      <p:graphicFrame>
        <p:nvGraphicFramePr>
          <p:cNvPr id="4" name="Table 3"/>
          <p:cNvGraphicFramePr>
            <a:graphicFrameLocks noGrp="1"/>
          </p:cNvGraphicFramePr>
          <p:nvPr>
            <p:extLst/>
          </p:nvPr>
        </p:nvGraphicFramePr>
        <p:xfrm>
          <a:off x="2341297" y="2503183"/>
          <a:ext cx="7457970" cy="2928256"/>
        </p:xfrm>
        <a:graphic>
          <a:graphicData uri="http://schemas.openxmlformats.org/drawingml/2006/table">
            <a:tbl>
              <a:tblPr firstRow="1" bandRow="1"/>
              <a:tblGrid>
                <a:gridCol w="3728985">
                  <a:extLst>
                    <a:ext uri="{9D8B030D-6E8A-4147-A177-3AD203B41FA5}">
                      <a16:colId xmlns:a16="http://schemas.microsoft.com/office/drawing/2014/main" val="20000"/>
                    </a:ext>
                  </a:extLst>
                </a:gridCol>
                <a:gridCol w="3728985">
                  <a:extLst>
                    <a:ext uri="{9D8B030D-6E8A-4147-A177-3AD203B41FA5}">
                      <a16:colId xmlns:a16="http://schemas.microsoft.com/office/drawing/2014/main" val="20001"/>
                    </a:ext>
                  </a:extLst>
                </a:gridCol>
              </a:tblGrid>
              <a:tr h="593635">
                <a:tc>
                  <a:txBody>
                    <a:bodyPr/>
                    <a:lstStyle/>
                    <a:p>
                      <a:r>
                        <a:rPr lang="en-US" sz="3500" dirty="0"/>
                        <a:t>Product</a:t>
                      </a:r>
                      <a:endParaRPr lang="bg-BG" sz="3500" dirty="0"/>
                    </a:p>
                  </a:txBody>
                  <a:tcPr marL="65315" marR="65315" marT="32657" marB="32657"/>
                </a:tc>
                <a:tc>
                  <a:txBody>
                    <a:bodyPr/>
                    <a:lstStyle/>
                    <a:p>
                      <a:r>
                        <a:rPr lang="en-US" sz="3500" dirty="0"/>
                        <a:t>Trunk</a:t>
                      </a:r>
                      <a:endParaRPr lang="bg-BG" sz="3500" dirty="0"/>
                    </a:p>
                  </a:txBody>
                  <a:tcPr marL="65315" marR="65315" marT="32657" marB="32657"/>
                </a:tc>
                <a:extLst>
                  <a:ext uri="{0D108BD9-81ED-4DB2-BD59-A6C34878D82A}">
                    <a16:rowId xmlns:a16="http://schemas.microsoft.com/office/drawing/2014/main" val="10000"/>
                  </a:ext>
                </a:extLst>
              </a:tr>
              <a:tr h="593635">
                <a:tc>
                  <a:txBody>
                    <a:bodyPr/>
                    <a:lstStyle/>
                    <a:p>
                      <a:r>
                        <a:rPr lang="en-US" sz="3500" dirty="0"/>
                        <a:t>Epic</a:t>
                      </a:r>
                      <a:endParaRPr lang="bg-BG" sz="3500" dirty="0"/>
                    </a:p>
                  </a:txBody>
                  <a:tcPr marL="65315" marR="65315" marT="32657" marB="32657"/>
                </a:tc>
                <a:tc>
                  <a:txBody>
                    <a:bodyPr/>
                    <a:lstStyle/>
                    <a:p>
                      <a:r>
                        <a:rPr lang="en-US" sz="3500" dirty="0"/>
                        <a:t>Branch</a:t>
                      </a:r>
                      <a:endParaRPr lang="bg-BG" sz="3500" dirty="0"/>
                    </a:p>
                  </a:txBody>
                  <a:tcPr marL="65315" marR="65315" marT="32657" marB="32657"/>
                </a:tc>
                <a:extLst>
                  <a:ext uri="{0D108BD9-81ED-4DB2-BD59-A6C34878D82A}">
                    <a16:rowId xmlns:a16="http://schemas.microsoft.com/office/drawing/2014/main" val="10001"/>
                  </a:ext>
                </a:extLst>
              </a:tr>
              <a:tr h="593635">
                <a:tc>
                  <a:txBody>
                    <a:bodyPr/>
                    <a:lstStyle/>
                    <a:p>
                      <a:r>
                        <a:rPr lang="en-US" sz="3500" dirty="0"/>
                        <a:t>User Story</a:t>
                      </a:r>
                      <a:endParaRPr lang="bg-BG" sz="3500" dirty="0"/>
                    </a:p>
                  </a:txBody>
                  <a:tcPr marL="65315" marR="65315" marT="32657" marB="32657"/>
                </a:tc>
                <a:tc>
                  <a:txBody>
                    <a:bodyPr/>
                    <a:lstStyle/>
                    <a:p>
                      <a:r>
                        <a:rPr lang="en-US" sz="3500" dirty="0"/>
                        <a:t>Terminal Shoot</a:t>
                      </a:r>
                      <a:endParaRPr lang="bg-BG" sz="3500" dirty="0"/>
                    </a:p>
                  </a:txBody>
                  <a:tcPr marL="65315" marR="65315" marT="32657" marB="32657"/>
                </a:tc>
                <a:extLst>
                  <a:ext uri="{0D108BD9-81ED-4DB2-BD59-A6C34878D82A}">
                    <a16:rowId xmlns:a16="http://schemas.microsoft.com/office/drawing/2014/main" val="10002"/>
                  </a:ext>
                </a:extLst>
              </a:tr>
              <a:tr h="1121955">
                <a:tc>
                  <a:txBody>
                    <a:bodyPr/>
                    <a:lstStyle/>
                    <a:p>
                      <a:r>
                        <a:rPr lang="en-US" sz="3500" dirty="0"/>
                        <a:t>Story</a:t>
                      </a:r>
                      <a:r>
                        <a:rPr lang="en-US" sz="3500" baseline="0" dirty="0"/>
                        <a:t> points per story</a:t>
                      </a:r>
                      <a:endParaRPr lang="bg-BG" sz="3500" dirty="0"/>
                    </a:p>
                  </a:txBody>
                  <a:tcPr marL="65315" marR="65315" marT="32657" marB="3265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500" dirty="0"/>
                        <a:t>Number of Fruit on </a:t>
                      </a:r>
                      <a:r>
                        <a:rPr lang="en-US" sz="3500"/>
                        <a:t>the Shoot</a:t>
                      </a:r>
                      <a:endParaRPr lang="en-US" sz="3500" dirty="0"/>
                    </a:p>
                  </a:txBody>
                  <a:tcPr marL="65315" marR="65315" marT="32657" marB="3265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301807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56028" y="279401"/>
            <a:ext cx="8515291" cy="1405641"/>
          </a:xfrm>
        </p:spPr>
        <p:txBody>
          <a:bodyPr/>
          <a:lstStyle/>
          <a:p>
            <a:pPr marL="0" indent="0" algn="ctr">
              <a:buNone/>
            </a:pPr>
            <a:r>
              <a:rPr lang="en-US" sz="4267" dirty="0">
                <a:latin typeface="+mj-lt"/>
              </a:rPr>
              <a:t>Estimate of the of total story points for a project</a:t>
            </a:r>
            <a:endParaRPr lang="bg-BG" sz="4267" dirty="0">
              <a:latin typeface="+mj-lt"/>
            </a:endParaRPr>
          </a:p>
        </p:txBody>
      </p:sp>
      <p:sp>
        <p:nvSpPr>
          <p:cNvPr id="3" name="Text Placeholder 2"/>
          <p:cNvSpPr>
            <a:spLocks noGrp="1"/>
          </p:cNvSpPr>
          <p:nvPr>
            <p:ph type="body" idx="10"/>
          </p:nvPr>
        </p:nvSpPr>
        <p:spPr>
          <a:xfrm>
            <a:off x="1826955" y="4580314"/>
            <a:ext cx="8538092" cy="1373068"/>
          </a:xfrm>
        </p:spPr>
        <p:txBody>
          <a:bodyPr/>
          <a:lstStyle/>
          <a:p>
            <a:pPr marL="0" indent="0">
              <a:buNone/>
            </a:pPr>
            <a:r>
              <a:rPr lang="en-US" dirty="0"/>
              <a:t>Where:</a:t>
            </a:r>
          </a:p>
          <a:p>
            <a:pPr marL="0" indent="0">
              <a:buNone/>
            </a:pPr>
            <a:r>
              <a:rPr lang="en-US" dirty="0"/>
              <a:t>    is an unbiased estimator of the population total of the of story points for the project.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849" y="2123583"/>
            <a:ext cx="6928304" cy="225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86" y="4972028"/>
            <a:ext cx="361423" cy="45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4527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3954</TotalTime>
  <Words>15610</Words>
  <Application>Microsoft Macintosh PowerPoint</Application>
  <PresentationFormat>Widescreen</PresentationFormat>
  <Paragraphs>1666</Paragraphs>
  <Slides>263</Slides>
  <Notes>136</Notes>
  <HiddenSlides>2</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263</vt:i4>
      </vt:variant>
    </vt:vector>
  </HeadingPairs>
  <TitlesOfParts>
    <vt:vector size="281" baseType="lpstr">
      <vt:lpstr>ＭＳ Ｐゴシック</vt:lpstr>
      <vt:lpstr>Arial</vt:lpstr>
      <vt:lpstr>Arial Black</vt:lpstr>
      <vt:lpstr>Calibri</vt:lpstr>
      <vt:lpstr>Cambria Math</vt:lpstr>
      <vt:lpstr>Hand Of Sean</vt:lpstr>
      <vt:lpstr>Lato</vt:lpstr>
      <vt:lpstr>Lato Black</vt:lpstr>
      <vt:lpstr>Lato Light</vt:lpstr>
      <vt:lpstr>Mangal</vt:lpstr>
      <vt:lpstr>Open Sans</vt:lpstr>
      <vt:lpstr>Palatino-Roman</vt:lpstr>
      <vt:lpstr>Segoe Print</vt:lpstr>
      <vt:lpstr>Symbol</vt:lpstr>
      <vt:lpstr>Times New Roman</vt:lpstr>
      <vt:lpstr>Wingdings</vt:lpstr>
      <vt:lpstr>Office Theme</vt:lpstr>
      <vt:lpstr>Document</vt:lpstr>
      <vt:lpstr>Probabilistic planning</vt:lpstr>
      <vt:lpstr>PowerPoint Presentation</vt:lpstr>
      <vt:lpstr>Training Objectives</vt:lpstr>
      <vt:lpstr>Agenda</vt:lpstr>
      <vt:lpstr>Equipment</vt:lpstr>
      <vt:lpstr>What do you want out of this? Your Goals &amp; Questions…</vt:lpstr>
      <vt:lpstr>PowerPoint Presentation</vt:lpstr>
      <vt:lpstr>PowerPoint Presentation</vt:lpstr>
      <vt:lpstr>PowerPoint Presentation</vt:lpstr>
      <vt:lpstr>Introductions</vt:lpstr>
      <vt:lpstr>PowerPoint Presentation</vt:lpstr>
      <vt:lpstr>Why forecast, Aren’t we Agile?</vt:lpstr>
      <vt:lpstr>“The greatest loss of time is delay and expectation, which depend upon the future. We let go the present, which we have in our power, and look forward to that which depends upon chance, and so relinquish a certainty for an uncertainty.” Lucius Annaeus Seneca </vt:lpstr>
      <vt:lpstr>Clients come to us with an idea for a new product and they always ask the questions - how long will it take and how much will it cost us to deliver? They need a delivery date and a budget estimate. </vt:lpstr>
      <vt:lpstr>Reality is uncertain, yet we as software developers are expected to deliver new products with certainty.  </vt:lpstr>
      <vt:lpstr>Deterministic planning used these days forces certainty on uncertain situations and masks the uncertainty instead of highlighting it. </vt:lpstr>
      <vt:lpstr>To increase the chances of project success we need to incorporate the uncertainty in our planning and exploit it. </vt:lpstr>
      <vt:lpstr>If we have a lot of uncertainty now, we don’t need much data to reduce uncertainty significantly. When we already have a lot of certainty, then we need a lot of data to reduce uncertainty significantly.</vt:lpstr>
      <vt:lpstr>Probabilistic forecasting reduces uncertainty about decisions that have economic consequences.</vt:lpstr>
      <vt:lpstr>High-level probabilistic planning</vt:lpstr>
      <vt:lpstr>We can’t control the Waves of Uncertainty, but we can learn How to Surf!</vt:lpstr>
      <vt:lpstr>Forecasting</vt:lpstr>
      <vt:lpstr>Backcasting</vt:lpstr>
      <vt:lpstr>Hoshin Kanri</vt:lpstr>
      <vt:lpstr>Understanding Variability</vt:lpstr>
      <vt:lpstr>PowerPoint Presentation</vt:lpstr>
      <vt:lpstr>Software development is some dark art that makes predictability impossible? Wrong!</vt:lpstr>
      <vt:lpstr>Some software problems are truly complex, but plenty have patterns.  Unpredictability is also a system characteristic, not only a domain characteristic.</vt:lpstr>
      <vt:lpstr>The System Of Profound Knowledge® (SoPK) </vt:lpstr>
      <vt:lpstr>Knowledge of variation</vt:lpstr>
      <vt:lpstr>Common cause and special cause variation</vt:lpstr>
      <vt:lpstr>For example, consider how long it takes you to drive to work assuming your process for doing so is the same from day to day. Suppose, on average, it takes 20 minutes to get to work. It doesn't take, however, 20 minutes each day. Suppose you know that, in general, it will take between 15 minutes and 25 minutes to get to work. Some days it may take 22 minutes; other days 18 minutes; others 24 minutes, etc. The difference between each day's time and the average, most of the time, will not be alarming to you. You realize that the differences are due to the traffic, speed you drive, etc. All these common causes produce common cause variation. It is the normal variation in your process of getting to work.</vt:lpstr>
      <vt:lpstr>We try to discover what was special and unique about a specific case (often seeking the person to blame) and fix that. This can work, it is just a very inefficient way to improve in predictability. </vt:lpstr>
      <vt:lpstr>Common cause variation, on the other hand, is part of the system or process. To decrease common cause variation, you must change the system.  This is management's responsibility.</vt:lpstr>
      <vt:lpstr>Dr. Deming estimated 94% of cases were common cause variation, and he increased his estimate as time went by.</vt:lpstr>
      <vt:lpstr>A stable system, one that is in statistical control, has a definable identity and a definable capability. Its behavior in the near future is predictable.  A stable process is one with no indication of a special cause of variation. </vt:lpstr>
      <vt:lpstr>Unfortunately our default mode (as people – relating to our psychology, one of the four areas of Deming’s SoPK) is to use special cause thinking. </vt:lpstr>
      <vt:lpstr>In the 94% or 97% of cases when common cause thinking would be more efficient we would get better results if we used that thinking.</vt:lpstr>
      <vt:lpstr>Tying to the area of psychology; people think there is much less variation than actually exists. Therefore their natural inclination (without a sufficient knowledge of variation) is to suspect a special problem when actually it is just the natural variation in the system. </vt:lpstr>
      <vt:lpstr>When the result is within the expected result for the system to use special cause thinking is tampering. </vt:lpstr>
      <vt:lpstr>Tampering results in lots of effort with little benefit. Without knowledge of variation superstition can flourish.</vt:lpstr>
      <vt:lpstr>The control chart is a tool to determine if the system is in control (the system gives predictable results) and what those predictable results are. Essentially though the control chart is a tool to help you learn and analyze.</vt:lpstr>
      <vt:lpstr>In Kanban we use the Lead time scatter plot as our control chart. </vt:lpstr>
      <vt:lpstr>PowerPoint Presentation</vt:lpstr>
      <vt:lpstr>Lead time scatter plot</vt:lpstr>
      <vt:lpstr>Lead time data provides us insight into our service delivery capability. </vt:lpstr>
      <vt:lpstr>How we measure Lead Time?</vt:lpstr>
      <vt:lpstr>It demonstrates the variability of lead times for work items that are moving through our process. This diagram allows us to monitor changes in variability, look for outliers, and drill down into specific cards to investigate root causes.</vt:lpstr>
      <vt:lpstr>Kanban system Lead time scaterplot</vt:lpstr>
      <vt:lpstr>Across the X-axis is a timeline of the underlying process. The Y-axis represents the Lead time from our data in days. Plotting a dot for every work item completed for the reporting period generates the scatterplot. We do that by finding the date at which the work item was completed and plot a dot on the chart according to its Lead Time. If there are several work items that finish on the same day with the same Lead Time then we simply plot several dots on top of one another. </vt:lpstr>
      <vt:lpstr>What we are looking for are points on the scatter plot diagram that look like they are not part of the random process. Such points are called outliers. Outliers represent work items delivered slower or faster than usual. </vt:lpstr>
      <vt:lpstr>Lead time histogram</vt:lpstr>
      <vt:lpstr>In statistics, a histogram is a graphical representation of the distribution of data. It is an estimation of the probability distribution of a random variable.  </vt:lpstr>
      <vt:lpstr>A histogram is a representation of tabulated frequencies, shown as adjacent rectangles, erected over discrete intervals (bins), with an area equal to the frequency of the observations in the interval. The height of a rectangle equals the frequency divided by the width of the interval. The total area of the histogram translates to total number of occurrences or like events.</vt:lpstr>
      <vt:lpstr>A histogram may also be normalized displaying relative frequencies. It then shows the proportion of cases that fall into each of several categories, with the total area equaling 1. Histograms are used to plot the density of data, and often for density estimation: estimating the probability density function of the underlying variable.  </vt:lpstr>
      <vt:lpstr>Kanban system lead time histogram</vt:lpstr>
      <vt:lpstr>Using a Lead Time histogram we can predict when a single work item will be delivered.</vt:lpstr>
      <vt:lpstr>No need for prioritization – just pick the next work item you want to be delivered 7 days from now!</vt:lpstr>
      <vt:lpstr>Use Lead Time Distribution to Evaluate Service Delivery Effectiveness</vt:lpstr>
      <vt:lpstr>Allocate Capacity to Types of Work</vt:lpstr>
      <vt:lpstr>Risk Management trims the tail</vt:lpstr>
      <vt:lpstr>Cumulative flow diagram</vt:lpstr>
      <vt:lpstr>Little’s Law for Cumulative flow</vt:lpstr>
      <vt:lpstr>Queues are leading indicators</vt:lpstr>
      <vt:lpstr>Metrics for Kanban Systems – Summary</vt:lpstr>
      <vt:lpstr>Forecasting how big a project is</vt:lpstr>
      <vt:lpstr>How big is our project?</vt:lpstr>
      <vt:lpstr>PowerPoint Presentation</vt:lpstr>
      <vt:lpstr>PowerPoint Presentation</vt:lpstr>
      <vt:lpstr>Example sizing in tasks</vt:lpstr>
      <vt:lpstr>PowerPoint Presentation</vt:lpstr>
      <vt:lpstr>PowerPoint Presentation</vt:lpstr>
      <vt:lpstr>PowerPoint Presentation</vt:lpstr>
      <vt:lpstr>Randomized branch sampling (RBS)</vt:lpstr>
      <vt:lpstr>Product backlog as a branching system</vt:lpstr>
      <vt:lpstr>Horvitz-Thompson estimator</vt:lpstr>
      <vt:lpstr>PowerPoint Presentation</vt:lpstr>
      <vt:lpstr>PowerPoint Presentation</vt:lpstr>
      <vt:lpstr>PowerPoint Presentation</vt:lpstr>
      <vt:lpstr>Why RBS works?</vt:lpstr>
      <vt:lpstr>RBS compared to the actual results of 13 real ScrumDo.com projects</vt:lpstr>
      <vt:lpstr>RBS estimated number of stories</vt:lpstr>
      <vt:lpstr>RBS estimated total story points</vt:lpstr>
      <vt:lpstr>RBS estimated number of tasks per story</vt:lpstr>
      <vt:lpstr>Conclusions from Scrumdo.com data </vt:lpstr>
      <vt:lpstr>Execution is more important than planning!!!</vt:lpstr>
      <vt:lpstr>Applications of RBS</vt:lpstr>
      <vt:lpstr>Applying RBS for estimating total number of user stories in a project</vt:lpstr>
      <vt:lpstr>Stories based sizing model</vt:lpstr>
      <vt:lpstr>PowerPoint Presentation</vt:lpstr>
      <vt:lpstr>PowerPoint Presentation</vt:lpstr>
      <vt:lpstr>PowerPoint Presentation</vt:lpstr>
      <vt:lpstr>PowerPoint Presentation</vt:lpstr>
      <vt:lpstr>Algorithm</vt:lpstr>
      <vt:lpstr>Applying RBS for estimating total Story points in a project</vt:lpstr>
      <vt:lpstr>Story points based sizing model</vt:lpstr>
      <vt:lpstr>PowerPoint Presentation</vt:lpstr>
      <vt:lpstr>PowerPoint Presentation</vt:lpstr>
      <vt:lpstr>PowerPoint Presentation</vt:lpstr>
      <vt:lpstr>PowerPoint Presentation</vt:lpstr>
      <vt:lpstr>Algorithm</vt:lpstr>
      <vt:lpstr>Following is a calculation with data from a real ScrumDo.com project. When the project finished there were delivered 20 epics, 176 user stories and a total of 573,5 story points.</vt:lpstr>
      <vt:lpstr>PowerPoint Presentation</vt:lpstr>
      <vt:lpstr>Applying RBS for estimating total number of tasks in a project</vt:lpstr>
      <vt:lpstr>When we size each user story in the number of tasks then the project size is the total of all tasks.</vt:lpstr>
      <vt:lpstr>Tasks based sizing model</vt:lpstr>
      <vt:lpstr>PowerPoint Presentation</vt:lpstr>
      <vt:lpstr>PowerPoint Presentation</vt:lpstr>
      <vt:lpstr>PowerPoint Presentation</vt:lpstr>
      <vt:lpstr>PowerPoint Presentation</vt:lpstr>
      <vt:lpstr>Algorithm</vt:lpstr>
      <vt:lpstr>PowerPoint Presentation</vt:lpstr>
      <vt:lpstr>PowerPoint Presentation</vt:lpstr>
      <vt:lpstr>http://modernmanagement.bg/rbs/</vt:lpstr>
      <vt:lpstr>PowerPoint Presentation</vt:lpstr>
      <vt:lpstr>Forecasting project delivery time using Reference Class Forecasting (RCF)</vt:lpstr>
      <vt:lpstr>Forecasting process</vt:lpstr>
      <vt:lpstr>Project management paradigm  believes uncertainty play a role in project management uncertainty could be eliminated by a more detailed planning.</vt:lpstr>
      <vt:lpstr>We challenge the project management paradigm and suggest that for planning purposes it is better to model projects as a flow of work items through a system.</vt:lpstr>
      <vt:lpstr>A project is a batch of work items each one representing independent customer value that must be delivered on or before due date.</vt:lpstr>
      <vt:lpstr>We don’t try to estimate the size of the work items. There are only two "sizes" - “Small Enough" and “Too Big". "Too big" should be split and not allowed to enter the backlog.</vt:lpstr>
      <vt:lpstr>PowerPoint Presentation</vt:lpstr>
      <vt:lpstr>Reference class forecasting</vt:lpstr>
      <vt:lpstr>Identification of a reference class of similar projects</vt:lpstr>
      <vt:lpstr>Are the Team structures comparable?</vt:lpstr>
      <vt:lpstr>Are the Technologies used comparable?</vt:lpstr>
      <vt:lpstr>Are the Development processes comparable?</vt:lpstr>
      <vt:lpstr>Are the Client types comparable?</vt:lpstr>
      <vt:lpstr>Are the Business domains comparable?</vt:lpstr>
      <vt:lpstr>Establishing a probability distribution for the selected reference class</vt:lpstr>
      <vt:lpstr>What metric will be used in the forecast?</vt:lpstr>
      <vt:lpstr>PowerPoint Presentation</vt:lpstr>
      <vt:lpstr>PowerPoint Presentation</vt:lpstr>
      <vt:lpstr>Delivery time (T)</vt:lpstr>
      <vt:lpstr>PowerPoint Presentation</vt:lpstr>
      <vt:lpstr>Takt Time is the average time between two successive deliveries </vt:lpstr>
      <vt:lpstr>Takt Time (TT)</vt:lpstr>
      <vt:lpstr>TT calculation</vt:lpstr>
      <vt:lpstr>Project Delivery time</vt:lpstr>
      <vt:lpstr>Project Delivery time</vt:lpstr>
      <vt:lpstr>We should NOT use the Takt Time as a single number but a distribution of the Takt Time instead!</vt:lpstr>
      <vt:lpstr>Bootstrapping</vt:lpstr>
      <vt:lpstr>Bootstrapping the distribution of Takt Time</vt:lpstr>
      <vt:lpstr>Example: Bootstrapping Takt Time (TT)</vt:lpstr>
      <vt:lpstr>Result: Takt Time (TT) distribution</vt:lpstr>
      <vt:lpstr>PowerPoint Presentation</vt:lpstr>
      <vt:lpstr>Probability Management</vt:lpstr>
      <vt:lpstr>Stochastic Information Packet (SIP)</vt:lpstr>
      <vt:lpstr>Non-linearity</vt:lpstr>
      <vt:lpstr>TT assumes linear delivery rate</vt:lpstr>
      <vt:lpstr>Most projects have non-linear delivery rate</vt:lpstr>
      <vt:lpstr>Z-curve</vt:lpstr>
      <vt:lpstr>Each leg of the Z-curve is characterized by</vt:lpstr>
      <vt:lpstr>1st leg – Setup time</vt:lpstr>
      <vt:lpstr>2nd leg – Productivity period</vt:lpstr>
      <vt:lpstr>3rd leg – Cleaning up</vt:lpstr>
      <vt:lpstr>Project delivery time T</vt:lpstr>
      <vt:lpstr>PowerPoint Presentation</vt:lpstr>
      <vt:lpstr>Monte Carlo simulation of Project Delivery Time (T) based on Z-curve</vt:lpstr>
      <vt:lpstr>Excel time!</vt:lpstr>
      <vt:lpstr>PowerPoint Presentation</vt:lpstr>
      <vt:lpstr>PowerPoint Presentation</vt:lpstr>
      <vt:lpstr>PowerPoint Presentation</vt:lpstr>
      <vt:lpstr>PowerPoint Presentation</vt:lpstr>
      <vt:lpstr>PowerPoint Presentation</vt:lpstr>
      <vt:lpstr>PowerPoint Presentation</vt:lpstr>
      <vt:lpstr>How to predict delivery time for a new set of 237 user stories for the previous (reference) project with the same team?</vt:lpstr>
      <vt:lpstr>We use only the SIP for the 2nd leg of the Z-curve</vt:lpstr>
      <vt:lpstr>PowerPoint Presentation</vt:lpstr>
      <vt:lpstr>PowerPoint Presentation</vt:lpstr>
      <vt:lpstr>How Much? </vt:lpstr>
      <vt:lpstr>PowerPoint Presentation</vt:lpstr>
      <vt:lpstr>PowerPoint Presentation</vt:lpstr>
      <vt:lpstr>PowerPoint Presentation</vt:lpstr>
      <vt:lpstr>PowerPoint Presentation</vt:lpstr>
      <vt:lpstr>Project delivery system</vt:lpstr>
      <vt:lpstr>Visual kanban system</vt:lpstr>
      <vt:lpstr>Average throughput of the project system equals the average throughput of the development system!</vt:lpstr>
      <vt:lpstr>Proof using mathematical notation</vt:lpstr>
      <vt:lpstr>PowerPoint Presentation</vt:lpstr>
      <vt:lpstr>PowerPoint Presentation</vt:lpstr>
      <vt:lpstr>PowerPoint Presentation</vt:lpstr>
      <vt:lpstr>Calculating Lead time for the project</vt:lpstr>
      <vt:lpstr>Calculating delivery date </vt:lpstr>
      <vt:lpstr>Calculating WIP Limits</vt:lpstr>
      <vt:lpstr>Managing and tracking project performance using a Project Buffer</vt:lpstr>
      <vt:lpstr>Planned Project lead time is the sum of the calculated project length and a project buffer</vt:lpstr>
      <vt:lpstr>PowerPoint Presentation</vt:lpstr>
      <vt:lpstr>PowerPoint Presentation</vt:lpstr>
      <vt:lpstr>The two essential measurements of project performance are the percentage of the project completed and the amount of the project buffer consumed.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vt:lpstr>
      <vt:lpstr>Not all knowledge work is alike</vt:lpstr>
      <vt:lpstr>Negotiate meaning between Client and Capability contexts</vt:lpstr>
      <vt:lpstr>PowerPoint Presentation</vt:lpstr>
      <vt:lpstr>PowerPoint Presentation</vt:lpstr>
      <vt:lpstr>Contextualization</vt:lpstr>
      <vt:lpstr>PowerPoint Presentation</vt:lpstr>
      <vt:lpstr>Capability context</vt:lpstr>
      <vt:lpstr>Metaphors for Complex</vt:lpstr>
      <vt:lpstr>PowerPoint Presentation</vt:lpstr>
      <vt:lpstr>PowerPoint Presentation</vt:lpstr>
      <vt:lpstr>PowerPoint Presentation</vt:lpstr>
      <vt:lpstr>Client context</vt:lpstr>
      <vt:lpstr>PowerPoint Presentation</vt:lpstr>
      <vt:lpstr>PowerPoint Presentation</vt:lpstr>
      <vt:lpstr>PowerPoint Presentation</vt:lpstr>
      <vt:lpstr>Capability and Client contexts </vt:lpstr>
      <vt:lpstr>categorization</vt:lpstr>
      <vt:lpstr>Complexity profile (CP)</vt:lpstr>
      <vt:lpstr>Moving from complex to complicated</vt:lpstr>
      <vt:lpstr>Complex to Complicated dynamic</vt:lpstr>
      <vt:lpstr>How complex domain looks like</vt:lpstr>
      <vt:lpstr>How complicated domain looks like</vt:lpstr>
      <vt:lpstr>PowerPoint Presentation</vt:lpstr>
      <vt:lpstr>Directions</vt:lpstr>
      <vt:lpstr>Complexity profile (CP)</vt:lpstr>
      <vt:lpstr>All possible moves </vt:lpstr>
      <vt:lpstr>PowerPoint Presentation</vt:lpstr>
      <vt:lpstr>Execution</vt:lpstr>
      <vt:lpstr>Knowledge work</vt:lpstr>
      <vt:lpstr>An example of an end-to-end flow</vt:lpstr>
      <vt:lpstr>Development system</vt:lpstr>
      <vt:lpstr>Development System in the context of the end-to-end flow</vt:lpstr>
      <vt:lpstr>PowerPoint Presentation</vt:lpstr>
      <vt:lpstr>Problems with order pushing</vt:lpstr>
      <vt:lpstr>Frequency mismatch</vt:lpstr>
      <vt:lpstr>Common points of dissatisfaction – customer</vt:lpstr>
      <vt:lpstr>Common points of dissatisfaction – delivery</vt:lpstr>
      <vt:lpstr>Indicators that the upstream process needs to be revisited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selection is based on “readiness”</vt:lpstr>
      <vt:lpstr>PowerPoint Presentation</vt:lpstr>
      <vt:lpstr>PowerPoint Presentation</vt:lpstr>
      <vt:lpstr>PowerPoint Presentation</vt:lpstr>
      <vt:lpstr>PowerPoint Presentation</vt:lpstr>
      <vt:lpstr>PowerPoint Presentation</vt:lpstr>
      <vt:lpstr>End-to-end flow</vt:lpstr>
      <vt:lpstr>Rules</vt:lpstr>
      <vt:lpstr>Provides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project planning</dc:title>
  <dc:creator>Dimitar Bakardzhiev</dc:creator>
  <cp:lastModifiedBy>Dimitar Bakardzhiev</cp:lastModifiedBy>
  <cp:revision>573</cp:revision>
  <dcterms:created xsi:type="dcterms:W3CDTF">2015-10-14T00:02:18Z</dcterms:created>
  <dcterms:modified xsi:type="dcterms:W3CDTF">2019-12-07T14:21:13Z</dcterms:modified>
</cp:coreProperties>
</file>